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ebp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07" r:id="rId1"/>
  </p:sldMasterIdLst>
  <p:notesMasterIdLst>
    <p:notesMasterId r:id="rId79"/>
  </p:notesMasterIdLst>
  <p:handoutMasterIdLst>
    <p:handoutMasterId r:id="rId80"/>
  </p:handoutMasterIdLst>
  <p:sldIdLst>
    <p:sldId id="257" r:id="rId2"/>
    <p:sldId id="356" r:id="rId3"/>
    <p:sldId id="389" r:id="rId4"/>
    <p:sldId id="365" r:id="rId5"/>
    <p:sldId id="366" r:id="rId6"/>
    <p:sldId id="367" r:id="rId7"/>
    <p:sldId id="378" r:id="rId8"/>
    <p:sldId id="368" r:id="rId9"/>
    <p:sldId id="369" r:id="rId10"/>
    <p:sldId id="379" r:id="rId11"/>
    <p:sldId id="370" r:id="rId12"/>
    <p:sldId id="371" r:id="rId13"/>
    <p:sldId id="357" r:id="rId14"/>
    <p:sldId id="372" r:id="rId15"/>
    <p:sldId id="396" r:id="rId16"/>
    <p:sldId id="397" r:id="rId17"/>
    <p:sldId id="398" r:id="rId18"/>
    <p:sldId id="399" r:id="rId19"/>
    <p:sldId id="400" r:id="rId20"/>
    <p:sldId id="373" r:id="rId21"/>
    <p:sldId id="374" r:id="rId22"/>
    <p:sldId id="290" r:id="rId23"/>
    <p:sldId id="392" r:id="rId24"/>
    <p:sldId id="330" r:id="rId25"/>
    <p:sldId id="393" r:id="rId26"/>
    <p:sldId id="394" r:id="rId27"/>
    <p:sldId id="395" r:id="rId28"/>
    <p:sldId id="294" r:id="rId29"/>
    <p:sldId id="299" r:id="rId30"/>
    <p:sldId id="273" r:id="rId31"/>
    <p:sldId id="355" r:id="rId32"/>
    <p:sldId id="377" r:id="rId33"/>
    <p:sldId id="375" r:id="rId34"/>
    <p:sldId id="376" r:id="rId35"/>
    <p:sldId id="390" r:id="rId36"/>
    <p:sldId id="380" r:id="rId37"/>
    <p:sldId id="391" r:id="rId38"/>
    <p:sldId id="332" r:id="rId39"/>
    <p:sldId id="278" r:id="rId40"/>
    <p:sldId id="335" r:id="rId41"/>
    <p:sldId id="336" r:id="rId42"/>
    <p:sldId id="337" r:id="rId43"/>
    <p:sldId id="358" r:id="rId44"/>
    <p:sldId id="359" r:id="rId45"/>
    <p:sldId id="360" r:id="rId46"/>
    <p:sldId id="346" r:id="rId47"/>
    <p:sldId id="333" r:id="rId48"/>
    <p:sldId id="279" r:id="rId49"/>
    <p:sldId id="348" r:id="rId50"/>
    <p:sldId id="361" r:id="rId51"/>
    <p:sldId id="362" r:id="rId52"/>
    <p:sldId id="343" r:id="rId53"/>
    <p:sldId id="344" r:id="rId54"/>
    <p:sldId id="350" r:id="rId55"/>
    <p:sldId id="349" r:id="rId56"/>
    <p:sldId id="345" r:id="rId57"/>
    <p:sldId id="354" r:id="rId58"/>
    <p:sldId id="310" r:id="rId59"/>
    <p:sldId id="342" r:id="rId60"/>
    <p:sldId id="351" r:id="rId61"/>
    <p:sldId id="363" r:id="rId62"/>
    <p:sldId id="364" r:id="rId63"/>
    <p:sldId id="327" r:id="rId64"/>
    <p:sldId id="328" r:id="rId65"/>
    <p:sldId id="329" r:id="rId66"/>
    <p:sldId id="313" r:id="rId67"/>
    <p:sldId id="314" r:id="rId68"/>
    <p:sldId id="324" r:id="rId69"/>
    <p:sldId id="317" r:id="rId70"/>
    <p:sldId id="319" r:id="rId71"/>
    <p:sldId id="325" r:id="rId72"/>
    <p:sldId id="326" r:id="rId73"/>
    <p:sldId id="323" r:id="rId74"/>
    <p:sldId id="403" r:id="rId75"/>
    <p:sldId id="401" r:id="rId76"/>
    <p:sldId id="402" r:id="rId77"/>
    <p:sldId id="289" r:id="rId78"/>
  </p:sldIdLst>
  <p:sldSz cx="12192000" cy="6858000"/>
  <p:notesSz cx="6797675" cy="9926638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7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138721"/>
    <a:srgbClr val="003300"/>
    <a:srgbClr val="92CF92"/>
    <a:srgbClr val="000000"/>
    <a:srgbClr val="009900"/>
    <a:srgbClr val="A6C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19" autoAdjust="0"/>
    <p:restoredTop sz="98772" autoAdjust="0"/>
  </p:normalViewPr>
  <p:slideViewPr>
    <p:cSldViewPr snapToGrid="0">
      <p:cViewPr varScale="1">
        <p:scale>
          <a:sx n="64" d="100"/>
          <a:sy n="64" d="100"/>
        </p:scale>
        <p:origin x="64" y="56"/>
      </p:cViewPr>
      <p:guideLst>
        <p:guide orient="horz" pos="427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7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20" tIns="45860" rIns="91720" bIns="45860" numCol="1" anchor="t" anchorCtr="0" compatLnSpc="1">
            <a:prstTxWarp prst="textNoShape">
              <a:avLst/>
            </a:prstTxWarp>
          </a:bodyPr>
          <a:lstStyle>
            <a:lvl1pPr defTabSz="917911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20" tIns="45860" rIns="91720" bIns="45860" numCol="1" anchor="t" anchorCtr="0" compatLnSpc="1">
            <a:prstTxWarp prst="textNoShape">
              <a:avLst/>
            </a:prstTxWarp>
          </a:bodyPr>
          <a:lstStyle>
            <a:lvl1pPr algn="r" defTabSz="917911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20" tIns="45860" rIns="91720" bIns="45860" numCol="1" anchor="b" anchorCtr="0" compatLnSpc="1">
            <a:prstTxWarp prst="textNoShape">
              <a:avLst/>
            </a:prstTxWarp>
          </a:bodyPr>
          <a:lstStyle>
            <a:lvl1pPr defTabSz="917911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28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20" tIns="45860" rIns="91720" bIns="45860" numCol="1" anchor="b" anchorCtr="0" compatLnSpc="1">
            <a:prstTxWarp prst="textNoShape">
              <a:avLst/>
            </a:prstTxWarp>
          </a:bodyPr>
          <a:lstStyle>
            <a:lvl1pPr algn="r" defTabSz="917575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AFB0F42-C67F-475B-8853-E39203916D7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20" tIns="45860" rIns="91720" bIns="45860" numCol="1" anchor="t" anchorCtr="0" compatLnSpc="1">
            <a:prstTxWarp prst="textNoShape">
              <a:avLst/>
            </a:prstTxWarp>
          </a:bodyPr>
          <a:lstStyle>
            <a:lvl1pPr defTabSz="917911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20" tIns="45860" rIns="91720" bIns="45860" numCol="1" anchor="t" anchorCtr="0" compatLnSpc="1">
            <a:prstTxWarp prst="textNoShape">
              <a:avLst/>
            </a:prstTxWarp>
          </a:bodyPr>
          <a:lstStyle>
            <a:lvl1pPr algn="r" defTabSz="917911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20" tIns="45860" rIns="91720" bIns="458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20" tIns="45860" rIns="91720" bIns="45860" numCol="1" anchor="b" anchorCtr="0" compatLnSpc="1">
            <a:prstTxWarp prst="textNoShape">
              <a:avLst/>
            </a:prstTxWarp>
          </a:bodyPr>
          <a:lstStyle>
            <a:lvl1pPr defTabSz="917911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20" tIns="45860" rIns="91720" bIns="45860" numCol="1" anchor="b" anchorCtr="0" compatLnSpc="1">
            <a:prstTxWarp prst="textNoShape">
              <a:avLst/>
            </a:prstTxWarp>
          </a:bodyPr>
          <a:lstStyle>
            <a:lvl1pPr algn="r" defTabSz="917575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F0B8C9-73DE-46FA-8ACC-419BD281487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8"/>
          <p:cNvSpPr txBox="1">
            <a:spLocks noChangeArrowheads="1"/>
          </p:cNvSpPr>
          <p:nvPr userDrawn="1"/>
        </p:nvSpPr>
        <p:spPr bwMode="auto">
          <a:xfrm>
            <a:off x="0" y="0"/>
            <a:ext cx="12192000" cy="1008063"/>
          </a:xfrm>
          <a:prstGeom prst="rect">
            <a:avLst/>
          </a:prstGeom>
          <a:gradFill rotWithShape="1">
            <a:gsLst>
              <a:gs pos="0">
                <a:srgbClr val="C7E29E"/>
              </a:gs>
              <a:gs pos="50000">
                <a:srgbClr val="DBEBC4"/>
              </a:gs>
              <a:gs pos="100000">
                <a:srgbClr val="EDF5E2"/>
              </a:gs>
            </a:gsLst>
            <a:lin ang="18900000" scaled="1"/>
          </a:gra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l-PL" altLang="pl-PL" sz="2800" smtClean="0">
              <a:latin typeface="Verdana" panose="020B0604030504040204" pitchFamily="34" charset="0"/>
            </a:endParaRPr>
          </a:p>
        </p:txBody>
      </p:sp>
      <p:sp>
        <p:nvSpPr>
          <p:cNvPr id="5" name="Line 7"/>
          <p:cNvSpPr>
            <a:spLocks noChangeShapeType="1"/>
          </p:cNvSpPr>
          <p:nvPr userDrawn="1"/>
        </p:nvSpPr>
        <p:spPr bwMode="auto">
          <a:xfrm rot="10800000" flipV="1">
            <a:off x="0" y="1020763"/>
            <a:ext cx="12180888" cy="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6" name="pole tekstowe 5"/>
          <p:cNvSpPr txBox="1">
            <a:spLocks noChangeArrowheads="1"/>
          </p:cNvSpPr>
          <p:nvPr userDrawn="1"/>
        </p:nvSpPr>
        <p:spPr bwMode="auto">
          <a:xfrm>
            <a:off x="4267200" y="169863"/>
            <a:ext cx="69596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defRPr/>
            </a:pPr>
            <a:r>
              <a:rPr lang="pl-PL" altLang="pl-PL" sz="2400" b="1" smtClean="0">
                <a:solidFill>
                  <a:srgbClr val="008000"/>
                </a:solidFill>
                <a:latin typeface="Calibri" panose="020F0502020204030204" pitchFamily="34" charset="0"/>
              </a:rPr>
              <a:t>Państwowy Instytut Weterynaryjny</a:t>
            </a:r>
          </a:p>
          <a:p>
            <a:pPr algn="ctr">
              <a:defRPr/>
            </a:pPr>
            <a:r>
              <a:rPr lang="pl-PL" altLang="pl-PL" sz="2400" b="1" smtClean="0">
                <a:solidFill>
                  <a:srgbClr val="008000"/>
                </a:solidFill>
                <a:latin typeface="Calibri" panose="020F0502020204030204" pitchFamily="34" charset="0"/>
              </a:rPr>
              <a:t>- Państwowy Instytut Badawczy</a:t>
            </a:r>
          </a:p>
        </p:txBody>
      </p:sp>
      <p:pic>
        <p:nvPicPr>
          <p:cNvPr id="7" name="Obraz 4" descr="logo GIF zielone przezroczyste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363538"/>
            <a:ext cx="218757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ymbol zastępczy zawartości 14" descr="zwierzęta z okładki Bulletin_przez.t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4046538"/>
            <a:ext cx="3348038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6680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464051" y="3886200"/>
            <a:ext cx="711834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smtClean="0"/>
              <a:t>Kliknij, aby edytować styl wzorca podtytułu</a:t>
            </a:r>
            <a:endParaRPr lang="pl-PL" dirty="0"/>
          </a:p>
        </p:txBody>
      </p:sp>
      <p:sp>
        <p:nvSpPr>
          <p:cNvPr id="9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1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F4CF8-1B88-4FF0-B6C8-BF9B940A564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81175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7" descr="logo GIF zielone przezroczyste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6102350"/>
            <a:ext cx="1049338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71701-8C5F-46B9-A63C-02C1B466D81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03529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8B8AD-4D46-458E-95E5-7E2B29ADCBB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97536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 userDrawn="1"/>
        </p:nvSpPr>
        <p:spPr bwMode="auto">
          <a:xfrm rot="10800000">
            <a:off x="674688" y="954088"/>
            <a:ext cx="10848975" cy="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5" name="Obraz 7" descr="logo GIF zielone przezroczyste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6102350"/>
            <a:ext cx="1049338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67944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GB" noProof="0" dirty="0" err="1" smtClean="0"/>
              <a:t>Kliknij</a:t>
            </a:r>
            <a:r>
              <a:rPr lang="en-GB" noProof="0" dirty="0" smtClean="0"/>
              <a:t>, aby </a:t>
            </a:r>
            <a:r>
              <a:rPr lang="en-GB" noProof="0" dirty="0" err="1" smtClean="0"/>
              <a:t>edytować</a:t>
            </a:r>
            <a:r>
              <a:rPr lang="en-GB" noProof="0" dirty="0" smtClean="0"/>
              <a:t> </a:t>
            </a:r>
            <a:r>
              <a:rPr lang="en-GB" noProof="0" dirty="0" err="1" smtClean="0"/>
              <a:t>styl</a:t>
            </a:r>
            <a:endParaRPr lang="en-GB" noProof="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9600" y="1333501"/>
            <a:ext cx="10972800" cy="47926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GB" noProof="0" dirty="0" err="1" smtClean="0"/>
              <a:t>Kliknij</a:t>
            </a:r>
            <a:r>
              <a:rPr lang="en-GB" noProof="0" dirty="0" smtClean="0"/>
              <a:t>, aby </a:t>
            </a:r>
            <a:r>
              <a:rPr lang="en-GB" noProof="0" dirty="0" err="1" smtClean="0"/>
              <a:t>edytować</a:t>
            </a:r>
            <a:r>
              <a:rPr lang="en-GB" noProof="0" dirty="0" smtClean="0"/>
              <a:t> style </a:t>
            </a:r>
            <a:r>
              <a:rPr lang="en-GB" noProof="0" dirty="0" err="1" smtClean="0"/>
              <a:t>wzorca</a:t>
            </a:r>
            <a:r>
              <a:rPr lang="en-GB" noProof="0" dirty="0" smtClean="0"/>
              <a:t> </a:t>
            </a:r>
            <a:r>
              <a:rPr lang="en-GB" noProof="0" dirty="0" err="1" smtClean="0"/>
              <a:t>tekstu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Drugi</a:t>
            </a:r>
            <a:r>
              <a:rPr lang="en-GB" noProof="0" dirty="0" smtClean="0"/>
              <a:t> </a:t>
            </a:r>
            <a:r>
              <a:rPr lang="en-GB" noProof="0" dirty="0" err="1" smtClean="0"/>
              <a:t>poziom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Trzeci</a:t>
            </a:r>
            <a:r>
              <a:rPr lang="en-GB" noProof="0" dirty="0" smtClean="0"/>
              <a:t> </a:t>
            </a:r>
            <a:r>
              <a:rPr lang="en-GB" noProof="0" dirty="0" err="1" smtClean="0"/>
              <a:t>poziom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Czwarty</a:t>
            </a:r>
            <a:r>
              <a:rPr lang="en-GB" noProof="0" dirty="0" smtClean="0"/>
              <a:t> </a:t>
            </a:r>
            <a:r>
              <a:rPr lang="en-GB" noProof="0" dirty="0" err="1" smtClean="0"/>
              <a:t>poziom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Piąty</a:t>
            </a:r>
            <a:r>
              <a:rPr lang="en-GB" noProof="0" dirty="0" smtClean="0"/>
              <a:t> </a:t>
            </a:r>
            <a:r>
              <a:rPr lang="en-GB" noProof="0" dirty="0" err="1" smtClean="0"/>
              <a:t>poziom</a:t>
            </a:r>
            <a:endParaRPr lang="en-GB" noProof="0" dirty="0"/>
          </a:p>
        </p:txBody>
      </p:sp>
      <p:sp>
        <p:nvSpPr>
          <p:cNvPr id="6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FD50F-E135-47BB-81F9-113666678CE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636374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7" descr="logo GIF zielone przezroczyste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6102350"/>
            <a:ext cx="1049338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BCB96-980B-47F4-8F2B-06E9A9523F3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72038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7"/>
          <p:cNvSpPr>
            <a:spLocks noChangeShapeType="1"/>
          </p:cNvSpPr>
          <p:nvPr userDrawn="1"/>
        </p:nvSpPr>
        <p:spPr bwMode="auto">
          <a:xfrm rot="10800000">
            <a:off x="674688" y="954088"/>
            <a:ext cx="10848975" cy="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6" name="Obraz 7" descr="logo GIF zielone przezroczyste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6102350"/>
            <a:ext cx="1049338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79449"/>
          </a:xfrm>
        </p:spPr>
        <p:txBody>
          <a:bodyPr/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DB4D3-2A41-4C17-87F4-BA25A4E1A2F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96435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7"/>
          <p:cNvSpPr>
            <a:spLocks noChangeShapeType="1"/>
          </p:cNvSpPr>
          <p:nvPr userDrawn="1"/>
        </p:nvSpPr>
        <p:spPr bwMode="auto">
          <a:xfrm rot="10800000">
            <a:off x="769938" y="971550"/>
            <a:ext cx="10848975" cy="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Obraz 7" descr="logo GIF zielone przezroczyste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6102350"/>
            <a:ext cx="1049338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7700" y="274638"/>
            <a:ext cx="10972800" cy="679449"/>
          </a:xfrm>
        </p:spPr>
        <p:txBody>
          <a:bodyPr/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304926"/>
            <a:ext cx="5386917" cy="639762"/>
          </a:xfrm>
        </p:spPr>
        <p:txBody>
          <a:bodyPr anchor="b"/>
          <a:lstStyle>
            <a:lvl1pPr marL="0" indent="0" algn="ctr">
              <a:buNone/>
              <a:defRPr sz="2400" b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304926"/>
            <a:ext cx="5389033" cy="639762"/>
          </a:xfrm>
        </p:spPr>
        <p:txBody>
          <a:bodyPr anchor="b"/>
          <a:lstStyle>
            <a:lvl1pPr marL="0" indent="0" algn="ctr">
              <a:buNone/>
              <a:defRPr sz="2400" b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9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1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37BE6-FD0C-4F0F-B1F7-A7461BC9135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36033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7" descr="logo GIF zielone przezroczyste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6102350"/>
            <a:ext cx="1049338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4E78D-50EA-42DE-B195-38D29C033F4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01223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7" descr="logo GIF zielone przezroczyste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6102350"/>
            <a:ext cx="1049338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ED662-3E95-40E3-B29A-162407A8A8F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968784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B2155-F006-426E-83DD-BC9036A4B78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84349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A7758-5A10-4BCE-8B24-AC9CF0480BB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81117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C80AA67-76D2-4C1F-A4C9-883B38C4572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70" r:id="rId1"/>
    <p:sldLayoutId id="2147485071" r:id="rId2"/>
    <p:sldLayoutId id="2147485072" r:id="rId3"/>
    <p:sldLayoutId id="2147485073" r:id="rId4"/>
    <p:sldLayoutId id="2147485074" r:id="rId5"/>
    <p:sldLayoutId id="2147485075" r:id="rId6"/>
    <p:sldLayoutId id="2147485076" r:id="rId7"/>
    <p:sldLayoutId id="2147485067" r:id="rId8"/>
    <p:sldLayoutId id="2147485068" r:id="rId9"/>
    <p:sldLayoutId id="2147485077" r:id="rId10"/>
    <p:sldLayoutId id="214748506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emf"/><Relationship Id="rId4" Type="http://schemas.openxmlformats.org/officeDocument/2006/relationships/image" Target="../media/image77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3" Type="http://schemas.openxmlformats.org/officeDocument/2006/relationships/image" Target="../media/image81.emf"/><Relationship Id="rId7" Type="http://schemas.openxmlformats.org/officeDocument/2006/relationships/image" Target="../media/image84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emf"/><Relationship Id="rId5" Type="http://schemas.openxmlformats.org/officeDocument/2006/relationships/image" Target="../media/image59.emf"/><Relationship Id="rId4" Type="http://schemas.openxmlformats.org/officeDocument/2006/relationships/image" Target="../media/image82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emf"/><Relationship Id="rId5" Type="http://schemas.openxmlformats.org/officeDocument/2006/relationships/image" Target="../media/image93.emf"/><Relationship Id="rId4" Type="http://schemas.openxmlformats.org/officeDocument/2006/relationships/image" Target="../media/image59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emf"/><Relationship Id="rId3" Type="http://schemas.openxmlformats.org/officeDocument/2006/relationships/image" Target="../media/image95.emf"/><Relationship Id="rId7" Type="http://schemas.openxmlformats.org/officeDocument/2006/relationships/image" Target="../media/image99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emf"/><Relationship Id="rId5" Type="http://schemas.openxmlformats.org/officeDocument/2006/relationships/image" Target="../media/image97.emf"/><Relationship Id="rId4" Type="http://schemas.openxmlformats.org/officeDocument/2006/relationships/image" Target="../media/image96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10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7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9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7" Type="http://schemas.openxmlformats.org/officeDocument/2006/relationships/image" Target="../media/image119.emf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emf"/><Relationship Id="rId5" Type="http://schemas.openxmlformats.org/officeDocument/2006/relationships/image" Target="../media/image117.emf"/><Relationship Id="rId4" Type="http://schemas.openxmlformats.org/officeDocument/2006/relationships/image" Target="../media/image116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2.emf"/><Relationship Id="rId4" Type="http://schemas.openxmlformats.org/officeDocument/2006/relationships/image" Target="../media/image131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7.emf"/><Relationship Id="rId5" Type="http://schemas.openxmlformats.org/officeDocument/2006/relationships/image" Target="../media/image136.emf"/><Relationship Id="rId4" Type="http://schemas.openxmlformats.org/officeDocument/2006/relationships/image" Target="../media/image135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emf"/><Relationship Id="rId4" Type="http://schemas.openxmlformats.org/officeDocument/2006/relationships/image" Target="../media/image147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emf"/><Relationship Id="rId4" Type="http://schemas.openxmlformats.org/officeDocument/2006/relationships/image" Target="../media/image150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hyperlink" Target="http://www.enovat.eu/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efsa.onlinelibrary.wiley.com/doi/full/10.2903/j.efsa.2019.5709" TargetMode="External"/><Relationship Id="rId7" Type="http://schemas.openxmlformats.org/officeDocument/2006/relationships/hyperlink" Target="mailto:wasyl@piwet.pulawy.pl" TargetMode="External"/><Relationship Id="rId2" Type="http://schemas.openxmlformats.org/officeDocument/2006/relationships/hyperlink" Target="https://eur-lex.europa.eu/legal-content/EN/TXT/?uri=CELEX:32020D1729&amp;qid=151808485698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hyperlink" Target="http://www.enovat.eu/" TargetMode="External"/><Relationship Id="rId4" Type="http://schemas.openxmlformats.org/officeDocument/2006/relationships/hyperlink" Target="https://efsa.onlinelibrary.wiley.com/doi/full/10.2903/j.efsa.2022.7209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web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ytuł 1"/>
          <p:cNvSpPr>
            <a:spLocks noGrp="1"/>
          </p:cNvSpPr>
          <p:nvPr>
            <p:ph type="ctrTitle"/>
          </p:nvPr>
        </p:nvSpPr>
        <p:spPr>
          <a:xfrm>
            <a:off x="516835" y="1678196"/>
            <a:ext cx="11469755" cy="1470025"/>
          </a:xfrm>
        </p:spPr>
        <p:txBody>
          <a:bodyPr/>
          <a:lstStyle/>
          <a:p>
            <a:r>
              <a:rPr lang="pl-PL" dirty="0"/>
              <a:t>Zakres monitoringu, wyniki i wskaźniki oporności bakterii na środki przeciwdrobnoustrojowe</a:t>
            </a:r>
            <a:endParaRPr lang="pl-PL" altLang="pl-PL" sz="3600" dirty="0" smtClean="0"/>
          </a:p>
        </p:txBody>
      </p:sp>
      <p:sp>
        <p:nvSpPr>
          <p:cNvPr id="12291" name="Podtytuł 2"/>
          <p:cNvSpPr>
            <a:spLocks noGrp="1"/>
          </p:cNvSpPr>
          <p:nvPr>
            <p:ph type="subTitle" idx="1"/>
          </p:nvPr>
        </p:nvSpPr>
        <p:spPr>
          <a:xfrm>
            <a:off x="4483928" y="3366737"/>
            <a:ext cx="7118350" cy="2626415"/>
          </a:xfrm>
        </p:spPr>
        <p:txBody>
          <a:bodyPr/>
          <a:lstStyle/>
          <a:p>
            <a:r>
              <a:rPr lang="pl-PL" altLang="pl-PL" sz="2800" b="1" dirty="0" smtClean="0">
                <a:solidFill>
                  <a:schemeClr val="tx1"/>
                </a:solidFill>
              </a:rPr>
              <a:t>Dariusz Wasyl</a:t>
            </a:r>
          </a:p>
          <a:p>
            <a:r>
              <a:rPr lang="pl-PL" altLang="pl-PL" sz="2800" dirty="0" smtClean="0">
                <a:solidFill>
                  <a:schemeClr val="tx1"/>
                </a:solidFill>
              </a:rPr>
              <a:t>Krajowe Laboratorium Referencyjne Salmonellozy i Antybiotykooporności</a:t>
            </a:r>
          </a:p>
          <a:p>
            <a:r>
              <a:rPr lang="pl-PL" altLang="pl-PL" sz="2800" b="1" dirty="0" smtClean="0">
                <a:solidFill>
                  <a:schemeClr val="tx1"/>
                </a:solidFill>
              </a:rPr>
              <a:t>Zakład Mikrobiologii</a:t>
            </a:r>
          </a:p>
          <a:p>
            <a:r>
              <a:rPr lang="pl-PL" altLang="pl-PL" sz="2800" b="1" dirty="0" smtClean="0">
                <a:solidFill>
                  <a:schemeClr val="tx1"/>
                </a:solidFill>
              </a:rPr>
              <a:t>Zakład Analiz Omicznych</a:t>
            </a:r>
          </a:p>
        </p:txBody>
      </p:sp>
      <p:sp>
        <p:nvSpPr>
          <p:cNvPr id="12292" name="Prostokąt 1"/>
          <p:cNvSpPr>
            <a:spLocks noChangeArrowheads="1"/>
          </p:cNvSpPr>
          <p:nvPr/>
        </p:nvSpPr>
        <p:spPr bwMode="auto">
          <a:xfrm>
            <a:off x="2904297" y="6211669"/>
            <a:ext cx="91630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buNone/>
            </a:pPr>
            <a:r>
              <a:rPr lang="pl-PL" sz="1800" dirty="0" smtClean="0"/>
              <a:t>„Zadania </a:t>
            </a:r>
            <a:r>
              <a:rPr lang="pl-PL" sz="1800" dirty="0"/>
              <a:t>i obowiązki lekarza weterynarii w świetle nowych przepisów prawa dotyczącego produktów leczniczych weterynaryjnych oraz pasz </a:t>
            </a:r>
            <a:r>
              <a:rPr lang="pl-PL" sz="1800" dirty="0" smtClean="0"/>
              <a:t>leczniczych” Kołobrzeg, 2022-06-12</a:t>
            </a:r>
            <a:endParaRPr lang="pl-PL" alt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954088"/>
          </a:xfrm>
        </p:spPr>
        <p:txBody>
          <a:bodyPr/>
          <a:lstStyle/>
          <a:p>
            <a:r>
              <a:rPr lang="pl-PL" dirty="0"/>
              <a:t>Przeciwdziałanie </a:t>
            </a:r>
            <a:r>
              <a:rPr lang="pl-PL" dirty="0" smtClean="0"/>
              <a:t>antybiotykooporności:</a:t>
            </a:r>
            <a:br>
              <a:rPr lang="pl-PL" dirty="0" smtClean="0"/>
            </a:br>
            <a:r>
              <a:rPr lang="pl-PL" dirty="0" smtClean="0"/>
              <a:t>TFAMR – Grupa zadaniowa Kodeksu Żywnościowego</a:t>
            </a:r>
            <a:endParaRPr lang="pl-PL" dirty="0"/>
          </a:p>
        </p:txBody>
      </p:sp>
      <p:grpSp>
        <p:nvGrpSpPr>
          <p:cNvPr id="8" name="Grupa 7"/>
          <p:cNvGrpSpPr/>
          <p:nvPr/>
        </p:nvGrpSpPr>
        <p:grpSpPr>
          <a:xfrm>
            <a:off x="139148" y="1251600"/>
            <a:ext cx="4740027" cy="5206661"/>
            <a:chOff x="139148" y="1251600"/>
            <a:chExt cx="4740027" cy="5206661"/>
          </a:xfrm>
        </p:grpSpPr>
        <p:pic>
          <p:nvPicPr>
            <p:cNvPr id="6" name="Obraz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148" y="1251600"/>
              <a:ext cx="4740027" cy="698069"/>
            </a:xfrm>
            <a:prstGeom prst="rect">
              <a:avLst/>
            </a:prstGeom>
          </p:spPr>
        </p:pic>
        <p:pic>
          <p:nvPicPr>
            <p:cNvPr id="7" name="Obraz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22670" y="1880072"/>
              <a:ext cx="3456505" cy="4578189"/>
            </a:xfrm>
            <a:prstGeom prst="rect">
              <a:avLst/>
            </a:prstGeom>
          </p:spPr>
        </p:pic>
      </p:grpSp>
      <p:pic>
        <p:nvPicPr>
          <p:cNvPr id="10" name="Symbol zastępczy zawartości 3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5927034" y="1251600"/>
            <a:ext cx="5327650" cy="2954843"/>
          </a:xfrm>
          <a:prstGeom prst="rect">
            <a:avLst/>
          </a:prstGeom>
        </p:spPr>
      </p:pic>
      <p:sp>
        <p:nvSpPr>
          <p:cNvPr id="11" name="Symbol zastępczy zawartości 5"/>
          <p:cNvSpPr txBox="1">
            <a:spLocks/>
          </p:cNvSpPr>
          <p:nvPr/>
        </p:nvSpPr>
        <p:spPr>
          <a:xfrm>
            <a:off x="5927034" y="4601816"/>
            <a:ext cx="5655366" cy="139440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dirty="0" smtClean="0"/>
              <a:t>2017 – 2022</a:t>
            </a:r>
          </a:p>
          <a:p>
            <a:r>
              <a:rPr lang="pl-PL" sz="2400" dirty="0" smtClean="0"/>
              <a:t>rewizja Kodeksu praktyki …</a:t>
            </a:r>
          </a:p>
          <a:p>
            <a:r>
              <a:rPr lang="pl-PL" sz="2400" dirty="0" smtClean="0"/>
              <a:t>opracowanie Wytycznych monitoringu …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22321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Przeciwdziałanie antybiotykooporności w UE</a:t>
            </a:r>
            <a:endParaRPr lang="pl-PL" dirty="0"/>
          </a:p>
        </p:txBody>
      </p:sp>
      <p:pic>
        <p:nvPicPr>
          <p:cNvPr id="3" name="Symbol zastępczy zawartości 10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94919" y="2253826"/>
            <a:ext cx="3077918" cy="4224027"/>
          </a:xfrm>
          <a:prstGeom prst="rect">
            <a:avLst/>
          </a:prstGeom>
        </p:spPr>
      </p:pic>
      <p:pic>
        <p:nvPicPr>
          <p:cNvPr id="4" name="Symbol zastępczy zawartości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837" y="2346160"/>
            <a:ext cx="3584189" cy="4112101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094918" y="1142292"/>
            <a:ext cx="6951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Konkluzje Rady w sprawie następnych kroków w dziedzinie zwalczania oporności na środki przeciwdrobnoustrojowe w ramach podejścia „Jedno zdrowie</a:t>
            </a:r>
            <a:r>
              <a:rPr lang="pl-PL" sz="1600" dirty="0" smtClean="0"/>
              <a:t>” (</a:t>
            </a:r>
            <a:r>
              <a:rPr lang="pl-PL" sz="1600" dirty="0"/>
              <a:t>2016/C 269/05</a:t>
            </a:r>
            <a:r>
              <a:rPr lang="pl-PL" sz="16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smtClean="0"/>
              <a:t>Plan działań przyjęty w 2017 r., 3 filary, kilkanaście celów</a:t>
            </a:r>
            <a:endParaRPr lang="en-GB" sz="1600" dirty="0"/>
          </a:p>
        </p:txBody>
      </p:sp>
      <p:grpSp>
        <p:nvGrpSpPr>
          <p:cNvPr id="8" name="Grupa 7"/>
          <p:cNvGrpSpPr/>
          <p:nvPr/>
        </p:nvGrpSpPr>
        <p:grpSpPr>
          <a:xfrm>
            <a:off x="139148" y="1251600"/>
            <a:ext cx="4740027" cy="5206661"/>
            <a:chOff x="139148" y="1251600"/>
            <a:chExt cx="4740027" cy="5206661"/>
          </a:xfrm>
        </p:grpSpPr>
        <p:pic>
          <p:nvPicPr>
            <p:cNvPr id="6" name="Obraz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148" y="1251600"/>
              <a:ext cx="4740027" cy="698069"/>
            </a:xfrm>
            <a:prstGeom prst="rect">
              <a:avLst/>
            </a:prstGeom>
          </p:spPr>
        </p:pic>
        <p:pic>
          <p:nvPicPr>
            <p:cNvPr id="7" name="Obraz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2670" y="1880072"/>
              <a:ext cx="3456505" cy="45781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106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UE: Monitoring zużycia i oporności …</a:t>
            </a:r>
            <a:endParaRPr lang="pl-PL" dirty="0"/>
          </a:p>
        </p:txBody>
      </p:sp>
      <p:pic>
        <p:nvPicPr>
          <p:cNvPr id="7" name="Symbol zastępczy zawartości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630"/>
          <a:stretch/>
        </p:blipFill>
        <p:spPr>
          <a:xfrm>
            <a:off x="5380737" y="3707296"/>
            <a:ext cx="6201663" cy="306080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820" y="1401816"/>
            <a:ext cx="3446354" cy="5203237"/>
          </a:xfrm>
          <a:prstGeom prst="rect">
            <a:avLst/>
          </a:prstGeom>
        </p:spPr>
      </p:pic>
      <p:grpSp>
        <p:nvGrpSpPr>
          <p:cNvPr id="9" name="Grupa 8"/>
          <p:cNvGrpSpPr/>
          <p:nvPr/>
        </p:nvGrpSpPr>
        <p:grpSpPr>
          <a:xfrm>
            <a:off x="5118651" y="1106960"/>
            <a:ext cx="6791425" cy="2330222"/>
            <a:chOff x="5118651" y="1236167"/>
            <a:chExt cx="6791425" cy="2330222"/>
          </a:xfrm>
        </p:grpSpPr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18651" y="1236167"/>
              <a:ext cx="6791425" cy="702845"/>
            </a:xfrm>
            <a:prstGeom prst="rect">
              <a:avLst/>
            </a:prstGeom>
          </p:spPr>
        </p:pic>
        <p:pic>
          <p:nvPicPr>
            <p:cNvPr id="8" name="Obraz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08103" y="1939012"/>
              <a:ext cx="6463750" cy="16273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04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747" y="4045268"/>
            <a:ext cx="3659740" cy="1969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Podstawy prawne monitoringu AMR</a:t>
            </a:r>
            <a:endParaRPr lang="pl-PL" dirty="0"/>
          </a:p>
        </p:txBody>
      </p:sp>
      <p:grpSp>
        <p:nvGrpSpPr>
          <p:cNvPr id="10" name="Grupa 9"/>
          <p:cNvGrpSpPr/>
          <p:nvPr/>
        </p:nvGrpSpPr>
        <p:grpSpPr>
          <a:xfrm>
            <a:off x="481279" y="1294064"/>
            <a:ext cx="8396560" cy="5173086"/>
            <a:chOff x="650241" y="1282150"/>
            <a:chExt cx="8396560" cy="5173086"/>
          </a:xfrm>
        </p:grpSpPr>
        <p:sp>
          <p:nvSpPr>
            <p:cNvPr id="4" name="Strzałka w prawo 3"/>
            <p:cNvSpPr/>
            <p:nvPr/>
          </p:nvSpPr>
          <p:spPr>
            <a:xfrm>
              <a:off x="650241" y="3462290"/>
              <a:ext cx="1914056" cy="1017197"/>
            </a:xfrm>
            <a:prstGeom prst="rightArrow">
              <a:avLst/>
            </a:prstGeom>
            <a:noFill/>
            <a:ln w="635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dirty="0" smtClean="0">
                  <a:solidFill>
                    <a:schemeClr val="tx1"/>
                  </a:solidFill>
                </a:rPr>
                <a:t>2014 - 2020</a:t>
              </a:r>
              <a:endParaRPr lang="pl-PL" sz="2400" dirty="0">
                <a:solidFill>
                  <a:schemeClr val="tx1"/>
                </a:solidFill>
              </a:endParaRPr>
            </a:p>
          </p:txBody>
        </p:sp>
        <p:sp>
          <p:nvSpPr>
            <p:cNvPr id="5" name="Strzałka w prawo 4"/>
            <p:cNvSpPr/>
            <p:nvPr/>
          </p:nvSpPr>
          <p:spPr>
            <a:xfrm>
              <a:off x="650241" y="5190349"/>
              <a:ext cx="1914056" cy="1017197"/>
            </a:xfrm>
            <a:prstGeom prst="rightArrow">
              <a:avLst/>
            </a:prstGeom>
            <a:noFill/>
            <a:ln w="635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dirty="0" smtClean="0">
                  <a:solidFill>
                    <a:schemeClr val="tx1"/>
                  </a:solidFill>
                </a:rPr>
                <a:t>2021 - 2027</a:t>
              </a:r>
              <a:endParaRPr lang="pl-PL" sz="2400" dirty="0">
                <a:solidFill>
                  <a:schemeClr val="tx1"/>
                </a:solidFill>
              </a:endParaRPr>
            </a:p>
          </p:txBody>
        </p:sp>
        <p:sp>
          <p:nvSpPr>
            <p:cNvPr id="6" name="Strzałka w prawo 5"/>
            <p:cNvSpPr/>
            <p:nvPr/>
          </p:nvSpPr>
          <p:spPr>
            <a:xfrm>
              <a:off x="650241" y="1570383"/>
              <a:ext cx="1914056" cy="1017197"/>
            </a:xfrm>
            <a:prstGeom prst="rightArrow">
              <a:avLst/>
            </a:prstGeom>
            <a:noFill/>
            <a:ln w="635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dirty="0" smtClean="0">
                  <a:solidFill>
                    <a:schemeClr val="tx1"/>
                  </a:solidFill>
                </a:rPr>
                <a:t>2008 - 2013</a:t>
              </a:r>
              <a:endParaRPr lang="pl-PL" sz="2400" dirty="0">
                <a:solidFill>
                  <a:schemeClr val="tx1"/>
                </a:solidFill>
              </a:endParaRPr>
            </a:p>
          </p:txBody>
        </p:sp>
        <p:pic>
          <p:nvPicPr>
            <p:cNvPr id="7" name="Obraz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43809" y="3236556"/>
              <a:ext cx="6263846" cy="1636830"/>
            </a:xfrm>
            <a:prstGeom prst="rect">
              <a:avLst/>
            </a:prstGeom>
          </p:spPr>
        </p:pic>
        <p:pic>
          <p:nvPicPr>
            <p:cNvPr id="8" name="Obraz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808" y="1282150"/>
              <a:ext cx="6263845" cy="1638710"/>
            </a:xfrm>
            <a:prstGeom prst="rect">
              <a:avLst/>
            </a:prstGeom>
          </p:spPr>
        </p:pic>
        <p:pic>
          <p:nvPicPr>
            <p:cNvPr id="9" name="Obraz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82956" y="5391591"/>
              <a:ext cx="6263845" cy="10636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282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Decyzje Wykonawcze Komisji – cele:</a:t>
            </a: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695738" y="1292087"/>
            <a:ext cx="10886661" cy="483407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pl-PL" dirty="0" smtClean="0">
                <a:latin typeface="Verdana" panose="020B0604030504040204" pitchFamily="34" charset="0"/>
                <a:ea typeface="Verdana" panose="020B0604030504040204" pitchFamily="34" charset="0"/>
              </a:rPr>
              <a:t>Harmonizacja:</a:t>
            </a:r>
          </a:p>
          <a:p>
            <a:pPr lvl="1"/>
            <a:r>
              <a:rPr lang="pl-PL" dirty="0" smtClean="0">
                <a:latin typeface="Verdana" panose="020B0604030504040204" pitchFamily="34" charset="0"/>
                <a:ea typeface="Verdana" panose="020B0604030504040204" pitchFamily="34" charset="0"/>
              </a:rPr>
              <a:t>zakresu monitoringu oporności (bakterie i źródła ich izolacji)</a:t>
            </a:r>
          </a:p>
          <a:p>
            <a:pPr lvl="1"/>
            <a:r>
              <a:rPr lang="pl-PL" dirty="0" smtClean="0">
                <a:latin typeface="Verdana" panose="020B0604030504040204" pitchFamily="34" charset="0"/>
                <a:ea typeface="Verdana" panose="020B0604030504040204" pitchFamily="34" charset="0"/>
              </a:rPr>
              <a:t>metod badawczych (oznaczanie MIC, określony panel substancji przeciwbakteryjnych) – krajowe laboratoria referencyjne</a:t>
            </a:r>
          </a:p>
          <a:p>
            <a:pPr lvl="1"/>
            <a:r>
              <a:rPr lang="pl-PL" dirty="0" smtClean="0">
                <a:latin typeface="Verdana" panose="020B0604030504040204" pitchFamily="34" charset="0"/>
                <a:ea typeface="Verdana" panose="020B0604030504040204" pitchFamily="34" charset="0"/>
              </a:rPr>
              <a:t>sprawozdawczości (EFSA – EU SUR – AMR)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 smtClean="0">
                <a:latin typeface="Verdana" panose="020B0604030504040204" pitchFamily="34" charset="0"/>
                <a:ea typeface="Verdana" panose="020B0604030504040204" pitchFamily="34" charset="0"/>
              </a:rPr>
              <a:t>Uzyskanie porównywalnych danych dot. skali problemu oporności</a:t>
            </a:r>
          </a:p>
          <a:p>
            <a:pPr lvl="1" indent="-342900"/>
            <a:r>
              <a:rPr lang="pl-PL" dirty="0" smtClean="0">
                <a:latin typeface="Verdana" panose="020B0604030504040204" pitchFamily="34" charset="0"/>
                <a:ea typeface="Verdana" panose="020B0604030504040204" pitchFamily="34" charset="0"/>
              </a:rPr>
              <a:t>w czasie</a:t>
            </a:r>
          </a:p>
          <a:p>
            <a:pPr lvl="1" indent="-342900"/>
            <a:r>
              <a:rPr lang="pl-PL" dirty="0" smtClean="0">
                <a:latin typeface="Verdana" panose="020B0604030504040204" pitchFamily="34" charset="0"/>
                <a:ea typeface="Verdana" panose="020B0604030504040204" pitchFamily="34" charset="0"/>
              </a:rPr>
              <a:t>między sektorami, …?</a:t>
            </a:r>
          </a:p>
          <a:p>
            <a:pPr lvl="1" indent="-342900"/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o</a:t>
            </a:r>
            <a:r>
              <a:rPr lang="pl-PL" dirty="0" smtClean="0">
                <a:latin typeface="Verdana" panose="020B0604030504040204" pitchFamily="34" charset="0"/>
                <a:ea typeface="Verdana" panose="020B0604030504040204" pitchFamily="34" charset="0"/>
              </a:rPr>
              <a:t>cena skuteczności podejmowanych działań</a:t>
            </a:r>
          </a:p>
        </p:txBody>
      </p:sp>
    </p:spTree>
    <p:extLst>
      <p:ext uri="{BB962C8B-B14F-4D97-AF65-F5344CB8AC3E}">
        <p14:creationId xmlns:p14="http://schemas.microsoft.com/office/powerpoint/2010/main" val="11800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54088"/>
          </a:xfrm>
        </p:spPr>
        <p:txBody>
          <a:bodyPr/>
          <a:lstStyle/>
          <a:p>
            <a:r>
              <a:rPr lang="pl-PL" altLang="pl-PL" dirty="0" smtClean="0"/>
              <a:t>Monitoring oporności: nowelizacja </a:t>
            </a:r>
            <a:r>
              <a:rPr lang="pl-PL" altLang="pl-PL" dirty="0"/>
              <a:t>przepisów </a:t>
            </a:r>
            <a:r>
              <a:rPr lang="pl-PL" altLang="pl-PL" dirty="0" smtClean="0"/>
              <a:t>(2020/1729)</a:t>
            </a:r>
          </a:p>
        </p:txBody>
      </p:sp>
      <p:sp>
        <p:nvSpPr>
          <p:cNvPr id="28675" name="Symbol zastępczy tekstu 7"/>
          <p:cNvSpPr>
            <a:spLocks noGrp="1"/>
          </p:cNvSpPr>
          <p:nvPr>
            <p:ph type="body" idx="1"/>
          </p:nvPr>
        </p:nvSpPr>
        <p:spPr>
          <a:xfrm>
            <a:off x="609600" y="1304925"/>
            <a:ext cx="5386388" cy="639763"/>
          </a:xfrm>
        </p:spPr>
        <p:txBody>
          <a:bodyPr/>
          <a:lstStyle/>
          <a:p>
            <a:r>
              <a:rPr lang="pl-PL" altLang="pl-PL" sz="2800" smtClean="0"/>
              <a:t>Ważna kontynuacja …</a:t>
            </a:r>
          </a:p>
        </p:txBody>
      </p:sp>
      <p:sp>
        <p:nvSpPr>
          <p:cNvPr id="28676" name="Symbol zastępczy zawartości 1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/>
          <a:p>
            <a:r>
              <a:rPr lang="pl-PL" altLang="pl-PL" dirty="0" smtClean="0"/>
              <a:t>wiarygodne i porównywalne dane dot. AMR dla najistotniejszych kombinacji bakteria – źródło (zwierzęta rzeźne/żywność)</a:t>
            </a:r>
          </a:p>
          <a:p>
            <a:r>
              <a:rPr lang="pl-PL" altLang="pl-PL" dirty="0"/>
              <a:t>m</a:t>
            </a:r>
            <a:r>
              <a:rPr lang="pl-PL" altLang="pl-PL" dirty="0" smtClean="0"/>
              <a:t>inimalne obciążenie Państw Członkowskich (wykorzystanie szczepów bakteryjnych dostępnych z programów zwalczania, badania wielokierunkowe)</a:t>
            </a:r>
            <a:endParaRPr lang="en-GB" altLang="pl-PL" dirty="0" smtClean="0"/>
          </a:p>
        </p:txBody>
      </p:sp>
      <p:sp>
        <p:nvSpPr>
          <p:cNvPr id="28677" name="Symbol zastępczy tekstu 8"/>
          <p:cNvSpPr>
            <a:spLocks noGrp="1"/>
          </p:cNvSpPr>
          <p:nvPr>
            <p:ph type="body" sz="quarter" idx="3"/>
          </p:nvPr>
        </p:nvSpPr>
        <p:spPr>
          <a:xfrm>
            <a:off x="6192838" y="1304925"/>
            <a:ext cx="5389562" cy="639763"/>
          </a:xfrm>
        </p:spPr>
        <p:txBody>
          <a:bodyPr/>
          <a:lstStyle/>
          <a:p>
            <a:r>
              <a:rPr lang="pl-PL" altLang="pl-PL" sz="2800" smtClean="0"/>
              <a:t>… ale i doskonalenie</a:t>
            </a:r>
          </a:p>
        </p:txBody>
      </p:sp>
      <p:sp>
        <p:nvSpPr>
          <p:cNvPr id="28678" name="Symbol zastępczy zawartości 3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/>
          <a:p>
            <a:r>
              <a:rPr lang="pl-PL" altLang="pl-PL" dirty="0" smtClean="0"/>
              <a:t>objęcie monitoringiem żywności importowanej do UE (globalny charakter AMR)</a:t>
            </a:r>
          </a:p>
          <a:p>
            <a:r>
              <a:rPr lang="pl-PL" altLang="pl-PL" dirty="0"/>
              <a:t>d</a:t>
            </a:r>
            <a:r>
              <a:rPr lang="pl-PL" altLang="pl-PL" dirty="0" smtClean="0"/>
              <a:t>opuszczenie sekwencjonowania genomowego (WGS) jako metody alternatywnej do konwencjonalnych, fenotypowych badań AMR</a:t>
            </a:r>
            <a:endParaRPr lang="en-GB" altLang="pl-PL" dirty="0" smtClean="0"/>
          </a:p>
        </p:txBody>
      </p:sp>
    </p:spTree>
    <p:extLst>
      <p:ext uri="{BB962C8B-B14F-4D97-AF65-F5344CB8AC3E}">
        <p14:creationId xmlns:p14="http://schemas.microsoft.com/office/powerpoint/2010/main" val="414191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ytuł 6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54088"/>
          </a:xfrm>
        </p:spPr>
        <p:txBody>
          <a:bodyPr/>
          <a:lstStyle/>
          <a:p>
            <a:r>
              <a:rPr lang="pl-PL" altLang="pl-PL" dirty="0"/>
              <a:t>2020/1729 Monitoring </a:t>
            </a:r>
            <a:r>
              <a:rPr lang="pl-PL" altLang="pl-PL" dirty="0" smtClean="0"/>
              <a:t>oporności: przedmiot i zakres – bakterie</a:t>
            </a:r>
          </a:p>
        </p:txBody>
      </p:sp>
      <p:sp>
        <p:nvSpPr>
          <p:cNvPr id="31747" name="Symbol zastępczy zawartości 7"/>
          <p:cNvSpPr>
            <a:spLocks noGrp="1"/>
          </p:cNvSpPr>
          <p:nvPr>
            <p:ph idx="1"/>
          </p:nvPr>
        </p:nvSpPr>
        <p:spPr>
          <a:xfrm>
            <a:off x="609600" y="1333500"/>
            <a:ext cx="10972800" cy="4792663"/>
          </a:xfrm>
          <a:extLst/>
        </p:spPr>
        <p:txBody>
          <a:bodyPr/>
          <a:lstStyle/>
          <a:p>
            <a:pPr marL="457200" indent="-457200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GB" altLang="pl-PL" i="1" dirty="0"/>
              <a:t>Salmonella</a:t>
            </a:r>
            <a:r>
              <a:rPr lang="en-GB" altLang="pl-PL" dirty="0"/>
              <a:t> spp. </a:t>
            </a:r>
            <a:r>
              <a:rPr lang="en-GB" altLang="pl-PL" dirty="0" smtClean="0"/>
              <a:t>(</a:t>
            </a:r>
            <a:r>
              <a:rPr lang="pl-PL" altLang="pl-PL" dirty="0" smtClean="0"/>
              <a:t>modyfikacja</a:t>
            </a:r>
            <a:r>
              <a:rPr lang="en-GB" altLang="pl-PL" dirty="0" smtClean="0"/>
              <a:t>)</a:t>
            </a:r>
            <a:endParaRPr lang="en-GB" altLang="pl-PL" dirty="0"/>
          </a:p>
          <a:p>
            <a:pPr lvl="1">
              <a:defRPr/>
            </a:pPr>
            <a:r>
              <a:rPr lang="pl-PL" altLang="pl-PL" dirty="0" smtClean="0"/>
              <a:t>szczepy z krajowych programów zwalczania (</a:t>
            </a:r>
            <a:r>
              <a:rPr lang="pl-PL" strike="sngStrike" dirty="0" smtClean="0"/>
              <a:t>kryteria </a:t>
            </a:r>
            <a:r>
              <a:rPr lang="pl-PL" strike="sngStrike" dirty="0"/>
              <a:t>mikrobiologiczne </a:t>
            </a:r>
            <a:r>
              <a:rPr lang="pl-PL" strike="sngStrike" dirty="0" smtClean="0"/>
              <a:t>żywności - </a:t>
            </a:r>
            <a:r>
              <a:rPr lang="pl-PL" strike="sngStrike" dirty="0" err="1" smtClean="0"/>
              <a:t>Rozp</a:t>
            </a:r>
            <a:r>
              <a:rPr lang="pl-PL" strike="sngStrike" dirty="0"/>
              <a:t>. </a:t>
            </a:r>
            <a:r>
              <a:rPr lang="en-GB" strike="sngStrike" dirty="0" smtClean="0"/>
              <a:t>2073/2005</a:t>
            </a:r>
            <a:r>
              <a:rPr lang="pl-PL" altLang="pl-PL" dirty="0" smtClean="0"/>
              <a:t>)</a:t>
            </a:r>
            <a:endParaRPr lang="en-GB" altLang="pl-PL" dirty="0"/>
          </a:p>
          <a:p>
            <a:pPr lvl="1">
              <a:defRPr/>
            </a:pPr>
            <a:r>
              <a:rPr lang="pl-PL" altLang="pl-PL" dirty="0" smtClean="0"/>
              <a:t>Izolacja, gdy brak programów zwalczania </a:t>
            </a:r>
            <a:r>
              <a:rPr lang="en-GB" altLang="pl-PL" dirty="0" smtClean="0"/>
              <a:t>(</a:t>
            </a:r>
            <a:r>
              <a:rPr lang="pl-PL" altLang="pl-PL" dirty="0" smtClean="0"/>
              <a:t>świnie, bydło – w trakcie uboju</a:t>
            </a:r>
            <a:r>
              <a:rPr lang="en-GB" altLang="pl-PL" dirty="0" smtClean="0"/>
              <a:t>)</a:t>
            </a:r>
            <a:endParaRPr lang="en-GB" altLang="pl-PL" dirty="0"/>
          </a:p>
          <a:p>
            <a:pPr marL="457200" indent="-457200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GB" altLang="pl-PL" i="1" dirty="0"/>
              <a:t>Campylobacter </a:t>
            </a:r>
            <a:r>
              <a:rPr lang="en-GB" altLang="pl-PL" i="1" dirty="0" smtClean="0"/>
              <a:t>jejuni</a:t>
            </a:r>
            <a:r>
              <a:rPr lang="pl-PL" altLang="pl-PL" i="1" dirty="0" smtClean="0"/>
              <a:t> </a:t>
            </a:r>
            <a:r>
              <a:rPr lang="pl-PL" altLang="pl-PL" dirty="0" smtClean="0"/>
              <a:t>i (nowość) </a:t>
            </a:r>
            <a:r>
              <a:rPr lang="en-GB" altLang="pl-PL" i="1" dirty="0" smtClean="0"/>
              <a:t>Campylobacter coli</a:t>
            </a:r>
            <a:endParaRPr lang="en-GB" altLang="pl-PL" dirty="0"/>
          </a:p>
          <a:p>
            <a:pPr marL="457200" indent="-457200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GB" altLang="pl-PL" i="1" dirty="0"/>
              <a:t>Escherichia coli </a:t>
            </a:r>
          </a:p>
          <a:p>
            <a:pPr lvl="1">
              <a:defRPr/>
            </a:pPr>
            <a:r>
              <a:rPr lang="pl-PL" altLang="pl-PL" dirty="0"/>
              <a:t>s</a:t>
            </a:r>
            <a:r>
              <a:rPr lang="pl-PL" altLang="pl-PL" dirty="0" smtClean="0"/>
              <a:t>zczepy wskaźnikowe</a:t>
            </a:r>
            <a:endParaRPr lang="en-GB" altLang="pl-PL" dirty="0"/>
          </a:p>
          <a:p>
            <a:pPr lvl="1">
              <a:defRPr/>
            </a:pPr>
            <a:r>
              <a:rPr lang="pl-PL" altLang="pl-PL" dirty="0"/>
              <a:t>s</a:t>
            </a:r>
            <a:r>
              <a:rPr lang="pl-PL" altLang="pl-PL" dirty="0" smtClean="0"/>
              <a:t>zczepy wytwarzające </a:t>
            </a:r>
            <a:r>
              <a:rPr lang="en-GB" altLang="pl-PL" dirty="0" smtClean="0"/>
              <a:t>ESBL/</a:t>
            </a:r>
            <a:r>
              <a:rPr lang="pl-PL" altLang="pl-PL" dirty="0" smtClean="0"/>
              <a:t>A</a:t>
            </a:r>
            <a:r>
              <a:rPr lang="en-GB" altLang="pl-PL" dirty="0" err="1" smtClean="0"/>
              <a:t>mpC</a:t>
            </a:r>
            <a:r>
              <a:rPr lang="en-GB" altLang="pl-PL" dirty="0" smtClean="0"/>
              <a:t> (</a:t>
            </a:r>
            <a:r>
              <a:rPr lang="pl-PL" altLang="pl-PL" dirty="0" smtClean="0"/>
              <a:t>oporne na </a:t>
            </a:r>
            <a:r>
              <a:rPr lang="pl-PL" altLang="pl-PL" dirty="0" err="1" smtClean="0"/>
              <a:t>cefalosporyny</a:t>
            </a:r>
            <a:r>
              <a:rPr lang="en-GB" altLang="pl-PL" dirty="0" smtClean="0"/>
              <a:t>)</a:t>
            </a:r>
            <a:endParaRPr lang="en-GB" altLang="pl-PL" dirty="0"/>
          </a:p>
          <a:p>
            <a:pPr lvl="1">
              <a:defRPr/>
            </a:pPr>
            <a:r>
              <a:rPr lang="pl-PL" altLang="pl-PL" dirty="0"/>
              <a:t>s</a:t>
            </a:r>
            <a:r>
              <a:rPr lang="pl-PL" altLang="pl-PL" dirty="0" smtClean="0"/>
              <a:t>zczepy </a:t>
            </a:r>
            <a:r>
              <a:rPr lang="pl-PL" altLang="pl-PL" dirty="0"/>
              <a:t>wytwarzające </a:t>
            </a:r>
            <a:r>
              <a:rPr lang="en-GB" altLang="pl-PL" dirty="0" smtClean="0"/>
              <a:t>CP </a:t>
            </a:r>
            <a:r>
              <a:rPr lang="en-GB" altLang="pl-PL" dirty="0"/>
              <a:t>producers </a:t>
            </a:r>
            <a:r>
              <a:rPr lang="en-GB" altLang="pl-PL" dirty="0" smtClean="0"/>
              <a:t>(</a:t>
            </a:r>
            <a:r>
              <a:rPr lang="pl-PL" altLang="pl-PL" dirty="0"/>
              <a:t>oporne na k</a:t>
            </a:r>
            <a:r>
              <a:rPr lang="en-GB" altLang="pl-PL" dirty="0" err="1" smtClean="0"/>
              <a:t>arbapenem</a:t>
            </a:r>
            <a:r>
              <a:rPr lang="pl-PL" altLang="pl-PL" dirty="0" smtClean="0"/>
              <a:t>y</a:t>
            </a:r>
            <a:r>
              <a:rPr lang="en-GB" altLang="pl-PL" dirty="0" smtClean="0"/>
              <a:t>)</a:t>
            </a:r>
            <a:endParaRPr lang="en-GB" altLang="pl-PL" dirty="0"/>
          </a:p>
          <a:p>
            <a:pPr marL="457200" indent="-457200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pl-PL" altLang="pl-PL" dirty="0"/>
              <a:t>w</a:t>
            </a:r>
            <a:r>
              <a:rPr lang="pl-PL" altLang="pl-PL" dirty="0" smtClean="0"/>
              <a:t>skaźnikowe </a:t>
            </a:r>
            <a:r>
              <a:rPr lang="en-GB" altLang="pl-PL" i="1" dirty="0" smtClean="0"/>
              <a:t>Enterococcus </a:t>
            </a:r>
            <a:r>
              <a:rPr lang="en-GB" altLang="pl-PL" i="1" dirty="0" err="1"/>
              <a:t>faecalis</a:t>
            </a:r>
            <a:r>
              <a:rPr lang="en-GB" altLang="pl-PL" dirty="0"/>
              <a:t>, </a:t>
            </a:r>
            <a:r>
              <a:rPr lang="en-GB" altLang="pl-PL" i="1" dirty="0"/>
              <a:t>E. </a:t>
            </a:r>
            <a:r>
              <a:rPr lang="en-GB" altLang="pl-PL" i="1" dirty="0" err="1"/>
              <a:t>faecium</a:t>
            </a:r>
            <a:r>
              <a:rPr lang="pl-PL" altLang="pl-PL" i="1" dirty="0"/>
              <a:t> </a:t>
            </a:r>
            <a:r>
              <a:rPr lang="pl-PL" altLang="pl-PL" dirty="0" smtClean="0"/>
              <a:t>(dobrowolność)</a:t>
            </a:r>
            <a:endParaRPr lang="en-GB" altLang="pl-PL" dirty="0"/>
          </a:p>
          <a:p>
            <a:pPr>
              <a:defRPr/>
            </a:pPr>
            <a:endParaRPr lang="pl-PL" altLang="pl-PL" dirty="0" smtClean="0"/>
          </a:p>
        </p:txBody>
      </p:sp>
    </p:spTree>
    <p:extLst>
      <p:ext uri="{BB962C8B-B14F-4D97-AF65-F5344CB8AC3E}">
        <p14:creationId xmlns:p14="http://schemas.microsoft.com/office/powerpoint/2010/main" val="79424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ytuł 6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54088"/>
          </a:xfrm>
        </p:spPr>
        <p:txBody>
          <a:bodyPr/>
          <a:lstStyle/>
          <a:p>
            <a:r>
              <a:rPr lang="pl-PL" altLang="pl-PL" dirty="0"/>
              <a:t>2020/1729 Monitoring oporności: przedmiot i zakres – obszary</a:t>
            </a:r>
            <a:endParaRPr lang="pl-PL" altLang="pl-PL" dirty="0" smtClean="0"/>
          </a:p>
        </p:txBody>
      </p:sp>
      <p:sp>
        <p:nvSpPr>
          <p:cNvPr id="3072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304925"/>
            <a:ext cx="5386388" cy="639763"/>
          </a:xfrm>
        </p:spPr>
        <p:txBody>
          <a:bodyPr/>
          <a:lstStyle/>
          <a:p>
            <a:r>
              <a:rPr lang="pl-PL" altLang="pl-PL" smtClean="0"/>
              <a:t>Populacje zwierząt rzeźnych</a:t>
            </a:r>
          </a:p>
        </p:txBody>
      </p:sp>
      <p:sp>
        <p:nvSpPr>
          <p:cNvPr id="30724" name="Symbol zastępczy zawartości 8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/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pl-PL" altLang="pl-PL" smtClean="0"/>
              <a:t>brojlery</a:t>
            </a:r>
            <a:endParaRPr lang="en-GB" altLang="pl-PL" smtClean="0"/>
          </a:p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pl-PL" altLang="pl-PL" smtClean="0"/>
              <a:t>kury nioski </a:t>
            </a:r>
            <a:r>
              <a:rPr lang="en-GB" altLang="pl-PL" smtClean="0"/>
              <a:t>(</a:t>
            </a:r>
            <a:r>
              <a:rPr lang="pl-PL" altLang="pl-PL" smtClean="0"/>
              <a:t>tylko </a:t>
            </a:r>
            <a:r>
              <a:rPr lang="en-GB" altLang="pl-PL" smtClean="0"/>
              <a:t>Salmonella</a:t>
            </a:r>
            <a:r>
              <a:rPr lang="pl-PL" altLang="pl-PL" smtClean="0"/>
              <a:t> - KPZS</a:t>
            </a:r>
            <a:r>
              <a:rPr lang="en-GB" altLang="pl-PL" smtClean="0"/>
              <a:t>)</a:t>
            </a:r>
          </a:p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pl-PL" altLang="pl-PL" smtClean="0"/>
              <a:t>indyki rzeźne</a:t>
            </a:r>
            <a:endParaRPr lang="en-GB" altLang="pl-PL" smtClean="0"/>
          </a:p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pl-PL" altLang="pl-PL" smtClean="0"/>
              <a:t>bydło poniżej </a:t>
            </a:r>
            <a:r>
              <a:rPr lang="en-GB" altLang="pl-PL" smtClean="0"/>
              <a:t>1</a:t>
            </a:r>
            <a:r>
              <a:rPr lang="pl-PL" altLang="pl-PL" smtClean="0"/>
              <a:t> roku ż.</a:t>
            </a:r>
            <a:r>
              <a:rPr lang="en-GB" altLang="pl-PL" smtClean="0"/>
              <a:t> </a:t>
            </a:r>
          </a:p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pl-PL" altLang="pl-PL" smtClean="0"/>
              <a:t>świnie (tuczniki)</a:t>
            </a:r>
            <a:endParaRPr lang="en-GB" altLang="pl-PL" smtClean="0"/>
          </a:p>
        </p:txBody>
      </p:sp>
      <p:sp>
        <p:nvSpPr>
          <p:cNvPr id="30725" name="Symbol zastępczy tekstu 3"/>
          <p:cNvSpPr>
            <a:spLocks noGrp="1"/>
          </p:cNvSpPr>
          <p:nvPr>
            <p:ph type="body" sz="quarter" idx="3"/>
          </p:nvPr>
        </p:nvSpPr>
        <p:spPr>
          <a:xfrm>
            <a:off x="7134225" y="1304925"/>
            <a:ext cx="4448175" cy="639763"/>
          </a:xfrm>
        </p:spPr>
        <p:txBody>
          <a:bodyPr/>
          <a:lstStyle/>
          <a:p>
            <a:r>
              <a:rPr lang="pl-PL" altLang="pl-PL" smtClean="0"/>
              <a:t>Żywność</a:t>
            </a:r>
          </a:p>
        </p:txBody>
      </p:sp>
      <p:sp>
        <p:nvSpPr>
          <p:cNvPr id="3072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7134225" y="2174875"/>
            <a:ext cx="4448175" cy="3951288"/>
          </a:xfrm>
        </p:spPr>
        <p:txBody>
          <a:bodyPr/>
          <a:lstStyle/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pl-PL" altLang="pl-PL" smtClean="0"/>
              <a:t>świeże mięso brojlerów</a:t>
            </a:r>
            <a:endParaRPr lang="en-GB" altLang="pl-PL" smtClean="0"/>
          </a:p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en-GB" altLang="pl-PL" smtClean="0"/>
              <a:t>-</a:t>
            </a:r>
          </a:p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pl-PL" altLang="pl-PL" smtClean="0"/>
              <a:t>świeże mięso indyków</a:t>
            </a:r>
            <a:endParaRPr lang="en-GB" altLang="pl-PL" smtClean="0"/>
          </a:p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pl-PL" altLang="pl-PL" smtClean="0"/>
              <a:t>świeże mięso wołowe</a:t>
            </a:r>
            <a:endParaRPr lang="en-GB" altLang="pl-PL" smtClean="0"/>
          </a:p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pl-PL" altLang="pl-PL" smtClean="0"/>
              <a:t>świeże mięso wieprzowe</a:t>
            </a:r>
            <a:endParaRPr lang="en-GB" altLang="pl-PL" smtClean="0"/>
          </a:p>
        </p:txBody>
      </p:sp>
      <p:pic>
        <p:nvPicPr>
          <p:cNvPr id="30727" name="Obraz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8" t="6302" r="32156" b="4897"/>
          <a:stretch>
            <a:fillRect/>
          </a:stretch>
        </p:blipFill>
        <p:spPr bwMode="auto">
          <a:xfrm>
            <a:off x="5448300" y="3190875"/>
            <a:ext cx="1295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221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ytuł 6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54088"/>
          </a:xfrm>
        </p:spPr>
        <p:txBody>
          <a:bodyPr/>
          <a:lstStyle/>
          <a:p>
            <a:r>
              <a:rPr lang="pl-PL" altLang="pl-PL" dirty="0"/>
              <a:t>2020/1729 Monitoring oporności: przedmiot i zakres – obszary</a:t>
            </a:r>
            <a:endParaRPr lang="pl-PL" altLang="pl-PL" dirty="0" smtClean="0"/>
          </a:p>
        </p:txBody>
      </p:sp>
      <p:sp>
        <p:nvSpPr>
          <p:cNvPr id="10" name="Symbol zastępczy zawartości 9"/>
          <p:cNvSpPr>
            <a:spLocks noGrp="1"/>
          </p:cNvSpPr>
          <p:nvPr>
            <p:ph idx="1"/>
          </p:nvPr>
        </p:nvSpPr>
        <p:spPr>
          <a:xfrm>
            <a:off x="609600" y="1333501"/>
            <a:ext cx="10896600" cy="4649856"/>
          </a:xfrm>
        </p:spPr>
        <p:txBody>
          <a:bodyPr/>
          <a:lstStyle/>
          <a:p>
            <a:pPr>
              <a:defRPr/>
            </a:pPr>
            <a:r>
              <a:rPr lang="pl-PL" dirty="0" err="1" smtClean="0"/>
              <a:t>próbkobranie</a:t>
            </a:r>
            <a:r>
              <a:rPr lang="pl-PL" dirty="0" smtClean="0"/>
              <a:t> w trakcie uboju zwierząt lub żywności w obrocie</a:t>
            </a:r>
          </a:p>
          <a:p>
            <a:pPr>
              <a:defRPr/>
            </a:pPr>
            <a:r>
              <a:rPr lang="pl-PL" dirty="0" smtClean="0"/>
              <a:t>limity produkcji krajowej (&gt;10 000 ton rocznie – bydło/indyki)</a:t>
            </a:r>
          </a:p>
          <a:p>
            <a:pPr>
              <a:defRPr/>
            </a:pPr>
            <a:r>
              <a:rPr lang="pl-PL" dirty="0"/>
              <a:t>z</a:t>
            </a:r>
            <a:r>
              <a:rPr lang="pl-PL" dirty="0" smtClean="0"/>
              <a:t>asada rotacji: lata parzyste – drób i mięso drobiowe; lata nieparzyste – świnie, bydło i ich mięso</a:t>
            </a:r>
          </a:p>
          <a:p>
            <a:pPr>
              <a:defRPr/>
            </a:pPr>
            <a:r>
              <a:rPr lang="pl-PL" dirty="0" smtClean="0"/>
              <a:t>170 szczepów danego gatunku bakterii lub 300 próbek badanych</a:t>
            </a:r>
          </a:p>
          <a:p>
            <a:pPr>
              <a:defRPr/>
            </a:pPr>
            <a:r>
              <a:rPr lang="pl-PL" altLang="pl-PL" dirty="0" smtClean="0"/>
              <a:t>sukcesywne </a:t>
            </a:r>
            <a:r>
              <a:rPr lang="pl-PL" altLang="pl-PL" dirty="0"/>
              <a:t>wdrażanie </a:t>
            </a:r>
            <a:r>
              <a:rPr lang="pl-PL" altLang="pl-PL" dirty="0" smtClean="0"/>
              <a:t>monitoringu: </a:t>
            </a:r>
            <a:r>
              <a:rPr lang="pl-PL" altLang="pl-PL" dirty="0"/>
              <a:t>2014 r. – zwierzęta; 2015 r. – żywność w obrocie; 2021 r. – żywność importowana</a:t>
            </a:r>
            <a:endParaRPr lang="pl-PL" b="1" dirty="0" smtClean="0"/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pl-PL" b="1" dirty="0" smtClean="0"/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pl-PL" b="1" dirty="0" smtClean="0"/>
              <a:t>optymalne rezultaty przy minimalnym obciążeniu państw członkowskich 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pl-PL" b="1" dirty="0" smtClean="0"/>
              <a:t>(refundacja 50% kosztów)</a:t>
            </a:r>
          </a:p>
        </p:txBody>
      </p:sp>
    </p:spTree>
    <p:extLst>
      <p:ext uri="{BB962C8B-B14F-4D97-AF65-F5344CB8AC3E}">
        <p14:creationId xmlns:p14="http://schemas.microsoft.com/office/powerpoint/2010/main" val="52616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ytuł 6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54088"/>
          </a:xfrm>
        </p:spPr>
        <p:txBody>
          <a:bodyPr/>
          <a:lstStyle/>
          <a:p>
            <a:r>
              <a:rPr lang="pl-PL" altLang="pl-PL" dirty="0"/>
              <a:t>2020/1729 Monitoring oporności: przedmiot i zakres – obszary</a:t>
            </a:r>
            <a:endParaRPr lang="pl-PL" altLang="pl-PL" dirty="0" smtClean="0"/>
          </a:p>
        </p:txBody>
      </p:sp>
      <p:sp>
        <p:nvSpPr>
          <p:cNvPr id="32771" name="Symbol zastępczy tekstu 3"/>
          <p:cNvSpPr>
            <a:spLocks noGrp="1"/>
          </p:cNvSpPr>
          <p:nvPr>
            <p:ph type="body" sz="quarter" idx="3"/>
          </p:nvPr>
        </p:nvSpPr>
        <p:spPr>
          <a:xfrm>
            <a:off x="7134225" y="1304925"/>
            <a:ext cx="4448175" cy="639763"/>
          </a:xfrm>
        </p:spPr>
        <p:txBody>
          <a:bodyPr/>
          <a:lstStyle/>
          <a:p>
            <a:r>
              <a:rPr lang="pl-PL" altLang="pl-PL" smtClean="0"/>
              <a:t>Żywność w obrocie</a:t>
            </a:r>
          </a:p>
        </p:txBody>
      </p:sp>
      <p:sp>
        <p:nvSpPr>
          <p:cNvPr id="8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7134225" y="2174875"/>
            <a:ext cx="4448175" cy="3951288"/>
          </a:xfrm>
        </p:spPr>
        <p:txBody>
          <a:bodyPr/>
          <a:lstStyle/>
          <a:p>
            <a:pPr marL="457200" indent="-457200">
              <a:buFont typeface="Calibri" panose="020F0502020204030204" pitchFamily="34" charset="0"/>
              <a:buAutoNum type="arabicPeriod"/>
              <a:defRPr/>
            </a:pPr>
            <a:r>
              <a:rPr lang="pl-PL" altLang="pl-PL" dirty="0" smtClean="0"/>
              <a:t>świeże mięso brojlerów</a:t>
            </a:r>
            <a:endParaRPr lang="en-GB" altLang="pl-PL" dirty="0" smtClean="0"/>
          </a:p>
          <a:p>
            <a:pPr marL="457200" indent="-457200">
              <a:buFont typeface="Calibri" panose="020F0502020204030204" pitchFamily="34" charset="0"/>
              <a:buAutoNum type="arabicPeriod"/>
              <a:defRPr/>
            </a:pPr>
            <a:r>
              <a:rPr lang="pl-PL" altLang="pl-PL" dirty="0"/>
              <a:t>świeże </a:t>
            </a:r>
            <a:r>
              <a:rPr lang="pl-PL" altLang="pl-PL" dirty="0" smtClean="0"/>
              <a:t>mięso indyków</a:t>
            </a:r>
            <a:endParaRPr lang="en-GB" altLang="pl-PL" dirty="0" smtClean="0"/>
          </a:p>
          <a:p>
            <a:pPr marL="457200" indent="-457200">
              <a:buFont typeface="Calibri" panose="020F0502020204030204" pitchFamily="34" charset="0"/>
              <a:buAutoNum type="arabicPeriod"/>
              <a:defRPr/>
            </a:pPr>
            <a:r>
              <a:rPr lang="pl-PL" altLang="pl-PL" dirty="0"/>
              <a:t>świeże </a:t>
            </a:r>
            <a:r>
              <a:rPr lang="pl-PL" altLang="pl-PL" dirty="0" smtClean="0"/>
              <a:t>mięso wołowe</a:t>
            </a:r>
            <a:endParaRPr lang="en-GB" altLang="pl-PL" dirty="0" smtClean="0"/>
          </a:p>
          <a:p>
            <a:pPr marL="457200" indent="-457200">
              <a:buFont typeface="Calibri" panose="020F0502020204030204" pitchFamily="34" charset="0"/>
              <a:buAutoNum type="arabicPeriod"/>
              <a:defRPr/>
            </a:pPr>
            <a:r>
              <a:rPr lang="pl-PL" altLang="pl-PL" dirty="0"/>
              <a:t>świeże </a:t>
            </a:r>
            <a:r>
              <a:rPr lang="pl-PL" altLang="pl-PL" dirty="0" smtClean="0"/>
              <a:t>mięso wieprzowe</a:t>
            </a:r>
          </a:p>
          <a:p>
            <a:pPr marL="457200" indent="-457200">
              <a:buFont typeface="Calibri" panose="020F0502020204030204" pitchFamily="34" charset="0"/>
              <a:buAutoNum type="arabicPeriod"/>
              <a:defRPr/>
            </a:pPr>
            <a:endParaRPr lang="pl-PL" altLang="pl-PL" dirty="0"/>
          </a:p>
          <a:p>
            <a:pPr marL="457200" indent="-457200">
              <a:buFont typeface="Calibri" panose="020F0502020204030204" pitchFamily="34" charset="0"/>
              <a:buAutoNum type="arabicPeriod"/>
              <a:defRPr/>
            </a:pPr>
            <a:endParaRPr lang="pl-PL" altLang="pl-PL" dirty="0" smtClean="0"/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pl-PL" altLang="pl-PL" dirty="0"/>
              <a:t>l</a:t>
            </a:r>
            <a:r>
              <a:rPr lang="pl-PL" altLang="pl-PL" dirty="0" smtClean="0"/>
              <a:t>iczba próbek proporcjonalna do liczby mieszkańców (NUTS3)</a:t>
            </a:r>
            <a:endParaRPr lang="pl-PL" altLang="pl-PL" dirty="0"/>
          </a:p>
        </p:txBody>
      </p:sp>
      <p:pic>
        <p:nvPicPr>
          <p:cNvPr id="32773" name="Obraz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8" t="6302" r="32156" b="4897"/>
          <a:stretch>
            <a:fillRect/>
          </a:stretch>
        </p:blipFill>
        <p:spPr bwMode="auto">
          <a:xfrm>
            <a:off x="5448300" y="3190875"/>
            <a:ext cx="1295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Symbol zastępczy tekstu 1"/>
          <p:cNvSpPr>
            <a:spLocks noGrp="1"/>
          </p:cNvSpPr>
          <p:nvPr>
            <p:ph type="body" idx="1"/>
          </p:nvPr>
        </p:nvSpPr>
        <p:spPr>
          <a:xfrm>
            <a:off x="609600" y="1304925"/>
            <a:ext cx="5386388" cy="639763"/>
          </a:xfrm>
        </p:spPr>
        <p:txBody>
          <a:bodyPr/>
          <a:lstStyle/>
          <a:p>
            <a:r>
              <a:rPr lang="pl-PL" altLang="pl-PL" smtClean="0"/>
              <a:t>Żywność importowana (nowość)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724400" cy="3951288"/>
          </a:xfrm>
        </p:spPr>
        <p:txBody>
          <a:bodyPr/>
          <a:lstStyle/>
          <a:p>
            <a:pPr marL="457200" indent="-457200">
              <a:buFont typeface="Calibri" panose="020F0502020204030204" pitchFamily="34" charset="0"/>
              <a:buAutoNum type="arabicPeriod"/>
              <a:defRPr/>
            </a:pPr>
            <a:r>
              <a:rPr lang="pl-PL" altLang="pl-PL" dirty="0"/>
              <a:t>świeże mięso </a:t>
            </a:r>
            <a:r>
              <a:rPr lang="pl-PL" altLang="pl-PL" dirty="0" smtClean="0"/>
              <a:t>brojlerów</a:t>
            </a:r>
            <a:endParaRPr lang="en-GB" altLang="pl-PL" dirty="0"/>
          </a:p>
          <a:p>
            <a:pPr marL="457200" indent="-457200">
              <a:buFont typeface="Calibri" panose="020F0502020204030204" pitchFamily="34" charset="0"/>
              <a:buAutoNum type="arabicPeriod"/>
              <a:defRPr/>
            </a:pPr>
            <a:r>
              <a:rPr lang="pl-PL" altLang="pl-PL" dirty="0"/>
              <a:t>świeże mięso indyków</a:t>
            </a:r>
            <a:endParaRPr lang="en-GB" altLang="pl-PL" dirty="0"/>
          </a:p>
          <a:p>
            <a:pPr marL="457200" indent="-457200">
              <a:buFont typeface="Calibri" panose="020F0502020204030204" pitchFamily="34" charset="0"/>
              <a:buAutoNum type="arabicPeriod"/>
              <a:defRPr/>
            </a:pPr>
            <a:r>
              <a:rPr lang="pl-PL" altLang="pl-PL" dirty="0"/>
              <a:t>świeże mięso wołowe</a:t>
            </a:r>
            <a:endParaRPr lang="en-GB" altLang="pl-PL" dirty="0"/>
          </a:p>
          <a:p>
            <a:pPr marL="457200" indent="-457200">
              <a:buFont typeface="Calibri" panose="020F0502020204030204" pitchFamily="34" charset="0"/>
              <a:buAutoNum type="arabicPeriod"/>
              <a:defRPr/>
            </a:pPr>
            <a:r>
              <a:rPr lang="pl-PL" altLang="pl-PL" dirty="0"/>
              <a:t>świeże mięso wieprzowe</a:t>
            </a:r>
          </a:p>
          <a:p>
            <a:pPr marL="457200" indent="-457200">
              <a:buFont typeface="Calibri" panose="020F0502020204030204" pitchFamily="34" charset="0"/>
              <a:buAutoNum type="arabicPeriod"/>
              <a:defRPr/>
            </a:pPr>
            <a:endParaRPr lang="pl-PL" altLang="pl-PL" dirty="0"/>
          </a:p>
          <a:p>
            <a:pPr marL="457200" indent="-457200">
              <a:buFont typeface="Calibri" panose="020F0502020204030204" pitchFamily="34" charset="0"/>
              <a:buAutoNum type="arabicPeriod"/>
              <a:defRPr/>
            </a:pPr>
            <a:endParaRPr lang="pl-PL" altLang="pl-PL" dirty="0"/>
          </a:p>
          <a:p>
            <a:pPr marL="0" indent="0" algn="ctr" eaLnBrk="1" hangingPunct="1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pPr>
            <a:r>
              <a:rPr lang="pl-PL" altLang="pl-PL" dirty="0" smtClean="0"/>
              <a:t>określona częstość próbkobrania</a:t>
            </a:r>
          </a:p>
          <a:p>
            <a:pPr marL="0" indent="0" algn="ctr" eaLnBrk="1" hangingPunct="1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pPr>
            <a:r>
              <a:rPr lang="en-GB" altLang="pl-PL" dirty="0" smtClean="0"/>
              <a:t>(2 </a:t>
            </a:r>
            <a:r>
              <a:rPr lang="pl-PL" altLang="pl-PL" dirty="0" smtClean="0"/>
              <a:t>- </a:t>
            </a:r>
            <a:r>
              <a:rPr lang="en-GB" altLang="pl-PL" dirty="0" smtClean="0"/>
              <a:t>15%</a:t>
            </a:r>
            <a:r>
              <a:rPr lang="pl-PL" altLang="pl-PL" dirty="0" smtClean="0"/>
              <a:t> przesyłek</a:t>
            </a:r>
            <a:r>
              <a:rPr lang="en-GB" altLang="pl-PL" dirty="0" smtClean="0"/>
              <a:t>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1141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679450"/>
          </a:xfrm>
        </p:spPr>
        <p:txBody>
          <a:bodyPr/>
          <a:lstStyle/>
          <a:p>
            <a:r>
              <a:rPr lang="pl-PL" altLang="pl-PL" sz="3200" dirty="0" smtClean="0"/>
              <a:t>Oporność bakterii na antybiotyki (AMR – </a:t>
            </a:r>
            <a:r>
              <a:rPr lang="pl-PL" altLang="pl-PL" sz="3200" b="1" dirty="0" err="1" smtClean="0"/>
              <a:t>A</a:t>
            </a:r>
            <a:r>
              <a:rPr lang="pl-PL" altLang="pl-PL" sz="3200" dirty="0" err="1" smtClean="0"/>
              <a:t>nti</a:t>
            </a:r>
            <a:r>
              <a:rPr lang="pl-PL" altLang="pl-PL" sz="3200" b="1" dirty="0" err="1" smtClean="0"/>
              <a:t>M</a:t>
            </a:r>
            <a:r>
              <a:rPr lang="pl-PL" altLang="pl-PL" sz="3200" dirty="0" err="1" smtClean="0"/>
              <a:t>icrobial</a:t>
            </a:r>
            <a:r>
              <a:rPr lang="pl-PL" altLang="pl-PL" sz="3200" dirty="0" smtClean="0"/>
              <a:t> </a:t>
            </a:r>
            <a:r>
              <a:rPr lang="pl-PL" altLang="pl-PL" sz="3200" b="1" dirty="0" err="1" smtClean="0"/>
              <a:t>R</a:t>
            </a:r>
            <a:r>
              <a:rPr lang="pl-PL" altLang="pl-PL" sz="3200" dirty="0" err="1" smtClean="0"/>
              <a:t>esistance</a:t>
            </a:r>
            <a:r>
              <a:rPr lang="pl-PL" altLang="pl-PL" sz="3200" dirty="0" smtClean="0"/>
              <a:t>)</a:t>
            </a:r>
          </a:p>
        </p:txBody>
      </p:sp>
      <p:sp>
        <p:nvSpPr>
          <p:cNvPr id="8195" name="Symbol zastępczy zawartości 2"/>
          <p:cNvSpPr>
            <a:spLocks noGrp="1"/>
          </p:cNvSpPr>
          <p:nvPr>
            <p:ph idx="1"/>
          </p:nvPr>
        </p:nvSpPr>
        <p:spPr>
          <a:xfrm>
            <a:off x="609600" y="1333501"/>
            <a:ext cx="10909852" cy="1847021"/>
          </a:xfrm>
        </p:spPr>
        <p:txBody>
          <a:bodyPr/>
          <a:lstStyle/>
          <a:p>
            <a:r>
              <a:rPr lang="pl-PL" dirty="0"/>
              <a:t>… zdolność niektórych gatunków drobnoustrojów do przeżycia, a nawet do wzrostu przy danej koncentracji </a:t>
            </a:r>
            <a:r>
              <a:rPr lang="pl-PL" dirty="0" smtClean="0"/>
              <a:t>środka </a:t>
            </a:r>
            <a:r>
              <a:rPr lang="pl-PL" dirty="0"/>
              <a:t>przeciwdrobnoustrojowego, która jest zazwyczaj wystarczająca do powstrzymania </a:t>
            </a:r>
            <a:r>
              <a:rPr lang="pl-PL" dirty="0" smtClean="0"/>
              <a:t>wzrostu lub </a:t>
            </a:r>
            <a:r>
              <a:rPr lang="pl-PL" dirty="0"/>
              <a:t>zabicia drobnoustrojów tego samego gatunku (Dyrektywa 2003/99/WE, art. 2, pkt. 2 c)</a:t>
            </a:r>
          </a:p>
          <a:p>
            <a:pPr marL="0" indent="0">
              <a:buNone/>
            </a:pPr>
            <a:endParaRPr lang="pl-PL" altLang="pl-PL" dirty="0" smtClean="0"/>
          </a:p>
        </p:txBody>
      </p:sp>
      <p:sp>
        <p:nvSpPr>
          <p:cNvPr id="4" name="Symbol zastępczy zawartości 5"/>
          <p:cNvSpPr txBox="1">
            <a:spLocks/>
          </p:cNvSpPr>
          <p:nvPr/>
        </p:nvSpPr>
        <p:spPr>
          <a:xfrm>
            <a:off x="939180" y="3180522"/>
            <a:ext cx="5332412" cy="3349487"/>
          </a:xfrm>
          <a:prstGeom prst="rect">
            <a:avLst/>
          </a:prstGeom>
        </p:spPr>
        <p:txBody>
          <a:bodyPr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pl-PL" sz="2400" b="1" dirty="0" smtClean="0"/>
              <a:t>Podejście epidemiologiczne</a:t>
            </a:r>
          </a:p>
          <a:p>
            <a:pPr>
              <a:spcAft>
                <a:spcPts val="0"/>
              </a:spcAft>
            </a:pPr>
            <a:r>
              <a:rPr lang="pl-PL" sz="2400" dirty="0" smtClean="0"/>
              <a:t>identyfikacja oporności bakterii </a:t>
            </a:r>
          </a:p>
          <a:p>
            <a:pPr>
              <a:spcAft>
                <a:spcPts val="0"/>
              </a:spcAft>
            </a:pPr>
            <a:r>
              <a:rPr lang="pl-PL" sz="2400" dirty="0" smtClean="0"/>
              <a:t>oznaczanie oporności (</a:t>
            </a:r>
            <a:r>
              <a:rPr lang="en-GB" sz="2400" dirty="0" smtClean="0"/>
              <a:t>WT </a:t>
            </a:r>
            <a:r>
              <a:rPr lang="pl-PL" sz="2400" dirty="0" smtClean="0"/>
              <a:t>– </a:t>
            </a:r>
            <a:r>
              <a:rPr lang="en-GB" sz="2400" dirty="0" smtClean="0"/>
              <a:t>wild-type</a:t>
            </a:r>
            <a:r>
              <a:rPr lang="pl-PL" sz="2400" dirty="0" smtClean="0"/>
              <a:t>, </a:t>
            </a:r>
            <a:r>
              <a:rPr lang="en-GB" sz="2400" dirty="0" smtClean="0"/>
              <a:t>NWT </a:t>
            </a:r>
            <a:r>
              <a:rPr lang="pl-PL" sz="2400" dirty="0" smtClean="0"/>
              <a:t>– </a:t>
            </a:r>
            <a:r>
              <a:rPr lang="en-GB" sz="2400" dirty="0" smtClean="0"/>
              <a:t>non-wild type)</a:t>
            </a:r>
          </a:p>
          <a:p>
            <a:pPr>
              <a:spcAft>
                <a:spcPts val="0"/>
              </a:spcAft>
            </a:pPr>
            <a:r>
              <a:rPr lang="pl-PL" sz="2400" dirty="0" smtClean="0"/>
              <a:t>kryteria interpretacji: </a:t>
            </a:r>
            <a:r>
              <a:rPr lang="en-GB" sz="2400" dirty="0" smtClean="0"/>
              <a:t>ECOFFs</a:t>
            </a:r>
            <a:r>
              <a:rPr lang="pl-PL" sz="2400" dirty="0" smtClean="0"/>
              <a:t> - </a:t>
            </a:r>
            <a:r>
              <a:rPr lang="en-GB" sz="2400" dirty="0" smtClean="0"/>
              <a:t>epidemiological cut off values)</a:t>
            </a:r>
          </a:p>
          <a:p>
            <a:pPr>
              <a:spcAft>
                <a:spcPts val="0"/>
              </a:spcAft>
            </a:pPr>
            <a:r>
              <a:rPr lang="pl-PL" sz="2400" dirty="0" smtClean="0"/>
              <a:t>obecność lub brak mechanizmu oporności</a:t>
            </a:r>
            <a:endParaRPr lang="en-GB" sz="2400" dirty="0"/>
          </a:p>
        </p:txBody>
      </p:sp>
      <p:sp>
        <p:nvSpPr>
          <p:cNvPr id="5" name="Symbol zastępczy zawartości 6"/>
          <p:cNvSpPr txBox="1">
            <a:spLocks/>
          </p:cNvSpPr>
          <p:nvPr/>
        </p:nvSpPr>
        <p:spPr>
          <a:xfrm>
            <a:off x="6271592" y="3180522"/>
            <a:ext cx="5577440" cy="3349487"/>
          </a:xfrm>
          <a:prstGeom prst="rect">
            <a:avLst/>
          </a:prstGeom>
        </p:spPr>
        <p:txBody>
          <a:bodyPr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pl-PL" sz="2400" b="1" dirty="0" smtClean="0"/>
              <a:t>Podejście kliniczne</a:t>
            </a:r>
          </a:p>
          <a:p>
            <a:pPr>
              <a:spcAft>
                <a:spcPts val="0"/>
              </a:spcAft>
            </a:pPr>
            <a:r>
              <a:rPr lang="pl-PL" sz="2400" dirty="0"/>
              <a:t>o</a:t>
            </a:r>
            <a:r>
              <a:rPr lang="pl-PL" sz="2400" dirty="0" smtClean="0"/>
              <a:t>cena szansy sukcesu terapeutycznego</a:t>
            </a:r>
          </a:p>
          <a:p>
            <a:pPr>
              <a:spcAft>
                <a:spcPts val="0"/>
              </a:spcAft>
            </a:pPr>
            <a:r>
              <a:rPr lang="pl-PL" sz="2400" dirty="0"/>
              <a:t>o</a:t>
            </a:r>
            <a:r>
              <a:rPr lang="pl-PL" sz="2400" dirty="0" smtClean="0"/>
              <a:t>znaczanie wrażliwości</a:t>
            </a:r>
            <a:r>
              <a:rPr lang="en-GB" sz="2400" dirty="0" smtClean="0"/>
              <a:t>: </a:t>
            </a:r>
            <a:r>
              <a:rPr lang="pl-PL" sz="2400" dirty="0" smtClean="0"/>
              <a:t>(</a:t>
            </a:r>
            <a:r>
              <a:rPr lang="en-GB" sz="2400" dirty="0" smtClean="0"/>
              <a:t>R</a:t>
            </a:r>
            <a:r>
              <a:rPr lang="pl-PL" sz="2400" dirty="0"/>
              <a:t> </a:t>
            </a:r>
            <a:r>
              <a:rPr lang="pl-PL" sz="2400" dirty="0" smtClean="0"/>
              <a:t>– r</a:t>
            </a:r>
            <a:r>
              <a:rPr lang="en-GB" sz="2400" dirty="0" err="1" smtClean="0"/>
              <a:t>esistant</a:t>
            </a:r>
            <a:r>
              <a:rPr lang="pl-PL" sz="2400" dirty="0" smtClean="0"/>
              <a:t>; </a:t>
            </a:r>
            <a:br>
              <a:rPr lang="pl-PL" sz="2400" dirty="0" smtClean="0"/>
            </a:br>
            <a:r>
              <a:rPr lang="en-GB" sz="2400" dirty="0" smtClean="0"/>
              <a:t>I</a:t>
            </a:r>
            <a:r>
              <a:rPr lang="pl-PL" sz="2400" dirty="0" smtClean="0"/>
              <a:t> -</a:t>
            </a:r>
            <a:r>
              <a:rPr lang="pl-PL" sz="2400" dirty="0" err="1" smtClean="0"/>
              <a:t>susceptible</a:t>
            </a:r>
            <a:r>
              <a:rPr lang="pl-PL" sz="2400" dirty="0" smtClean="0"/>
              <a:t>, </a:t>
            </a:r>
            <a:r>
              <a:rPr lang="pl-PL" sz="2400" b="1" u="sng" dirty="0" err="1" smtClean="0"/>
              <a:t>i</a:t>
            </a:r>
            <a:r>
              <a:rPr lang="pl-PL" sz="2400" dirty="0" err="1" smtClean="0"/>
              <a:t>ncreased</a:t>
            </a:r>
            <a:r>
              <a:rPr lang="pl-PL" sz="2400" dirty="0" smtClean="0"/>
              <a:t> </a:t>
            </a:r>
            <a:r>
              <a:rPr lang="pl-PL" sz="2400" dirty="0" err="1" smtClean="0"/>
              <a:t>exposure</a:t>
            </a:r>
            <a:r>
              <a:rPr lang="pl-PL" sz="2400" dirty="0" smtClean="0"/>
              <a:t>; </a:t>
            </a:r>
            <a:br>
              <a:rPr lang="pl-PL" sz="2400" dirty="0" smtClean="0"/>
            </a:br>
            <a:r>
              <a:rPr lang="en-GB" sz="2400" dirty="0" smtClean="0"/>
              <a:t>S</a:t>
            </a:r>
            <a:r>
              <a:rPr lang="pl-PL" sz="2400" dirty="0" smtClean="0"/>
              <a:t> – </a:t>
            </a:r>
            <a:r>
              <a:rPr lang="en-GB" sz="2400" dirty="0" smtClean="0"/>
              <a:t>susceptible)</a:t>
            </a:r>
          </a:p>
          <a:p>
            <a:pPr>
              <a:spcAft>
                <a:spcPts val="0"/>
              </a:spcAft>
            </a:pPr>
            <a:r>
              <a:rPr lang="pl-PL" sz="2400" dirty="0"/>
              <a:t>k</a:t>
            </a:r>
            <a:r>
              <a:rPr lang="pl-PL" sz="2400" dirty="0" smtClean="0"/>
              <a:t>ryteria interpretacji</a:t>
            </a:r>
            <a:r>
              <a:rPr lang="en-GB" sz="2400" dirty="0" smtClean="0"/>
              <a:t>: </a:t>
            </a:r>
            <a:r>
              <a:rPr lang="pl-PL" sz="2400" dirty="0" err="1" smtClean="0"/>
              <a:t>clinical</a:t>
            </a:r>
            <a:r>
              <a:rPr lang="pl-PL" sz="2400" dirty="0" smtClean="0"/>
              <a:t> </a:t>
            </a:r>
            <a:r>
              <a:rPr lang="en-GB" sz="2400" dirty="0" smtClean="0"/>
              <a:t>breakpoints</a:t>
            </a:r>
            <a:r>
              <a:rPr lang="pl-PL" sz="2400" dirty="0" smtClean="0"/>
              <a:t> – kliniczne wartości odcięcia</a:t>
            </a:r>
          </a:p>
          <a:p>
            <a:pPr>
              <a:spcAft>
                <a:spcPts val="0"/>
              </a:spcAft>
            </a:pPr>
            <a:r>
              <a:rPr lang="pl-PL" sz="2400" dirty="0" smtClean="0"/>
              <a:t>uwzględnia parametry PK/PD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0762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1208026" cy="679449"/>
          </a:xfrm>
        </p:spPr>
        <p:txBody>
          <a:bodyPr/>
          <a:lstStyle/>
          <a:p>
            <a:r>
              <a:rPr lang="pl-PL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Ocena i porównywanie danych: </a:t>
            </a:r>
            <a:r>
              <a:rPr lang="pl-PL" altLang="pl-PL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wskaźniki </a:t>
            </a:r>
            <a:r>
              <a:rPr lang="pl-PL" altLang="pl-PL" sz="2800" dirty="0">
                <a:latin typeface="Verdana" panose="020B0604030504040204" pitchFamily="34" charset="0"/>
                <a:ea typeface="Verdana" panose="020B0604030504040204" pitchFamily="34" charset="0"/>
              </a:rPr>
              <a:t>oporności </a:t>
            </a:r>
            <a:r>
              <a:rPr lang="pl-PL" altLang="pl-PL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bakterii</a:t>
            </a:r>
            <a:r>
              <a:rPr lang="pl-PL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endParaRPr lang="pl-P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9600" y="5009322"/>
            <a:ext cx="11118574" cy="1116842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„… </a:t>
            </a:r>
            <a:r>
              <a:rPr lang="en-US" dirty="0" smtClean="0"/>
              <a:t>a </a:t>
            </a:r>
            <a:r>
              <a:rPr lang="en-US" dirty="0"/>
              <a:t>list of </a:t>
            </a:r>
            <a:r>
              <a:rPr lang="en-US" dirty="0" err="1"/>
              <a:t>harmonised</a:t>
            </a:r>
            <a:r>
              <a:rPr lang="en-US" dirty="0"/>
              <a:t> outcome indicators to assist </a:t>
            </a:r>
            <a:r>
              <a:rPr lang="en-US" dirty="0" smtClean="0"/>
              <a:t>EU</a:t>
            </a:r>
            <a:r>
              <a:rPr lang="pl-PL" dirty="0" smtClean="0"/>
              <a:t> </a:t>
            </a:r>
            <a:r>
              <a:rPr lang="en-US" dirty="0" smtClean="0"/>
              <a:t>Member </a:t>
            </a:r>
            <a:r>
              <a:rPr lang="en-US" dirty="0"/>
              <a:t>States in assessing their </a:t>
            </a:r>
            <a:r>
              <a:rPr lang="en-US" u="sng" dirty="0"/>
              <a:t>progress in reducing the use of antimicrobials and </a:t>
            </a:r>
            <a:r>
              <a:rPr lang="en-US" u="sng" dirty="0" smtClean="0"/>
              <a:t>antimicrobial</a:t>
            </a:r>
            <a:r>
              <a:rPr lang="pl-PL" u="sng" dirty="0" smtClean="0"/>
              <a:t> </a:t>
            </a:r>
            <a:r>
              <a:rPr lang="pl-PL" u="sng" dirty="0" err="1" smtClean="0"/>
              <a:t>resistance</a:t>
            </a:r>
            <a:r>
              <a:rPr lang="pl-PL" u="sng" dirty="0" smtClean="0"/>
              <a:t> </a:t>
            </a:r>
            <a:r>
              <a:rPr lang="pl-PL" dirty="0"/>
              <a:t>(AMR</a:t>
            </a:r>
            <a:r>
              <a:rPr lang="pl-PL" dirty="0" smtClean="0"/>
              <a:t>) …”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07" y="1287430"/>
            <a:ext cx="6389168" cy="2910738"/>
          </a:xfrm>
          <a:prstGeom prst="rect">
            <a:avLst/>
          </a:prstGeom>
        </p:spPr>
      </p:pic>
      <p:sp>
        <p:nvSpPr>
          <p:cNvPr id="7" name="Symbol zastępczy zawartości 2"/>
          <p:cNvSpPr txBox="1">
            <a:spLocks/>
          </p:cNvSpPr>
          <p:nvPr/>
        </p:nvSpPr>
        <p:spPr bwMode="auto">
          <a:xfrm>
            <a:off x="7891670" y="1431167"/>
            <a:ext cx="3836504" cy="258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 smtClean="0"/>
              <a:t>Wskaźniki: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/>
              <a:t>s</a:t>
            </a:r>
            <a:r>
              <a:rPr lang="pl-PL" dirty="0" smtClean="0"/>
              <a:t>kali stosowania środków przeciwbakteryjnych </a:t>
            </a:r>
          </a:p>
          <a:p>
            <a:pPr marL="457200" indent="-457200">
              <a:buFont typeface="+mj-lt"/>
              <a:buAutoNum type="arabicPeriod"/>
            </a:pPr>
            <a:r>
              <a:rPr lang="pl-PL" u="sng" dirty="0" smtClean="0"/>
              <a:t>oporności bakterii </a:t>
            </a:r>
          </a:p>
          <a:p>
            <a:pPr lvl="1"/>
            <a:r>
              <a:rPr lang="pl-PL" dirty="0" smtClean="0"/>
              <a:t>u ludzi i </a:t>
            </a:r>
          </a:p>
          <a:p>
            <a:pPr lvl="1"/>
            <a:r>
              <a:rPr lang="pl-PL" u="sng" dirty="0" smtClean="0"/>
              <a:t>u zwierząt</a:t>
            </a:r>
            <a:endParaRPr lang="pl-PL" u="sng" dirty="0"/>
          </a:p>
        </p:txBody>
      </p:sp>
    </p:spTree>
    <p:extLst>
      <p:ext uri="{BB962C8B-B14F-4D97-AF65-F5344CB8AC3E}">
        <p14:creationId xmlns:p14="http://schemas.microsoft.com/office/powerpoint/2010/main" val="144142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79513"/>
            <a:ext cx="10972800" cy="874575"/>
          </a:xfrm>
        </p:spPr>
        <p:txBody>
          <a:bodyPr/>
          <a:lstStyle/>
          <a:p>
            <a:r>
              <a:rPr lang="pl-PL" altLang="pl-PL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Wskaźniki </a:t>
            </a:r>
            <a:r>
              <a:rPr lang="pl-PL" altLang="pl-PL" sz="2800" dirty="0">
                <a:latin typeface="Verdana" panose="020B0604030504040204" pitchFamily="34" charset="0"/>
                <a:ea typeface="Verdana" panose="020B0604030504040204" pitchFamily="34" charset="0"/>
              </a:rPr>
              <a:t>oporności </a:t>
            </a:r>
            <a:r>
              <a:rPr lang="pl-PL" altLang="pl-PL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bakterii</a:t>
            </a:r>
            <a:r>
              <a:rPr lang="pl-PL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 izolowanych od zwierząt </a:t>
            </a:r>
            <a:br>
              <a:rPr lang="pl-PL" sz="28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(i z żywności zwierzęcego pochodzenia)</a:t>
            </a:r>
            <a:endParaRPr lang="pl-P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pl-PL" dirty="0" smtClean="0">
                <a:latin typeface="+mj-lt"/>
                <a:ea typeface="Verdana" panose="020B0604030504040204" pitchFamily="34" charset="0"/>
              </a:rPr>
              <a:t>Pełna wrażliwość na określony panel środków przeciwdrobnoustrojowych (%CS – </a:t>
            </a:r>
            <a:r>
              <a:rPr lang="pl-PL" dirty="0" err="1" smtClean="0">
                <a:latin typeface="+mj-lt"/>
                <a:ea typeface="Verdana" panose="020B0604030504040204" pitchFamily="34" charset="0"/>
              </a:rPr>
              <a:t>complete</a:t>
            </a:r>
            <a:r>
              <a:rPr lang="pl-PL" dirty="0" smtClean="0">
                <a:latin typeface="+mj-lt"/>
                <a:ea typeface="Verdana" panose="020B0604030504040204" pitchFamily="34" charset="0"/>
              </a:rPr>
              <a:t> </a:t>
            </a:r>
            <a:r>
              <a:rPr lang="pl-PL" dirty="0" err="1" smtClean="0">
                <a:latin typeface="+mj-lt"/>
                <a:ea typeface="Verdana" panose="020B0604030504040204" pitchFamily="34" charset="0"/>
              </a:rPr>
              <a:t>susceptilility</a:t>
            </a:r>
            <a:r>
              <a:rPr lang="pl-PL" dirty="0" smtClean="0">
                <a:latin typeface="+mj-lt"/>
                <a:ea typeface="Verdana" panose="020B0604030504040204" pitchFamily="34" charset="0"/>
              </a:rPr>
              <a:t>, 14 substancji z 10 klas)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pl-PL" dirty="0">
                <a:latin typeface="+mj-lt"/>
                <a:ea typeface="Verdana" panose="020B0604030504040204" pitchFamily="34" charset="0"/>
              </a:rPr>
              <a:t>Oporność na 3 lub więcej klas środków przeciwdrobnoustrojowych (%MDR – </a:t>
            </a:r>
            <a:r>
              <a:rPr lang="pl-PL" dirty="0" err="1">
                <a:latin typeface="+mj-lt"/>
                <a:ea typeface="Verdana" panose="020B0604030504040204" pitchFamily="34" charset="0"/>
              </a:rPr>
              <a:t>multidrug</a:t>
            </a:r>
            <a:r>
              <a:rPr lang="pl-PL" dirty="0">
                <a:latin typeface="+mj-lt"/>
                <a:ea typeface="Verdana" panose="020B0604030504040204" pitchFamily="34" charset="0"/>
              </a:rPr>
              <a:t> </a:t>
            </a:r>
            <a:r>
              <a:rPr lang="pl-PL" dirty="0" err="1">
                <a:latin typeface="+mj-lt"/>
                <a:ea typeface="Verdana" panose="020B0604030504040204" pitchFamily="34" charset="0"/>
              </a:rPr>
              <a:t>resistance</a:t>
            </a:r>
            <a:r>
              <a:rPr lang="pl-PL" dirty="0">
                <a:latin typeface="+mj-lt"/>
                <a:ea typeface="Verdana" panose="020B0604030504040204" pitchFamily="34" charset="0"/>
              </a:rPr>
              <a:t>)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pl-PL" dirty="0" smtClean="0">
                <a:latin typeface="+mj-lt"/>
                <a:ea typeface="Verdana" panose="020B0604030504040204" pitchFamily="34" charset="0"/>
              </a:rPr>
              <a:t>Częstość występowania </a:t>
            </a:r>
            <a:r>
              <a:rPr lang="pl-PL" i="1" dirty="0" smtClean="0">
                <a:latin typeface="+mj-lt"/>
                <a:ea typeface="Verdana" panose="020B0604030504040204" pitchFamily="34" charset="0"/>
              </a:rPr>
              <a:t>Escherichia coli</a:t>
            </a:r>
            <a:r>
              <a:rPr lang="pl-PL" dirty="0" smtClean="0">
                <a:latin typeface="+mj-lt"/>
                <a:ea typeface="Verdana" panose="020B0604030504040204" pitchFamily="34" charset="0"/>
              </a:rPr>
              <a:t> produkujących </a:t>
            </a:r>
            <a:r>
              <a:rPr lang="en-US" dirty="0" smtClean="0">
                <a:latin typeface="+mj-lt"/>
                <a:ea typeface="Verdana" panose="020B0604030504040204" pitchFamily="34" charset="0"/>
              </a:rPr>
              <a:t>ESBL/AmpC</a:t>
            </a:r>
            <a:r>
              <a:rPr lang="pl-PL" dirty="0">
                <a:latin typeface="+mj-lt"/>
                <a:ea typeface="Verdana" panose="020B0604030504040204" pitchFamily="34" charset="0"/>
              </a:rPr>
              <a:t> </a:t>
            </a:r>
            <a:r>
              <a:rPr lang="pl-PL" dirty="0" smtClean="0">
                <a:latin typeface="+mj-lt"/>
                <a:ea typeface="Verdana" panose="020B0604030504040204" pitchFamily="34" charset="0"/>
              </a:rPr>
              <a:t>(%ESBL/AmpC) – oporność na cefalosporyny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pl-PL" dirty="0">
                <a:latin typeface="+mj-lt"/>
                <a:ea typeface="Verdana" panose="020B0604030504040204" pitchFamily="34" charset="0"/>
              </a:rPr>
              <a:t>Częstość występowania </a:t>
            </a:r>
            <a:r>
              <a:rPr lang="pl-PL" i="1" dirty="0">
                <a:latin typeface="+mj-lt"/>
                <a:ea typeface="Verdana" panose="020B0604030504040204" pitchFamily="34" charset="0"/>
              </a:rPr>
              <a:t>Escherichia coli</a:t>
            </a:r>
            <a:r>
              <a:rPr lang="pl-PL" dirty="0">
                <a:latin typeface="+mj-lt"/>
                <a:ea typeface="Verdana" panose="020B0604030504040204" pitchFamily="34" charset="0"/>
              </a:rPr>
              <a:t> produkujących </a:t>
            </a:r>
            <a:r>
              <a:rPr lang="pl-PL" dirty="0" smtClean="0">
                <a:latin typeface="+mj-lt"/>
                <a:ea typeface="Verdana" panose="020B0604030504040204" pitchFamily="34" charset="0"/>
              </a:rPr>
              <a:t>karbapenemazy (%</a:t>
            </a:r>
            <a:r>
              <a:rPr lang="pl-PL" dirty="0">
                <a:latin typeface="+mj-lt"/>
                <a:ea typeface="Verdana" panose="020B0604030504040204" pitchFamily="34" charset="0"/>
              </a:rPr>
              <a:t>CP</a:t>
            </a:r>
            <a:r>
              <a:rPr lang="pl-PL" dirty="0" smtClean="0">
                <a:latin typeface="+mj-lt"/>
                <a:ea typeface="Verdana" panose="020B0604030504040204" pitchFamily="34" charset="0"/>
              </a:rPr>
              <a:t>) – </a:t>
            </a:r>
            <a:r>
              <a:rPr lang="pl-PL" dirty="0">
                <a:latin typeface="+mj-lt"/>
                <a:ea typeface="Verdana" panose="020B0604030504040204" pitchFamily="34" charset="0"/>
              </a:rPr>
              <a:t>oporność na </a:t>
            </a:r>
            <a:r>
              <a:rPr lang="pl-PL" dirty="0" smtClean="0">
                <a:latin typeface="+mj-lt"/>
                <a:ea typeface="Verdana" panose="020B0604030504040204" pitchFamily="34" charset="0"/>
              </a:rPr>
              <a:t>karbapenemy</a:t>
            </a:r>
            <a:endParaRPr lang="pl-PL" dirty="0">
              <a:latin typeface="+mj-lt"/>
              <a:ea typeface="Verdana" panose="020B0604030504040204" pitchFamily="34" charset="0"/>
            </a:endParaRP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pl-PL" dirty="0" smtClean="0">
                <a:latin typeface="+mj-lt"/>
                <a:ea typeface="Verdana" panose="020B0604030504040204" pitchFamily="34" charset="0"/>
              </a:rPr>
              <a:t>Oporność na ciprofloksacynę (%Cip-R)</a:t>
            </a:r>
          </a:p>
        </p:txBody>
      </p:sp>
    </p:spTree>
    <p:extLst>
      <p:ext uri="{BB962C8B-B14F-4D97-AF65-F5344CB8AC3E}">
        <p14:creationId xmlns:p14="http://schemas.microsoft.com/office/powerpoint/2010/main" val="290030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ytuł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79450"/>
          </a:xfrm>
        </p:spPr>
        <p:txBody>
          <a:bodyPr/>
          <a:lstStyle/>
          <a:p>
            <a:r>
              <a:rPr lang="pl-PL" altLang="pl-PL" dirty="0" smtClean="0"/>
              <a:t>Organizacja monitoringu czynnego w Polsce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06719"/>
            <a:ext cx="10855928" cy="3901994"/>
          </a:xfrm>
          <a:prstGeom prst="rect">
            <a:avLst/>
          </a:prstGeom>
        </p:spPr>
      </p:pic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6082747" y="4293704"/>
            <a:ext cx="5724939" cy="1661009"/>
          </a:xfrm>
        </p:spPr>
        <p:txBody>
          <a:bodyPr/>
          <a:lstStyle/>
          <a:p>
            <a:r>
              <a:rPr lang="pl-PL" altLang="pl-PL" dirty="0" smtClean="0"/>
              <a:t>Inspekcja Weterynaryjna (PLW i </a:t>
            </a:r>
            <a:r>
              <a:rPr lang="pl-PL" altLang="pl-PL" dirty="0" err="1" smtClean="0"/>
              <a:t>GrLW</a:t>
            </a:r>
            <a:r>
              <a:rPr lang="pl-PL" altLang="pl-PL" dirty="0" smtClean="0"/>
              <a:t>)</a:t>
            </a:r>
          </a:p>
          <a:p>
            <a:r>
              <a:rPr lang="pl-PL" altLang="pl-PL" dirty="0" smtClean="0"/>
              <a:t>Państwowa Inspekcja Sanitarna</a:t>
            </a:r>
          </a:p>
          <a:p>
            <a:r>
              <a:rPr lang="pl-PL" altLang="pl-PL" dirty="0" smtClean="0"/>
              <a:t>koordynatorzy wojewódzcy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54157"/>
          </a:xfrm>
        </p:spPr>
        <p:txBody>
          <a:bodyPr/>
          <a:lstStyle/>
          <a:p>
            <a:r>
              <a:rPr lang="pl-PL" dirty="0" smtClean="0"/>
              <a:t>Planowanie: wielkość uboju (zwierzęta), liczba mieszkańców (żywność)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1" b="8594"/>
          <a:stretch/>
        </p:blipFill>
        <p:spPr bwMode="auto">
          <a:xfrm>
            <a:off x="7170641" y="1077084"/>
            <a:ext cx="4411759" cy="5596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RI_3 indyki_ubój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1" b="10683"/>
          <a:stretch/>
        </p:blipFill>
        <p:spPr bwMode="auto">
          <a:xfrm>
            <a:off x="1886294" y="1181608"/>
            <a:ext cx="4433405" cy="538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828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ytuł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79450"/>
          </a:xfrm>
        </p:spPr>
        <p:txBody>
          <a:bodyPr/>
          <a:lstStyle/>
          <a:p>
            <a:r>
              <a:rPr lang="pl-PL" altLang="pl-PL" smtClean="0"/>
              <a:t>Organizacja monitoringu czynnego</a:t>
            </a:r>
          </a:p>
        </p:txBody>
      </p:sp>
      <p:sp>
        <p:nvSpPr>
          <p:cNvPr id="15363" name="Symbol zastępczy zawartości 5"/>
          <p:cNvSpPr>
            <a:spLocks noGrp="1"/>
          </p:cNvSpPr>
          <p:nvPr>
            <p:ph idx="1"/>
          </p:nvPr>
        </p:nvSpPr>
        <p:spPr>
          <a:xfrm>
            <a:off x="1057275" y="2933700"/>
            <a:ext cx="10525125" cy="3021013"/>
          </a:xfrm>
        </p:spPr>
        <p:txBody>
          <a:bodyPr/>
          <a:lstStyle/>
          <a:p>
            <a:r>
              <a:rPr lang="pl-PL" altLang="pl-PL" dirty="0" smtClean="0"/>
              <a:t>Zasada rotacji:</a:t>
            </a:r>
          </a:p>
          <a:p>
            <a:pPr lvl="1"/>
            <a:r>
              <a:rPr lang="pl-PL" altLang="pl-PL" dirty="0" smtClean="0"/>
              <a:t>Lata parzyste: brojlery i indyki oraz mięso brojlerów</a:t>
            </a:r>
          </a:p>
          <a:p>
            <a:pPr lvl="1"/>
            <a:r>
              <a:rPr lang="pl-PL" altLang="pl-PL" dirty="0" smtClean="0"/>
              <a:t>Lata nieparzyste: świnie (i bydło &lt; 1 r. ż.), mięso wieprzowe i wołowe </a:t>
            </a:r>
          </a:p>
        </p:txBody>
      </p:sp>
      <p:pic>
        <p:nvPicPr>
          <p:cNvPr id="15364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5" r="55615" b="50513"/>
          <a:stretch>
            <a:fillRect/>
          </a:stretch>
        </p:blipFill>
        <p:spPr bwMode="auto">
          <a:xfrm>
            <a:off x="509588" y="1238250"/>
            <a:ext cx="1117282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ytuł 6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54088"/>
          </a:xfrm>
        </p:spPr>
        <p:txBody>
          <a:bodyPr/>
          <a:lstStyle/>
          <a:p>
            <a:r>
              <a:rPr lang="pl-PL" altLang="pl-PL" smtClean="0"/>
              <a:t>Monitoring oporności: metody (2020/1729)</a:t>
            </a:r>
          </a:p>
        </p:txBody>
      </p:sp>
      <p:grpSp>
        <p:nvGrpSpPr>
          <p:cNvPr id="33795" name="Grupa 67"/>
          <p:cNvGrpSpPr>
            <a:grpSpLocks/>
          </p:cNvGrpSpPr>
          <p:nvPr/>
        </p:nvGrpSpPr>
        <p:grpSpPr bwMode="auto">
          <a:xfrm>
            <a:off x="431800" y="1076325"/>
            <a:ext cx="11571288" cy="5719763"/>
            <a:chOff x="431801" y="1076516"/>
            <a:chExt cx="11570902" cy="5718889"/>
          </a:xfrm>
        </p:grpSpPr>
        <p:sp>
          <p:nvSpPr>
            <p:cNvPr id="29" name="Strzałka w prawo 28"/>
            <p:cNvSpPr/>
            <p:nvPr/>
          </p:nvSpPr>
          <p:spPr bwMode="auto">
            <a:xfrm>
              <a:off x="2583977" y="1639378"/>
              <a:ext cx="577104" cy="4016723"/>
            </a:xfrm>
            <a:prstGeom prst="rightArrow">
              <a:avLst>
                <a:gd name="adj1" fmla="val 78883"/>
                <a:gd name="adj2" fmla="val 47244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pl-PL" sz="20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przednamnażanie w BWP</a:t>
              </a:r>
            </a:p>
          </p:txBody>
        </p:sp>
        <p:pic>
          <p:nvPicPr>
            <p:cNvPr id="33797" name="Obraz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06" t="21651" r="14919" b="17450"/>
            <a:stretch>
              <a:fillRect/>
            </a:stretch>
          </p:blipFill>
          <p:spPr bwMode="auto">
            <a:xfrm>
              <a:off x="491753" y="3392015"/>
              <a:ext cx="2056662" cy="2209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3798" name="Grupa 49"/>
            <p:cNvGrpSpPr>
              <a:grpSpLocks/>
            </p:cNvGrpSpPr>
            <p:nvPr/>
          </p:nvGrpSpPr>
          <p:grpSpPr bwMode="auto">
            <a:xfrm>
              <a:off x="5605634" y="1076516"/>
              <a:ext cx="1222053" cy="5718889"/>
              <a:chOff x="6645597" y="1080499"/>
              <a:chExt cx="1222053" cy="5718889"/>
            </a:xfrm>
          </p:grpSpPr>
          <p:pic>
            <p:nvPicPr>
              <p:cNvPr id="33815" name="Obraz 3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5598" y="5597489"/>
                <a:ext cx="1201899" cy="12018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3816" name="Grupa 37"/>
              <p:cNvGrpSpPr>
                <a:grpSpLocks/>
              </p:cNvGrpSpPr>
              <p:nvPr/>
            </p:nvGrpSpPr>
            <p:grpSpPr bwMode="auto">
              <a:xfrm>
                <a:off x="6645597" y="1080499"/>
                <a:ext cx="1222053" cy="4869232"/>
                <a:chOff x="6645597" y="1080499"/>
                <a:chExt cx="1222053" cy="4869232"/>
              </a:xfrm>
            </p:grpSpPr>
            <p:pic>
              <p:nvPicPr>
                <p:cNvPr id="33817" name="Obraz 2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201" t="2499" r="5208" b="4723"/>
                <a:stretch>
                  <a:fillRect/>
                </a:stretch>
              </p:blipFill>
              <p:spPr bwMode="auto">
                <a:xfrm>
                  <a:off x="6713777" y="1090673"/>
                  <a:ext cx="1133720" cy="11474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3818" name="Picture 2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97341" y="2253066"/>
                  <a:ext cx="1150157" cy="10912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3" name="pole tekstowe 33"/>
                <p:cNvSpPr txBox="1">
                  <a:spLocks noChangeArrowheads="1"/>
                </p:cNvSpPr>
                <p:nvPr/>
              </p:nvSpPr>
              <p:spPr bwMode="auto">
                <a:xfrm>
                  <a:off x="6670653" y="2259832"/>
                  <a:ext cx="1196935" cy="3380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  <a:defRPr/>
                  </a:pPr>
                  <a:r>
                    <a:rPr lang="pl-PL" altLang="pl-PL" sz="1600" dirty="0" err="1" smtClean="0">
                      <a:solidFill>
                        <a:schemeClr val="bg1"/>
                      </a:solidFill>
                      <a:latin typeface="+mn-lt"/>
                      <a:cs typeface="Times New Roman" panose="02020603050405020304" pitchFamily="18" charset="0"/>
                    </a:rPr>
                    <a:t>MacConkey</a:t>
                  </a:r>
                  <a:endParaRPr lang="en-GB" altLang="pl-PL" sz="1600" dirty="0" smtClean="0">
                    <a:solidFill>
                      <a:schemeClr val="bg1"/>
                    </a:solidFill>
                    <a:latin typeface="+mn-lt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33820" name="Picture 2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96569" y="3383815"/>
                  <a:ext cx="1150928" cy="10765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5" name="pole tekstowe 31"/>
                <p:cNvSpPr txBox="1">
                  <a:spLocks noChangeArrowheads="1"/>
                </p:cNvSpPr>
                <p:nvPr/>
              </p:nvSpPr>
              <p:spPr bwMode="auto">
                <a:xfrm>
                  <a:off x="6645254" y="3383610"/>
                  <a:ext cx="1201697" cy="8317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  <a:defRPr/>
                  </a:pPr>
                  <a:r>
                    <a:rPr lang="pl-PL" altLang="pl-PL" sz="1600" dirty="0" err="1" smtClean="0">
                      <a:solidFill>
                        <a:schemeClr val="bg1"/>
                      </a:solidFill>
                      <a:latin typeface="+mn-lt"/>
                      <a:cs typeface="Times New Roman" panose="02020603050405020304" pitchFamily="18" charset="0"/>
                    </a:rPr>
                    <a:t>MacConkey</a:t>
                  </a:r>
                  <a:endParaRPr lang="pl-PL" altLang="pl-PL" sz="1600" dirty="0" smtClean="0">
                    <a:solidFill>
                      <a:schemeClr val="bg1"/>
                    </a:solidFill>
                    <a:latin typeface="+mn-lt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  <a:defRPr/>
                  </a:pPr>
                  <a:r>
                    <a:rPr lang="pl-PL" altLang="pl-PL" sz="1600" dirty="0" err="1" smtClean="0">
                      <a:solidFill>
                        <a:schemeClr val="bg1"/>
                      </a:solidFill>
                      <a:latin typeface="+mn-lt"/>
                      <a:cs typeface="Times New Roman" panose="02020603050405020304" pitchFamily="18" charset="0"/>
                    </a:rPr>
                    <a:t>cefotaksym</a:t>
                  </a:r>
                  <a:endParaRPr lang="pl-PL" altLang="pl-PL" sz="1600" dirty="0" smtClean="0">
                    <a:solidFill>
                      <a:schemeClr val="bg1"/>
                    </a:solidFill>
                    <a:latin typeface="+mn-lt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  <a:defRPr/>
                  </a:pPr>
                  <a:r>
                    <a:rPr lang="pl-PL" altLang="pl-PL" sz="1600" dirty="0" smtClean="0">
                      <a:solidFill>
                        <a:schemeClr val="bg1"/>
                      </a:solidFill>
                      <a:latin typeface="+mn-lt"/>
                      <a:cs typeface="Times New Roman" panose="02020603050405020304" pitchFamily="18" charset="0"/>
                    </a:rPr>
                    <a:t>1 mg/L</a:t>
                  </a:r>
                  <a:endParaRPr lang="en-GB" altLang="pl-PL" sz="1600" dirty="0" smtClean="0">
                    <a:solidFill>
                      <a:schemeClr val="bg1"/>
                    </a:solidFill>
                    <a:latin typeface="+mn-lt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33822" name="Obraz 26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5549"/>
                <a:stretch>
                  <a:fillRect/>
                </a:stretch>
              </p:blipFill>
              <p:spPr bwMode="auto">
                <a:xfrm>
                  <a:off x="6698511" y="4483100"/>
                  <a:ext cx="1148987" cy="11143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7" name="pole tekstowe 27"/>
                <p:cNvSpPr txBox="1">
                  <a:spLocks noChangeArrowheads="1"/>
                </p:cNvSpPr>
                <p:nvPr/>
              </p:nvSpPr>
              <p:spPr bwMode="auto">
                <a:xfrm>
                  <a:off x="6696052" y="4474055"/>
                  <a:ext cx="1150898" cy="5856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r>
                    <a:rPr lang="pl-PL" altLang="pl-PL" sz="1600" dirty="0" err="1" smtClean="0">
                      <a:latin typeface="+mn-lt"/>
                      <a:cs typeface="Times New Roman" panose="02020603050405020304" pitchFamily="18" charset="0"/>
                    </a:rPr>
                    <a:t>Carba</a:t>
                  </a:r>
                  <a:r>
                    <a:rPr lang="pl-PL" altLang="pl-PL" sz="1600" dirty="0" smtClean="0">
                      <a:latin typeface="+mn-lt"/>
                      <a:cs typeface="Times New Roman" panose="02020603050405020304" pitchFamily="18" charset="0"/>
                    </a:rPr>
                    <a:t> Smart</a:t>
                  </a:r>
                  <a:endParaRPr lang="en-GB" altLang="pl-PL" sz="1600" dirty="0" smtClean="0">
                    <a:latin typeface="+mn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8" name="pole tekstowe 33"/>
                <p:cNvSpPr txBox="1">
                  <a:spLocks noChangeArrowheads="1"/>
                </p:cNvSpPr>
                <p:nvPr/>
              </p:nvSpPr>
              <p:spPr bwMode="auto">
                <a:xfrm>
                  <a:off x="6670653" y="1080499"/>
                  <a:ext cx="1173123" cy="3380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  <a:defRPr/>
                  </a:pPr>
                  <a:r>
                    <a:rPr lang="pl-PL" altLang="pl-PL" sz="1600" dirty="0" smtClean="0">
                      <a:solidFill>
                        <a:schemeClr val="bg1"/>
                      </a:solidFill>
                      <a:latin typeface="+mn-lt"/>
                      <a:cs typeface="Times New Roman" panose="02020603050405020304" pitchFamily="18" charset="0"/>
                    </a:rPr>
                    <a:t>MSRV</a:t>
                  </a:r>
                  <a:endParaRPr lang="en-GB" altLang="pl-PL" sz="1600" dirty="0" smtClean="0">
                    <a:solidFill>
                      <a:schemeClr val="bg1"/>
                    </a:solidFill>
                    <a:latin typeface="+mn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9" name="pole tekstowe 33"/>
                <p:cNvSpPr txBox="1">
                  <a:spLocks noChangeArrowheads="1"/>
                </p:cNvSpPr>
                <p:nvPr/>
              </p:nvSpPr>
              <p:spPr bwMode="auto">
                <a:xfrm>
                  <a:off x="6692877" y="5612120"/>
                  <a:ext cx="1150898" cy="3380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  <a:defRPr/>
                  </a:pPr>
                  <a:r>
                    <a:rPr lang="pl-PL" altLang="pl-PL" sz="1600" dirty="0" err="1" smtClean="0">
                      <a:solidFill>
                        <a:schemeClr val="bg1"/>
                      </a:solidFill>
                      <a:latin typeface="+mn-lt"/>
                      <a:cs typeface="Times New Roman" panose="02020603050405020304" pitchFamily="18" charset="0"/>
                    </a:rPr>
                    <a:t>mCCDA</a:t>
                  </a:r>
                  <a:endParaRPr lang="en-GB" altLang="pl-PL" sz="1600" dirty="0" smtClean="0">
                    <a:solidFill>
                      <a:schemeClr val="bg1"/>
                    </a:solidFill>
                    <a:latin typeface="+mn-lt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55" name="Strzałka w prawo 54"/>
            <p:cNvSpPr/>
            <p:nvPr/>
          </p:nvSpPr>
          <p:spPr bwMode="auto">
            <a:xfrm>
              <a:off x="431801" y="1076516"/>
              <a:ext cx="4909974" cy="563477"/>
            </a:xfrm>
            <a:prstGeom prst="rightArrow">
              <a:avLst>
                <a:gd name="adj1" fmla="val 63818"/>
                <a:gd name="adj2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l-PL" sz="20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Krajowe programy zwalczania </a:t>
              </a:r>
              <a:r>
                <a:rPr lang="pl-PL" sz="2000" i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Salmonella</a:t>
              </a:r>
            </a:p>
          </p:txBody>
        </p:sp>
        <p:sp>
          <p:nvSpPr>
            <p:cNvPr id="58" name="Strzałka w prawo 57"/>
            <p:cNvSpPr/>
            <p:nvPr/>
          </p:nvSpPr>
          <p:spPr bwMode="auto">
            <a:xfrm>
              <a:off x="3125699" y="1671738"/>
              <a:ext cx="2195439" cy="576174"/>
            </a:xfrm>
            <a:prstGeom prst="rightArrow">
              <a:avLst>
                <a:gd name="adj1" fmla="val 63818"/>
                <a:gd name="adj2" fmla="val 5000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l-PL" sz="1800" i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Salmonella </a:t>
              </a:r>
              <a:r>
                <a:rPr lang="pl-PL" sz="1800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spp</a:t>
              </a:r>
              <a:endParaRPr lang="pl-PL" sz="1800" dirty="0">
                <a:solidFill>
                  <a:schemeClr val="tx1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9" name="Strzałka w prawo 58"/>
            <p:cNvSpPr/>
            <p:nvPr/>
          </p:nvSpPr>
          <p:spPr bwMode="auto">
            <a:xfrm>
              <a:off x="3125699" y="2625679"/>
              <a:ext cx="2195439" cy="576175"/>
            </a:xfrm>
            <a:prstGeom prst="rightArrow">
              <a:avLst>
                <a:gd name="adj1" fmla="val 63818"/>
                <a:gd name="adj2" fmla="val 5000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l-PL" sz="1800" i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E. coli</a:t>
              </a:r>
              <a:r>
                <a:rPr lang="pl-PL" sz="18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wskaźnikowe</a:t>
              </a:r>
            </a:p>
          </p:txBody>
        </p:sp>
        <p:sp>
          <p:nvSpPr>
            <p:cNvPr id="60" name="Strzałka w prawo 59"/>
            <p:cNvSpPr/>
            <p:nvPr/>
          </p:nvSpPr>
          <p:spPr bwMode="auto">
            <a:xfrm>
              <a:off x="3160623" y="3752632"/>
              <a:ext cx="2197027" cy="576175"/>
            </a:xfrm>
            <a:prstGeom prst="rightArrow">
              <a:avLst>
                <a:gd name="adj1" fmla="val 63818"/>
                <a:gd name="adj2" fmla="val 5000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l-PL" sz="1800" i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E. coli</a:t>
              </a:r>
              <a:r>
                <a:rPr lang="pl-PL" sz="18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ESBL/</a:t>
              </a:r>
              <a:r>
                <a:rPr lang="pl-PL" sz="1800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AmpC</a:t>
              </a:r>
              <a:endParaRPr lang="pl-PL" sz="1800" dirty="0">
                <a:solidFill>
                  <a:schemeClr val="tx1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61" name="Strzałka w prawo 60"/>
            <p:cNvSpPr/>
            <p:nvPr/>
          </p:nvSpPr>
          <p:spPr bwMode="auto">
            <a:xfrm>
              <a:off x="3165385" y="4747843"/>
              <a:ext cx="2197027" cy="576174"/>
            </a:xfrm>
            <a:prstGeom prst="rightArrow">
              <a:avLst>
                <a:gd name="adj1" fmla="val 63818"/>
                <a:gd name="adj2" fmla="val 5000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l-PL" sz="1800" i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E. coli</a:t>
              </a:r>
              <a:r>
                <a:rPr lang="pl-PL" sz="18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CP</a:t>
              </a:r>
            </a:p>
          </p:txBody>
        </p:sp>
        <p:sp>
          <p:nvSpPr>
            <p:cNvPr id="62" name="Strzałka w prawo 61"/>
            <p:cNvSpPr/>
            <p:nvPr/>
          </p:nvSpPr>
          <p:spPr bwMode="auto">
            <a:xfrm>
              <a:off x="2444684" y="5946222"/>
              <a:ext cx="3063773" cy="555540"/>
            </a:xfrm>
            <a:prstGeom prst="rightArrow">
              <a:avLst>
                <a:gd name="adj1" fmla="val 63818"/>
                <a:gd name="adj2" fmla="val 5000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l-PL" sz="1800" i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Campylobacter</a:t>
              </a:r>
              <a:r>
                <a:rPr lang="pl-PL" sz="1800" i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</a:t>
              </a:r>
              <a:r>
                <a:rPr lang="pl-PL" sz="1800" i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jejuni</a:t>
              </a:r>
              <a:r>
                <a:rPr lang="pl-PL" sz="1800" i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/C. coli</a:t>
              </a:r>
              <a:endParaRPr lang="pl-PL" sz="1800" dirty="0">
                <a:solidFill>
                  <a:schemeClr val="tx1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63" name="Strzałka w prawo 62"/>
            <p:cNvSpPr/>
            <p:nvPr/>
          </p:nvSpPr>
          <p:spPr bwMode="auto">
            <a:xfrm>
              <a:off x="6878424" y="1270161"/>
              <a:ext cx="4103550" cy="792042"/>
            </a:xfrm>
            <a:prstGeom prst="rightArrow">
              <a:avLst>
                <a:gd name="adj1" fmla="val 63818"/>
                <a:gd name="adj2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l-PL" sz="18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PN EN-ISO </a:t>
              </a:r>
              <a:r>
                <a:rPr lang="pl-PL" sz="1800" dirty="0" smtClean="0">
                  <a:solidFill>
                    <a:schemeClr val="tx1"/>
                  </a:solidFill>
                  <a:cs typeface="Times New Roman" panose="02020603050405020304" pitchFamily="18" charset="0"/>
                </a:rPr>
                <a:t>6579-1:2017-04/A1:2020-09</a:t>
              </a:r>
              <a:endParaRPr lang="pl-PL" sz="1800" dirty="0">
                <a:solidFill>
                  <a:schemeClr val="tx1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64" name="Strzałka w prawo 63"/>
            <p:cNvSpPr/>
            <p:nvPr/>
          </p:nvSpPr>
          <p:spPr bwMode="auto">
            <a:xfrm>
              <a:off x="6878424" y="2355845"/>
              <a:ext cx="4103550" cy="792042"/>
            </a:xfrm>
            <a:prstGeom prst="rightArrow">
              <a:avLst>
                <a:gd name="adj1" fmla="val 63818"/>
                <a:gd name="adj2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l-PL" sz="18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protokół EURL-AR</a:t>
              </a:r>
            </a:p>
          </p:txBody>
        </p:sp>
        <p:sp>
          <p:nvSpPr>
            <p:cNvPr id="65" name="Strzałka w prawo 64"/>
            <p:cNvSpPr/>
            <p:nvPr/>
          </p:nvSpPr>
          <p:spPr bwMode="auto">
            <a:xfrm>
              <a:off x="6900648" y="3468513"/>
              <a:ext cx="4105138" cy="792041"/>
            </a:xfrm>
            <a:prstGeom prst="rightArrow">
              <a:avLst>
                <a:gd name="adj1" fmla="val 63818"/>
                <a:gd name="adj2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l-PL" sz="18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protokół EURL-AR</a:t>
              </a:r>
            </a:p>
          </p:txBody>
        </p:sp>
        <p:sp>
          <p:nvSpPr>
            <p:cNvPr id="66" name="Strzałka w prawo 65"/>
            <p:cNvSpPr/>
            <p:nvPr/>
          </p:nvSpPr>
          <p:spPr bwMode="auto">
            <a:xfrm>
              <a:off x="6900648" y="4568482"/>
              <a:ext cx="4105138" cy="792042"/>
            </a:xfrm>
            <a:prstGeom prst="rightArrow">
              <a:avLst>
                <a:gd name="adj1" fmla="val 63818"/>
                <a:gd name="adj2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l-PL" sz="18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protokół EURL-AR</a:t>
              </a:r>
            </a:p>
          </p:txBody>
        </p:sp>
        <p:sp>
          <p:nvSpPr>
            <p:cNvPr id="67" name="Strzałka w prawo 66"/>
            <p:cNvSpPr/>
            <p:nvPr/>
          </p:nvSpPr>
          <p:spPr bwMode="auto">
            <a:xfrm>
              <a:off x="6919698" y="5755751"/>
              <a:ext cx="4103550" cy="792042"/>
            </a:xfrm>
            <a:prstGeom prst="rightArrow">
              <a:avLst>
                <a:gd name="adj1" fmla="val 63818"/>
                <a:gd name="adj2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l-PL" sz="18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protokół EURL-</a:t>
              </a:r>
              <a:r>
                <a:rPr lang="pl-PL" sz="1800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Campylobacter</a:t>
              </a:r>
              <a:r>
                <a:rPr lang="pl-PL" sz="18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</a:t>
              </a:r>
            </a:p>
            <a:p>
              <a:pPr algn="ctr">
                <a:defRPr/>
              </a:pPr>
              <a:r>
                <a:rPr lang="pl-PL" sz="18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(EN ISO 10272-1)</a:t>
              </a:r>
            </a:p>
          </p:txBody>
        </p:sp>
        <p:sp>
          <p:nvSpPr>
            <p:cNvPr id="51" name="Schemat blokowy: proces alternatywny 50"/>
            <p:cNvSpPr/>
            <p:nvPr/>
          </p:nvSpPr>
          <p:spPr>
            <a:xfrm>
              <a:off x="11053410" y="1154292"/>
              <a:ext cx="949293" cy="971402"/>
            </a:xfrm>
            <a:prstGeom prst="flowChartAlternateProcess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l-PL" sz="2000" dirty="0">
                  <a:solidFill>
                    <a:schemeClr val="tx1"/>
                  </a:solidFill>
                </a:rPr>
                <a:t>1 szczep</a:t>
              </a:r>
            </a:p>
          </p:txBody>
        </p:sp>
        <p:sp>
          <p:nvSpPr>
            <p:cNvPr id="69" name="Schemat blokowy: proces alternatywny 68"/>
            <p:cNvSpPr/>
            <p:nvPr/>
          </p:nvSpPr>
          <p:spPr>
            <a:xfrm>
              <a:off x="11053410" y="2232039"/>
              <a:ext cx="949293" cy="971402"/>
            </a:xfrm>
            <a:prstGeom prst="flowChartAlternateProcess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l-PL" sz="2000" dirty="0">
                  <a:solidFill>
                    <a:schemeClr val="tx1"/>
                  </a:solidFill>
                </a:rPr>
                <a:t>1 szczep</a:t>
              </a:r>
            </a:p>
          </p:txBody>
        </p:sp>
        <p:sp>
          <p:nvSpPr>
            <p:cNvPr id="70" name="Schemat blokowy: proces alternatywny 69"/>
            <p:cNvSpPr/>
            <p:nvPr/>
          </p:nvSpPr>
          <p:spPr>
            <a:xfrm>
              <a:off x="11053410" y="3378039"/>
              <a:ext cx="949293" cy="972989"/>
            </a:xfrm>
            <a:prstGeom prst="flowChartAlternateProcess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l-PL" sz="2000" dirty="0">
                  <a:solidFill>
                    <a:schemeClr val="tx1"/>
                  </a:solidFill>
                </a:rPr>
                <a:t>1 szczep</a:t>
              </a:r>
            </a:p>
          </p:txBody>
        </p:sp>
        <p:sp>
          <p:nvSpPr>
            <p:cNvPr id="71" name="Schemat blokowy: proces alternatywny 70"/>
            <p:cNvSpPr/>
            <p:nvPr/>
          </p:nvSpPr>
          <p:spPr>
            <a:xfrm>
              <a:off x="11053410" y="4463723"/>
              <a:ext cx="949293" cy="972989"/>
            </a:xfrm>
            <a:prstGeom prst="flowChartAlternateProcess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l-PL" sz="2000" dirty="0">
                  <a:solidFill>
                    <a:schemeClr val="tx1"/>
                  </a:solidFill>
                </a:rPr>
                <a:t>1 szczep</a:t>
              </a:r>
            </a:p>
          </p:txBody>
        </p:sp>
        <p:sp>
          <p:nvSpPr>
            <p:cNvPr id="72" name="Schemat blokowy: proces alternatywny 71"/>
            <p:cNvSpPr/>
            <p:nvPr/>
          </p:nvSpPr>
          <p:spPr>
            <a:xfrm>
              <a:off x="11053410" y="5601787"/>
              <a:ext cx="949293" cy="971402"/>
            </a:xfrm>
            <a:prstGeom prst="flowChartAlternateProcess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l-PL" sz="2000" dirty="0">
                  <a:solidFill>
                    <a:schemeClr val="tx1"/>
                  </a:solidFill>
                </a:rPr>
                <a:t>1 szczep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24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ytuł 6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54088"/>
          </a:xfrm>
        </p:spPr>
        <p:txBody>
          <a:bodyPr/>
          <a:lstStyle/>
          <a:p>
            <a:r>
              <a:rPr lang="pl-PL" altLang="pl-PL" smtClean="0"/>
              <a:t>Monitoring oporności: metody (2020/1729)</a:t>
            </a:r>
          </a:p>
        </p:txBody>
      </p:sp>
      <p:sp>
        <p:nvSpPr>
          <p:cNvPr id="34819" name="Symbol zastępczy zawartości 1"/>
          <p:cNvSpPr>
            <a:spLocks noGrp="1"/>
          </p:cNvSpPr>
          <p:nvPr>
            <p:ph idx="1"/>
          </p:nvPr>
        </p:nvSpPr>
        <p:spPr>
          <a:xfrm>
            <a:off x="609600" y="1333500"/>
            <a:ext cx="10972800" cy="1208088"/>
          </a:xfrm>
        </p:spPr>
        <p:txBody>
          <a:bodyPr/>
          <a:lstStyle/>
          <a:p>
            <a:r>
              <a:rPr lang="pl-PL" altLang="pl-PL" smtClean="0"/>
              <a:t>Harmonizacja metod izolacji i optymalizacja kosztów (badania wielokierunkowe)</a:t>
            </a:r>
          </a:p>
          <a:p>
            <a:r>
              <a:rPr lang="pl-PL" altLang="pl-PL" smtClean="0"/>
              <a:t>metody identyfikacji </a:t>
            </a:r>
            <a:r>
              <a:rPr lang="pl-PL" altLang="pl-PL" i="1" smtClean="0"/>
              <a:t>E. coli </a:t>
            </a:r>
            <a:r>
              <a:rPr lang="pl-PL" altLang="pl-PL" smtClean="0"/>
              <a:t>(ZM PIWet-PIB)</a:t>
            </a:r>
          </a:p>
        </p:txBody>
      </p:sp>
      <p:grpSp>
        <p:nvGrpSpPr>
          <p:cNvPr id="34820" name="Grupa 5"/>
          <p:cNvGrpSpPr>
            <a:grpSpLocks/>
          </p:cNvGrpSpPr>
          <p:nvPr/>
        </p:nvGrpSpPr>
        <p:grpSpPr bwMode="auto">
          <a:xfrm>
            <a:off x="735013" y="2195513"/>
            <a:ext cx="11101387" cy="3887787"/>
            <a:chOff x="735501" y="2195651"/>
            <a:chExt cx="11100800" cy="3887216"/>
          </a:xfrm>
        </p:grpSpPr>
        <p:grpSp>
          <p:nvGrpSpPr>
            <p:cNvPr id="34821" name="Grupa 3"/>
            <p:cNvGrpSpPr>
              <a:grpSpLocks/>
            </p:cNvGrpSpPr>
            <p:nvPr/>
          </p:nvGrpSpPr>
          <p:grpSpPr bwMode="auto">
            <a:xfrm>
              <a:off x="735501" y="2414996"/>
              <a:ext cx="3142047" cy="3223639"/>
              <a:chOff x="735501" y="2414996"/>
              <a:chExt cx="3142047" cy="3223639"/>
            </a:xfrm>
          </p:grpSpPr>
          <p:sp>
            <p:nvSpPr>
              <p:cNvPr id="40" name="Schemat blokowy: proces alternatywny 39"/>
              <p:cNvSpPr/>
              <p:nvPr/>
            </p:nvSpPr>
            <p:spPr>
              <a:xfrm>
                <a:off x="735501" y="2414694"/>
                <a:ext cx="949275" cy="971407"/>
              </a:xfrm>
              <a:prstGeom prst="flowChartAlternateProcess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pl-PL" sz="2000" dirty="0">
                    <a:solidFill>
                      <a:schemeClr val="tx1"/>
                    </a:solidFill>
                  </a:rPr>
                  <a:t>1 szczep</a:t>
                </a:r>
              </a:p>
            </p:txBody>
          </p:sp>
          <p:sp>
            <p:nvSpPr>
              <p:cNvPr id="41" name="Schemat blokowy: proces alternatywny 40"/>
              <p:cNvSpPr/>
              <p:nvPr/>
            </p:nvSpPr>
            <p:spPr>
              <a:xfrm>
                <a:off x="735501" y="3560701"/>
                <a:ext cx="949275" cy="972994"/>
              </a:xfrm>
              <a:prstGeom prst="flowChartAlternateProcess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pl-PL" sz="2000" dirty="0">
                    <a:solidFill>
                      <a:schemeClr val="tx1"/>
                    </a:solidFill>
                  </a:rPr>
                  <a:t>1 szczep</a:t>
                </a:r>
              </a:p>
            </p:txBody>
          </p:sp>
          <p:sp>
            <p:nvSpPr>
              <p:cNvPr id="52" name="Schemat blokowy: proces alternatywny 51"/>
              <p:cNvSpPr/>
              <p:nvPr/>
            </p:nvSpPr>
            <p:spPr>
              <a:xfrm>
                <a:off x="735501" y="4667025"/>
                <a:ext cx="949275" cy="971407"/>
              </a:xfrm>
              <a:prstGeom prst="flowChartAlternateProcess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pl-PL" sz="2000" dirty="0">
                    <a:solidFill>
                      <a:schemeClr val="tx1"/>
                    </a:solidFill>
                  </a:rPr>
                  <a:t>1 szczep</a:t>
                </a:r>
              </a:p>
            </p:txBody>
          </p:sp>
          <p:sp>
            <p:nvSpPr>
              <p:cNvPr id="53" name="Strzałka w prawo 52"/>
              <p:cNvSpPr/>
              <p:nvPr/>
            </p:nvSpPr>
            <p:spPr bwMode="auto">
              <a:xfrm>
                <a:off x="1654614" y="2648022"/>
                <a:ext cx="2196984" cy="576178"/>
              </a:xfrm>
              <a:prstGeom prst="rightArrow">
                <a:avLst>
                  <a:gd name="adj1" fmla="val 63818"/>
                  <a:gd name="adj2" fmla="val 50000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pl-PL" sz="1800" i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E. coli</a:t>
                </a:r>
                <a:r>
                  <a:rPr lang="pl-PL" sz="18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wskaźnikowe</a:t>
                </a:r>
              </a:p>
            </p:txBody>
          </p:sp>
          <p:sp>
            <p:nvSpPr>
              <p:cNvPr id="54" name="Strzałka w prawo 53"/>
              <p:cNvSpPr/>
              <p:nvPr/>
            </p:nvSpPr>
            <p:spPr bwMode="auto">
              <a:xfrm>
                <a:off x="1681601" y="3774981"/>
                <a:ext cx="2195396" cy="576178"/>
              </a:xfrm>
              <a:prstGeom prst="rightArrow">
                <a:avLst>
                  <a:gd name="adj1" fmla="val 63818"/>
                  <a:gd name="adj2" fmla="val 50000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pl-PL" sz="1800" i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E. coli</a:t>
                </a:r>
                <a:r>
                  <a:rPr lang="pl-PL" sz="18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ESBL/</a:t>
                </a:r>
                <a:r>
                  <a:rPr lang="pl-PL" sz="1800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AmpC</a:t>
                </a:r>
                <a:endParaRPr lang="pl-PL" sz="180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Strzałka w prawo 55"/>
              <p:cNvSpPr/>
              <p:nvPr/>
            </p:nvSpPr>
            <p:spPr bwMode="auto">
              <a:xfrm>
                <a:off x="1676838" y="4790832"/>
                <a:ext cx="2195397" cy="576178"/>
              </a:xfrm>
              <a:prstGeom prst="rightArrow">
                <a:avLst>
                  <a:gd name="adj1" fmla="val 63818"/>
                  <a:gd name="adj2" fmla="val 50000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pl-PL" sz="1800" i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E. coli</a:t>
                </a:r>
                <a:r>
                  <a:rPr lang="pl-PL" sz="18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CP</a:t>
                </a:r>
              </a:p>
            </p:txBody>
          </p:sp>
        </p:grpSp>
        <p:sp>
          <p:nvSpPr>
            <p:cNvPr id="34822" name="pole tekstowe 14"/>
            <p:cNvSpPr txBox="1">
              <a:spLocks noChangeArrowheads="1"/>
            </p:cNvSpPr>
            <p:nvPr/>
          </p:nvSpPr>
          <p:spPr bwMode="auto">
            <a:xfrm>
              <a:off x="3946823" y="3484700"/>
              <a:ext cx="168649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l-PL" altLang="pl-PL" sz="1200">
                  <a:latin typeface="Arial Narrow" panose="020B0606020202030204" pitchFamily="34" charset="0"/>
                  <a:cs typeface="Times New Roman" panose="02020603050405020304" pitchFamily="18" charset="0"/>
                </a:rPr>
                <a:t>Identyfikacja PCR: </a:t>
              </a:r>
              <a:r>
                <a:rPr lang="pl-PL" altLang="pl-PL" sz="1200" i="1">
                  <a:latin typeface="Arial Narrow" panose="020B0606020202030204" pitchFamily="34" charset="0"/>
                  <a:cs typeface="Times New Roman" panose="02020603050405020304" pitchFamily="18" charset="0"/>
                </a:rPr>
                <a:t>uspA (</a:t>
              </a:r>
              <a:r>
                <a:rPr lang="en-GB" altLang="pl-PL" sz="1200">
                  <a:latin typeface="Arial Narrow" panose="020B0606020202030204" pitchFamily="34" charset="0"/>
                  <a:cs typeface="Times New Roman" panose="02020603050405020304" pitchFamily="18" charset="0"/>
                </a:rPr>
                <a:t>Lett. Appl. Microbiol. 1998, 27(6): 369-371</a:t>
              </a:r>
              <a:endParaRPr lang="en-GB" altLang="pl-PL" sz="1200" i="1"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4823" name="Obraz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1266" y="2447389"/>
              <a:ext cx="1518787" cy="997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4" name="Obraz 3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86" t="28738" r="1727" b="23492"/>
            <a:stretch>
              <a:fillRect/>
            </a:stretch>
          </p:blipFill>
          <p:spPr bwMode="auto">
            <a:xfrm rot="5400000">
              <a:off x="4538939" y="3488163"/>
              <a:ext cx="3639533" cy="1547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5" name="pole tekstowe 14"/>
            <p:cNvSpPr txBox="1">
              <a:spLocks noChangeArrowheads="1"/>
            </p:cNvSpPr>
            <p:nvPr/>
          </p:nvSpPr>
          <p:spPr bwMode="auto">
            <a:xfrm>
              <a:off x="4451604" y="5744217"/>
              <a:ext cx="1181715" cy="33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l-PL" altLang="pl-PL" sz="1400">
                  <a:latin typeface="Arial Narrow" panose="020B0606020202030204" pitchFamily="34" charset="0"/>
                  <a:cs typeface="Times New Roman" panose="02020603050405020304" pitchFamily="18" charset="0"/>
                </a:rPr>
                <a:t>MALDI-TOF</a:t>
              </a:r>
              <a:endParaRPr lang="en-GB" altLang="pl-PL" sz="1400" i="1"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Strzałka w prawo 75"/>
            <p:cNvSpPr/>
            <p:nvPr/>
          </p:nvSpPr>
          <p:spPr bwMode="auto">
            <a:xfrm>
              <a:off x="7270892" y="2195651"/>
              <a:ext cx="4565409" cy="2115826"/>
            </a:xfrm>
            <a:prstGeom prst="rightArrow">
              <a:avLst>
                <a:gd name="adj1" fmla="val 78883"/>
                <a:gd name="adj2" fmla="val 47244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l-PL" sz="20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Oznaczanie MIC (najmniejsze stężenie hamujące wzrost bakterii)</a:t>
              </a:r>
            </a:p>
            <a:p>
              <a:pPr algn="ctr">
                <a:defRPr/>
              </a:pPr>
              <a:r>
                <a:rPr lang="pl-PL" sz="20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ISO 20776-1:2019</a:t>
              </a:r>
            </a:p>
          </p:txBody>
        </p:sp>
        <p:sp>
          <p:nvSpPr>
            <p:cNvPr id="77" name="Strzałka w prawo 76"/>
            <p:cNvSpPr/>
            <p:nvPr/>
          </p:nvSpPr>
          <p:spPr bwMode="auto">
            <a:xfrm rot="5400000">
              <a:off x="8421805" y="3376549"/>
              <a:ext cx="1819770" cy="3590223"/>
            </a:xfrm>
            <a:prstGeom prst="rightArrow">
              <a:avLst>
                <a:gd name="adj1" fmla="val 78883"/>
                <a:gd name="adj2" fmla="val 47244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pl-PL" sz="20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przechowywanie szczepów przez 5 lat (KRL) </a:t>
              </a:r>
            </a:p>
            <a:p>
              <a:pPr algn="ctr">
                <a:defRPr/>
              </a:pPr>
              <a:r>
                <a:rPr lang="pl-PL" sz="20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ew. badania potwierdzające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798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ytuł 6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54088"/>
          </a:xfrm>
        </p:spPr>
        <p:txBody>
          <a:bodyPr/>
          <a:lstStyle/>
          <a:p>
            <a:r>
              <a:rPr lang="pl-PL" altLang="pl-PL" smtClean="0"/>
              <a:t>Monitoring oporności: metody (2020/1729)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9600" y="1333500"/>
            <a:ext cx="10972800" cy="364331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pl-PL" dirty="0" smtClean="0"/>
              <a:t>Oznaczanie MIC </a:t>
            </a:r>
            <a:r>
              <a:rPr lang="pl-PL" altLang="pl-PL" i="1" dirty="0" smtClean="0"/>
              <a:t>Salmonella</a:t>
            </a:r>
            <a:r>
              <a:rPr lang="pl-PL" altLang="pl-PL" dirty="0" smtClean="0"/>
              <a:t> </a:t>
            </a:r>
            <a:r>
              <a:rPr lang="pl-PL" altLang="pl-PL" dirty="0" err="1" smtClean="0"/>
              <a:t>spp</a:t>
            </a:r>
            <a:r>
              <a:rPr lang="pl-PL" altLang="pl-PL" dirty="0" smtClean="0"/>
              <a:t> i </a:t>
            </a:r>
            <a:r>
              <a:rPr lang="pl-PL" altLang="pl-PL" i="1" dirty="0" smtClean="0"/>
              <a:t>E</a:t>
            </a:r>
            <a:r>
              <a:rPr lang="pl-PL" altLang="pl-PL" i="1" dirty="0"/>
              <a:t>. </a:t>
            </a:r>
            <a:r>
              <a:rPr lang="pl-PL" altLang="pl-PL" i="1" dirty="0" smtClean="0"/>
              <a:t>coli</a:t>
            </a:r>
            <a:r>
              <a:rPr lang="pl-PL" altLang="pl-PL" dirty="0" smtClean="0"/>
              <a:t>:</a:t>
            </a:r>
            <a:endParaRPr lang="en-GB" altLang="pl-PL" dirty="0"/>
          </a:p>
          <a:p>
            <a:pPr>
              <a:defRPr/>
            </a:pPr>
            <a:r>
              <a:rPr lang="pl-PL" altLang="pl-PL" dirty="0" smtClean="0"/>
              <a:t>Panel </a:t>
            </a:r>
            <a:r>
              <a:rPr lang="en-GB" altLang="pl-PL" dirty="0" smtClean="0"/>
              <a:t>1</a:t>
            </a:r>
            <a:r>
              <a:rPr lang="pl-PL" altLang="pl-PL" dirty="0" smtClean="0"/>
              <a:t> </a:t>
            </a:r>
          </a:p>
          <a:p>
            <a:pPr lvl="1">
              <a:defRPr/>
            </a:pPr>
            <a:r>
              <a:rPr lang="pl-PL" altLang="pl-PL" dirty="0" smtClean="0"/>
              <a:t>2014 – 2020: EUVSEC (14 substancji czynnych z 10 klas środków przeciwdrobnoustrojowych)</a:t>
            </a:r>
            <a:r>
              <a:rPr lang="en-GB" altLang="pl-PL" dirty="0" smtClean="0"/>
              <a:t> </a:t>
            </a:r>
            <a:endParaRPr lang="pl-PL" altLang="pl-PL" dirty="0" smtClean="0"/>
          </a:p>
          <a:p>
            <a:pPr lvl="1">
              <a:defRPr/>
            </a:pPr>
            <a:r>
              <a:rPr lang="pl-PL" altLang="pl-PL" dirty="0" smtClean="0"/>
              <a:t>2021 – 2027 </a:t>
            </a:r>
            <a:r>
              <a:rPr lang="en-GB" altLang="pl-PL" dirty="0" smtClean="0"/>
              <a:t>EUVSEC3 </a:t>
            </a:r>
            <a:r>
              <a:rPr lang="pl-PL" altLang="pl-PL" dirty="0" smtClean="0"/>
              <a:t>(dodana </a:t>
            </a:r>
            <a:r>
              <a:rPr lang="pl-PL" altLang="pl-PL" dirty="0" err="1" smtClean="0"/>
              <a:t>amikacyna</a:t>
            </a:r>
            <a:r>
              <a:rPr lang="pl-PL" altLang="pl-PL" dirty="0" smtClean="0"/>
              <a:t>, zmodyfikowany zakres rozcieńczeń)</a:t>
            </a:r>
          </a:p>
          <a:p>
            <a:pPr>
              <a:defRPr/>
            </a:pPr>
            <a:r>
              <a:rPr lang="pl-PL" altLang="pl-PL" dirty="0" smtClean="0"/>
              <a:t>Panel 2</a:t>
            </a:r>
          </a:p>
          <a:p>
            <a:pPr lvl="1">
              <a:defRPr/>
            </a:pPr>
            <a:r>
              <a:rPr lang="pl-PL" altLang="pl-PL" dirty="0" smtClean="0"/>
              <a:t>Identyfikacja fenotypu oporności na </a:t>
            </a:r>
            <a:r>
              <a:rPr lang="pl-PL" altLang="pl-PL" dirty="0" err="1" smtClean="0"/>
              <a:t>cefalosporyny</a:t>
            </a:r>
            <a:r>
              <a:rPr lang="pl-PL" altLang="pl-PL" dirty="0" smtClean="0"/>
              <a:t>/</a:t>
            </a:r>
            <a:r>
              <a:rPr lang="pl-PL" altLang="pl-PL" dirty="0" err="1" smtClean="0"/>
              <a:t>karbapenemy</a:t>
            </a:r>
            <a:r>
              <a:rPr lang="pl-PL" altLang="pl-PL" dirty="0" smtClean="0"/>
              <a:t> (</a:t>
            </a:r>
            <a:r>
              <a:rPr lang="en-GB" altLang="pl-PL" dirty="0" smtClean="0"/>
              <a:t>EUVSEC2)</a:t>
            </a:r>
            <a:endParaRPr lang="pl-PL" altLang="pl-PL" dirty="0" smtClean="0"/>
          </a:p>
          <a:p>
            <a:pPr lvl="1">
              <a:defRPr/>
            </a:pPr>
            <a:r>
              <a:rPr lang="pl-PL" altLang="pl-PL" dirty="0" smtClean="0"/>
              <a:t>od 2021: metoda alternatywna - sekwencjonowanie genomowe </a:t>
            </a:r>
            <a:r>
              <a:rPr lang="en-GB" altLang="pl-PL" dirty="0" smtClean="0"/>
              <a:t>(WGS)</a:t>
            </a:r>
            <a:endParaRPr lang="en-GB" altLang="pl-PL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pl-PL" dirty="0"/>
          </a:p>
        </p:txBody>
      </p:sp>
      <p:grpSp>
        <p:nvGrpSpPr>
          <p:cNvPr id="35844" name="Grupa 5"/>
          <p:cNvGrpSpPr>
            <a:grpSpLocks/>
          </p:cNvGrpSpPr>
          <p:nvPr/>
        </p:nvGrpSpPr>
        <p:grpSpPr bwMode="auto">
          <a:xfrm>
            <a:off x="2735263" y="5459413"/>
            <a:ext cx="7650162" cy="630237"/>
            <a:chOff x="2350065" y="4941168"/>
            <a:chExt cx="10731472" cy="987701"/>
          </a:xfrm>
        </p:grpSpPr>
        <p:pic>
          <p:nvPicPr>
            <p:cNvPr id="3584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065" y="4941168"/>
              <a:ext cx="3952642" cy="98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6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1525" y="4941168"/>
              <a:ext cx="4500012" cy="987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0305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ytuł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1401425" cy="679450"/>
          </a:xfrm>
        </p:spPr>
        <p:txBody>
          <a:bodyPr/>
          <a:lstStyle/>
          <a:p>
            <a:r>
              <a:rPr lang="pl-PL" altLang="pl-PL" sz="4000" smtClean="0"/>
              <a:t>Oznaczanie najmniejszego stężenia hamującego (MIC)</a:t>
            </a:r>
          </a:p>
        </p:txBody>
      </p:sp>
      <p:sp>
        <p:nvSpPr>
          <p:cNvPr id="18435" name="Symbol zastępczy zawartości 4"/>
          <p:cNvSpPr>
            <a:spLocks noGrp="1"/>
          </p:cNvSpPr>
          <p:nvPr>
            <p:ph idx="1"/>
          </p:nvPr>
        </p:nvSpPr>
        <p:spPr>
          <a:xfrm>
            <a:off x="1312863" y="4146550"/>
            <a:ext cx="4051300" cy="1235075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pl-PL" altLang="pl-PL" sz="1600" smtClean="0"/>
              <a:t>Panel 1: EUVSEC3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l-PL" altLang="pl-PL" sz="1600" smtClean="0"/>
              <a:t>15 substancji z 10 klas antybiotyków</a:t>
            </a:r>
            <a:endParaRPr lang="en-GB" altLang="pl-PL" sz="1600" smtClean="0"/>
          </a:p>
        </p:txBody>
      </p:sp>
      <p:sp>
        <p:nvSpPr>
          <p:cNvPr id="18436" name="Symbol zastępczy zawartości 29"/>
          <p:cNvSpPr txBox="1">
            <a:spLocks/>
          </p:cNvSpPr>
          <p:nvPr/>
        </p:nvSpPr>
        <p:spPr bwMode="auto">
          <a:xfrm>
            <a:off x="6897688" y="4195763"/>
            <a:ext cx="44418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pl-PL" altLang="pl-PL" sz="1600"/>
              <a:t>Panel 2: EUVSEC2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pl-PL" altLang="pl-PL" sz="1600"/>
              <a:t>identyfikacja fenotypu oporności</a:t>
            </a:r>
            <a:endParaRPr lang="en-GB" altLang="pl-PL" sz="1600"/>
          </a:p>
        </p:txBody>
      </p:sp>
      <p:grpSp>
        <p:nvGrpSpPr>
          <p:cNvPr id="18437" name="Grupa 5"/>
          <p:cNvGrpSpPr>
            <a:grpSpLocks/>
          </p:cNvGrpSpPr>
          <p:nvPr/>
        </p:nvGrpSpPr>
        <p:grpSpPr bwMode="auto">
          <a:xfrm>
            <a:off x="2735263" y="5459413"/>
            <a:ext cx="7650162" cy="630237"/>
            <a:chOff x="2350065" y="4941168"/>
            <a:chExt cx="10731472" cy="987701"/>
          </a:xfrm>
        </p:grpSpPr>
        <p:pic>
          <p:nvPicPr>
            <p:cNvPr id="18441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065" y="4941168"/>
              <a:ext cx="3952642" cy="98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1525" y="4941168"/>
              <a:ext cx="4500012" cy="987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438" name="Picture 2" descr="E:\Domumenty\Atlas Salmonella\MIC-ki\DDX_20120817_101420_3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63" y="1398588"/>
            <a:ext cx="4706937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trzałka w dół 9"/>
          <p:cNvSpPr/>
          <p:nvPr/>
        </p:nvSpPr>
        <p:spPr>
          <a:xfrm rot="16200000">
            <a:off x="-209549" y="2408237"/>
            <a:ext cx="2309812" cy="735013"/>
          </a:xfrm>
          <a:prstGeom prst="downArrow">
            <a:avLst>
              <a:gd name="adj1" fmla="val 71529"/>
              <a:gd name="adj2" fmla="val 60582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1600" dirty="0">
                <a:solidFill>
                  <a:schemeClr val="tx1"/>
                </a:solidFill>
              </a:rPr>
              <a:t>izolat </a:t>
            </a:r>
            <a:r>
              <a:rPr lang="pl-PL" sz="1600" i="1" dirty="0">
                <a:solidFill>
                  <a:schemeClr val="tx1"/>
                </a:solidFill>
              </a:rPr>
              <a:t>E. coli</a:t>
            </a:r>
            <a:endParaRPr lang="en-GB" sz="1600" i="1" dirty="0">
              <a:solidFill>
                <a:schemeClr val="tx1"/>
              </a:solidFill>
            </a:endParaRPr>
          </a:p>
        </p:txBody>
      </p:sp>
      <p:pic>
        <p:nvPicPr>
          <p:cNvPr id="18440" name="Picture 2" descr="DVL_20160226_0733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550" y="1368425"/>
            <a:ext cx="4703763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ytuł 1"/>
          <p:cNvSpPr>
            <a:spLocks noGrp="1"/>
          </p:cNvSpPr>
          <p:nvPr>
            <p:ph type="title"/>
          </p:nvPr>
        </p:nvSpPr>
        <p:spPr>
          <a:xfrm>
            <a:off x="304800" y="114300"/>
            <a:ext cx="11887200" cy="839788"/>
          </a:xfrm>
        </p:spPr>
        <p:txBody>
          <a:bodyPr/>
          <a:lstStyle/>
          <a:p>
            <a:r>
              <a:rPr lang="pl-PL" altLang="pl-PL" sz="3200" smtClean="0"/>
              <a:t>Fenotypy oporności </a:t>
            </a:r>
            <a:r>
              <a:rPr lang="pl-PL" altLang="pl-PL" sz="3200" i="1" smtClean="0"/>
              <a:t>Escherichia coli </a:t>
            </a:r>
            <a:r>
              <a:rPr lang="pl-PL" altLang="pl-PL" sz="3200" smtClean="0"/>
              <a:t>wytwarzających ESBL lub AmpC izolowanych od zwierząt</a:t>
            </a:r>
          </a:p>
        </p:txBody>
      </p:sp>
      <p:grpSp>
        <p:nvGrpSpPr>
          <p:cNvPr id="19459" name="Grupa 10"/>
          <p:cNvGrpSpPr>
            <a:grpSpLocks noChangeAspect="1"/>
          </p:cNvGrpSpPr>
          <p:nvPr/>
        </p:nvGrpSpPr>
        <p:grpSpPr bwMode="auto">
          <a:xfrm>
            <a:off x="6861175" y="1174750"/>
            <a:ext cx="4498975" cy="2655888"/>
            <a:chOff x="2714165" y="4440391"/>
            <a:chExt cx="4491871" cy="2452700"/>
          </a:xfrm>
        </p:grpSpPr>
        <p:pic>
          <p:nvPicPr>
            <p:cNvPr id="19467" name="Picture 3" descr="F:\8.4_ampC.bm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165" y="4440391"/>
              <a:ext cx="4320000" cy="245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8" name="pole tekstowe 8"/>
            <p:cNvSpPr txBox="1">
              <a:spLocks noChangeArrowheads="1"/>
            </p:cNvSpPr>
            <p:nvPr/>
          </p:nvSpPr>
          <p:spPr bwMode="auto">
            <a:xfrm>
              <a:off x="6156176" y="6237312"/>
              <a:ext cx="1049860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l-PL" altLang="pl-PL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ampC</a:t>
              </a:r>
            </a:p>
          </p:txBody>
        </p:sp>
      </p:grpSp>
      <p:grpSp>
        <p:nvGrpSpPr>
          <p:cNvPr id="19460" name="Grupa 9"/>
          <p:cNvGrpSpPr>
            <a:grpSpLocks noChangeAspect="1"/>
          </p:cNvGrpSpPr>
          <p:nvPr/>
        </p:nvGrpSpPr>
        <p:grpSpPr bwMode="auto">
          <a:xfrm>
            <a:off x="2092325" y="1174750"/>
            <a:ext cx="4389438" cy="2655888"/>
            <a:chOff x="179992" y="2276872"/>
            <a:chExt cx="4381020" cy="2452700"/>
          </a:xfrm>
        </p:grpSpPr>
        <p:pic>
          <p:nvPicPr>
            <p:cNvPr id="19465" name="Picture 2" descr="F:\8.3_ESBL.bm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92" y="2276872"/>
              <a:ext cx="4320000" cy="245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6" name="pole tekstowe 11"/>
            <p:cNvSpPr txBox="1">
              <a:spLocks noChangeArrowheads="1"/>
            </p:cNvSpPr>
            <p:nvPr/>
          </p:nvSpPr>
          <p:spPr bwMode="auto">
            <a:xfrm>
              <a:off x="3528251" y="4077072"/>
              <a:ext cx="1032761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l-PL" altLang="pl-PL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ESBL</a:t>
              </a:r>
            </a:p>
          </p:txBody>
        </p:sp>
      </p:grpSp>
      <p:grpSp>
        <p:nvGrpSpPr>
          <p:cNvPr id="2" name="Grupa 1"/>
          <p:cNvGrpSpPr/>
          <p:nvPr/>
        </p:nvGrpSpPr>
        <p:grpSpPr>
          <a:xfrm>
            <a:off x="6861175" y="3902963"/>
            <a:ext cx="4326832" cy="2456579"/>
            <a:chOff x="6861175" y="3902963"/>
            <a:chExt cx="4326832" cy="2456579"/>
          </a:xfrm>
        </p:grpSpPr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1175" y="3902963"/>
              <a:ext cx="4326832" cy="2456579"/>
            </a:xfrm>
            <a:prstGeom prst="rect">
              <a:avLst/>
            </a:prstGeom>
          </p:spPr>
        </p:pic>
        <p:sp>
          <p:nvSpPr>
            <p:cNvPr id="19464" name="pole tekstowe 14"/>
            <p:cNvSpPr txBox="1">
              <a:spLocks noChangeArrowheads="1"/>
            </p:cNvSpPr>
            <p:nvPr/>
          </p:nvSpPr>
          <p:spPr bwMode="auto">
            <a:xfrm>
              <a:off x="10411088" y="5686425"/>
              <a:ext cx="66396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l-PL" altLang="pl-PL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CP</a:t>
              </a:r>
              <a:endPara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462" name="Symbol zastępczy zawartości 2"/>
          <p:cNvSpPr txBox="1">
            <a:spLocks/>
          </p:cNvSpPr>
          <p:nvPr/>
        </p:nvSpPr>
        <p:spPr bwMode="auto">
          <a:xfrm>
            <a:off x="1360488" y="4114800"/>
            <a:ext cx="512127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</a:pPr>
            <a:r>
              <a:rPr lang="pl-PL" altLang="pl-PL" sz="2400" dirty="0">
                <a:cs typeface="Times New Roman" panose="02020603050405020304" pitchFamily="18" charset="0"/>
              </a:rPr>
              <a:t>ESBL – betalaktamazy o rozszerzonym spektrum substratowym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</a:pPr>
            <a:r>
              <a:rPr lang="pl-PL" altLang="pl-PL" sz="2400" dirty="0">
                <a:cs typeface="Times New Roman" panose="02020603050405020304" pitchFamily="18" charset="0"/>
              </a:rPr>
              <a:t>ampC – cefalosporynazy typu ampC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</a:pPr>
            <a:r>
              <a:rPr lang="pl-PL" altLang="pl-PL" sz="2400" dirty="0" smtClean="0">
                <a:cs typeface="Times New Roman" panose="02020603050405020304" pitchFamily="18" charset="0"/>
              </a:rPr>
              <a:t>CP </a:t>
            </a:r>
            <a:r>
              <a:rPr lang="pl-PL" altLang="pl-PL" sz="2400" dirty="0">
                <a:cs typeface="Times New Roman" panose="02020603050405020304" pitchFamily="18" charset="0"/>
              </a:rPr>
              <a:t>– </a:t>
            </a:r>
            <a:r>
              <a:rPr lang="pl-PL" altLang="pl-PL" sz="2400" dirty="0" smtClean="0">
                <a:cs typeface="Times New Roman" panose="02020603050405020304" pitchFamily="18" charset="0"/>
              </a:rPr>
              <a:t>karbapenemazy</a:t>
            </a:r>
            <a:endParaRPr lang="en-GB" alt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Setki antybiotyków – cztery mechanizmy oporności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67" y="1897471"/>
            <a:ext cx="3280290" cy="93195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67" y="1335200"/>
            <a:ext cx="3208350" cy="4455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7357" y="1335200"/>
            <a:ext cx="8361524" cy="515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5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ytuł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79450"/>
          </a:xfrm>
        </p:spPr>
        <p:txBody>
          <a:bodyPr/>
          <a:lstStyle/>
          <a:p>
            <a:r>
              <a:rPr lang="pl-PL" altLang="pl-PL" smtClean="0"/>
              <a:t>Próbkobranie (2020): brojlery (treść jelita ślepego)</a:t>
            </a:r>
          </a:p>
        </p:txBody>
      </p:sp>
      <p:pic>
        <p:nvPicPr>
          <p:cNvPr id="20483" name="Picture 6" descr="RI_2 brojlery_pobran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7"/>
          <a:stretch>
            <a:fillRect/>
          </a:stretch>
        </p:blipFill>
        <p:spPr bwMode="auto">
          <a:xfrm>
            <a:off x="1312863" y="1081088"/>
            <a:ext cx="4043362" cy="531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Obraz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913" y="1150938"/>
            <a:ext cx="5926137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913" y="3932238"/>
            <a:ext cx="5761037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ytuł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79450"/>
          </a:xfrm>
        </p:spPr>
        <p:txBody>
          <a:bodyPr/>
          <a:lstStyle/>
          <a:p>
            <a:r>
              <a:rPr lang="pl-PL" altLang="pl-PL" smtClean="0"/>
              <a:t>Przyczyny odstąpienia od badania (2020)</a:t>
            </a:r>
          </a:p>
        </p:txBody>
      </p:sp>
      <p:pic>
        <p:nvPicPr>
          <p:cNvPr id="21507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1236663"/>
            <a:ext cx="5761037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Obraz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263" y="1236663"/>
            <a:ext cx="5762625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Obraz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3824288"/>
            <a:ext cx="5756275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6162675" y="1133475"/>
            <a:ext cx="153352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2400" dirty="0">
                <a:latin typeface="+mn-lt"/>
              </a:rPr>
              <a:t>indyki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542925" y="1162050"/>
            <a:ext cx="153352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2400" dirty="0">
                <a:latin typeface="+mn-lt"/>
              </a:rPr>
              <a:t>brojlery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2216150" y="6111875"/>
            <a:ext cx="2424113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2400" dirty="0">
                <a:latin typeface="+mn-lt"/>
              </a:rPr>
              <a:t>mięso brojlerów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ymbol zastępczy tekstu 3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953404" cy="1500187"/>
          </a:xfrm>
        </p:spPr>
        <p:txBody>
          <a:bodyPr/>
          <a:lstStyle/>
          <a:p>
            <a:r>
              <a:rPr lang="pl-PL" altLang="pl-PL" sz="4400" dirty="0" smtClean="0">
                <a:solidFill>
                  <a:schemeClr val="tx1"/>
                </a:solidFill>
              </a:rPr>
              <a:t>Oporność </a:t>
            </a:r>
            <a:r>
              <a:rPr lang="pl-PL" altLang="pl-PL" sz="4400" i="1" dirty="0" smtClean="0">
                <a:solidFill>
                  <a:schemeClr val="tx1"/>
                </a:solidFill>
              </a:rPr>
              <a:t>Salmonella – </a:t>
            </a:r>
            <a:r>
              <a:rPr lang="pl-PL" altLang="pl-PL" sz="4400" dirty="0" smtClean="0">
                <a:solidFill>
                  <a:schemeClr val="tx1"/>
                </a:solidFill>
              </a:rPr>
              <a:t>„klon” ma znaczenie</a:t>
            </a:r>
          </a:p>
        </p:txBody>
      </p:sp>
    </p:spTree>
    <p:extLst>
      <p:ext uri="{BB962C8B-B14F-4D97-AF65-F5344CB8AC3E}">
        <p14:creationId xmlns:p14="http://schemas.microsoft.com/office/powerpoint/2010/main" val="93505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1456504" cy="679449"/>
          </a:xfrm>
        </p:spPr>
        <p:txBody>
          <a:bodyPr/>
          <a:lstStyle/>
          <a:p>
            <a:r>
              <a:rPr lang="pl-PL" dirty="0" smtClean="0"/>
              <a:t>Całkowita wrażliwość (CS) i wielooporność (MDR) </a:t>
            </a:r>
            <a:r>
              <a:rPr lang="pl-PL" i="1" dirty="0" smtClean="0"/>
              <a:t>Salmonella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/>
          <a:srcRect t="5744"/>
          <a:stretch/>
        </p:blipFill>
        <p:spPr>
          <a:xfrm>
            <a:off x="6728791" y="6273709"/>
            <a:ext cx="5463209" cy="560519"/>
          </a:xfrm>
          <a:prstGeom prst="rect">
            <a:avLst/>
          </a:prstGeom>
        </p:spPr>
      </p:pic>
      <p:grpSp>
        <p:nvGrpSpPr>
          <p:cNvPr id="3" name="Grupa 2"/>
          <p:cNvGrpSpPr/>
          <p:nvPr/>
        </p:nvGrpSpPr>
        <p:grpSpPr>
          <a:xfrm>
            <a:off x="3294173" y="1136893"/>
            <a:ext cx="7582543" cy="5220555"/>
            <a:chOff x="3294173" y="1136893"/>
            <a:chExt cx="7582543" cy="5220555"/>
          </a:xfrm>
        </p:grpSpPr>
        <p:pic>
          <p:nvPicPr>
            <p:cNvPr id="6" name="Obraz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94173" y="1136893"/>
              <a:ext cx="7240786" cy="2800759"/>
            </a:xfrm>
            <a:prstGeom prst="rect">
              <a:avLst/>
            </a:prstGeom>
          </p:spPr>
        </p:pic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53807" y="3575618"/>
              <a:ext cx="7522909" cy="2781830"/>
            </a:xfrm>
            <a:prstGeom prst="rect">
              <a:avLst/>
            </a:prstGeom>
          </p:spPr>
        </p:pic>
      </p:grpSp>
      <p:sp>
        <p:nvSpPr>
          <p:cNvPr id="8" name="Strzałka w prawo 7"/>
          <p:cNvSpPr/>
          <p:nvPr/>
        </p:nvSpPr>
        <p:spPr>
          <a:xfrm>
            <a:off x="222864" y="3869957"/>
            <a:ext cx="2848327" cy="1504213"/>
          </a:xfrm>
          <a:prstGeom prst="rightArrow">
            <a:avLst>
              <a:gd name="adj1" fmla="val 75109"/>
              <a:gd name="adj2" fmla="val 50000"/>
            </a:avLst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solidFill>
                  <a:schemeClr val="tx1"/>
                </a:solidFill>
              </a:rPr>
              <a:t>ż</a:t>
            </a:r>
            <a:r>
              <a:rPr lang="pl-PL" sz="2400" dirty="0" smtClean="0">
                <a:solidFill>
                  <a:schemeClr val="tx1"/>
                </a:solidFill>
              </a:rPr>
              <a:t>ywność pochodzenia zwierzęcego</a:t>
            </a:r>
            <a:endParaRPr lang="pl-PL" sz="2400" dirty="0">
              <a:solidFill>
                <a:schemeClr val="tx1"/>
              </a:solidFill>
            </a:endParaRPr>
          </a:p>
        </p:txBody>
      </p:sp>
      <p:sp>
        <p:nvSpPr>
          <p:cNvPr id="10" name="Strzałka w prawo 9"/>
          <p:cNvSpPr/>
          <p:nvPr/>
        </p:nvSpPr>
        <p:spPr>
          <a:xfrm>
            <a:off x="222864" y="1512746"/>
            <a:ext cx="2848327" cy="1504213"/>
          </a:xfrm>
          <a:prstGeom prst="rightArrow">
            <a:avLst>
              <a:gd name="adj1" fmla="val 75109"/>
              <a:gd name="adj2" fmla="val 50000"/>
            </a:avLst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 smtClean="0">
                <a:solidFill>
                  <a:schemeClr val="tx1"/>
                </a:solidFill>
              </a:rPr>
              <a:t>zwierzęta</a:t>
            </a:r>
            <a:endParaRPr lang="pl-PL" sz="2400" dirty="0">
              <a:solidFill>
                <a:schemeClr val="tx1"/>
              </a:solidFill>
            </a:endParaRPr>
          </a:p>
        </p:txBody>
      </p:sp>
      <p:grpSp>
        <p:nvGrpSpPr>
          <p:cNvPr id="13" name="Grupa 12"/>
          <p:cNvGrpSpPr/>
          <p:nvPr/>
        </p:nvGrpSpPr>
        <p:grpSpPr>
          <a:xfrm>
            <a:off x="10523144" y="1467629"/>
            <a:ext cx="1284191" cy="3752085"/>
            <a:chOff x="10523144" y="1467629"/>
            <a:chExt cx="1284191" cy="3752085"/>
          </a:xfrm>
        </p:grpSpPr>
        <p:sp>
          <p:nvSpPr>
            <p:cNvPr id="11" name="Strzałka zakrzywiona w prawo 10"/>
            <p:cNvSpPr/>
            <p:nvPr/>
          </p:nvSpPr>
          <p:spPr>
            <a:xfrm flipH="1">
              <a:off x="10523144" y="2131339"/>
              <a:ext cx="1272376" cy="3088375"/>
            </a:xfrm>
            <a:prstGeom prst="curved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12" name="Strzałka zakrzywiona w prawo 11"/>
            <p:cNvSpPr/>
            <p:nvPr/>
          </p:nvSpPr>
          <p:spPr>
            <a:xfrm flipH="1">
              <a:off x="10534959" y="1467629"/>
              <a:ext cx="1272376" cy="2930264"/>
            </a:xfrm>
            <a:prstGeom prst="curved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051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2"/>
          <a:srcRect t="5744"/>
          <a:stretch/>
        </p:blipFill>
        <p:spPr>
          <a:xfrm>
            <a:off x="6728791" y="6297307"/>
            <a:ext cx="5463209" cy="560519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Oporność </a:t>
            </a:r>
            <a:r>
              <a:rPr lang="pl-PL" i="1" dirty="0" smtClean="0"/>
              <a:t>Salmonella</a:t>
            </a:r>
            <a:r>
              <a:rPr lang="pl-PL" dirty="0" smtClean="0"/>
              <a:t> ma związek z serowarem (klonem)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426" y="1038111"/>
            <a:ext cx="9740348" cy="5259196"/>
          </a:xfrm>
          <a:prstGeom prst="rect">
            <a:avLst/>
          </a:prstGeom>
        </p:spPr>
      </p:pic>
      <p:grpSp>
        <p:nvGrpSpPr>
          <p:cNvPr id="3" name="Grupa 2"/>
          <p:cNvGrpSpPr/>
          <p:nvPr/>
        </p:nvGrpSpPr>
        <p:grpSpPr>
          <a:xfrm>
            <a:off x="4293702" y="6204147"/>
            <a:ext cx="6563139" cy="455476"/>
            <a:chOff x="4363276" y="6290683"/>
            <a:chExt cx="6563139" cy="455476"/>
          </a:xfrm>
        </p:grpSpPr>
        <p:sp>
          <p:nvSpPr>
            <p:cNvPr id="5" name="Owal 4"/>
            <p:cNvSpPr/>
            <p:nvPr/>
          </p:nvSpPr>
          <p:spPr>
            <a:xfrm>
              <a:off x="4363276" y="6297308"/>
              <a:ext cx="1232453" cy="44885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00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ST11</a:t>
              </a:r>
              <a:endParaRPr lang="pl-P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8" name="Owal 7"/>
            <p:cNvSpPr/>
            <p:nvPr/>
          </p:nvSpPr>
          <p:spPr>
            <a:xfrm>
              <a:off x="6062867" y="6297308"/>
              <a:ext cx="1232453" cy="44885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00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ST19</a:t>
              </a:r>
              <a:endParaRPr lang="pl-P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9" name="Owal 8"/>
            <p:cNvSpPr/>
            <p:nvPr/>
          </p:nvSpPr>
          <p:spPr>
            <a:xfrm>
              <a:off x="7762458" y="6297307"/>
              <a:ext cx="1232453" cy="44885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00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ST34</a:t>
              </a:r>
              <a:endParaRPr lang="pl-P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4" name="Owal 13"/>
            <p:cNvSpPr/>
            <p:nvPr/>
          </p:nvSpPr>
          <p:spPr>
            <a:xfrm>
              <a:off x="9693962" y="6290683"/>
              <a:ext cx="1232453" cy="44885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00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ST32</a:t>
              </a:r>
              <a:endParaRPr lang="pl-P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829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Oporność </a:t>
            </a:r>
            <a:r>
              <a:rPr lang="pl-PL" i="1" dirty="0" smtClean="0"/>
              <a:t>Salmonella</a:t>
            </a:r>
            <a:r>
              <a:rPr lang="pl-PL" dirty="0" smtClean="0"/>
              <a:t> ma związek z serowarem (klonem)</a:t>
            </a: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i="1" dirty="0" smtClean="0"/>
              <a:t>S</a:t>
            </a:r>
            <a:r>
              <a:rPr lang="pl-PL" dirty="0" smtClean="0"/>
              <a:t>. Enteritidis ST11 – kury, oporność na chinolony</a:t>
            </a:r>
          </a:p>
          <a:p>
            <a:r>
              <a:rPr lang="pl-PL" i="1" dirty="0" smtClean="0"/>
              <a:t>S</a:t>
            </a:r>
            <a:r>
              <a:rPr lang="pl-PL" dirty="0" smtClean="0"/>
              <a:t>. Typhimurium ST19 – wielooporność</a:t>
            </a:r>
          </a:p>
          <a:p>
            <a:r>
              <a:rPr lang="pl-PL" dirty="0" smtClean="0"/>
              <a:t>jednofazowe szczepy </a:t>
            </a:r>
            <a:r>
              <a:rPr lang="pl-PL" i="1" dirty="0" smtClean="0"/>
              <a:t>S</a:t>
            </a:r>
            <a:r>
              <a:rPr lang="pl-PL" dirty="0" smtClean="0"/>
              <a:t>. </a:t>
            </a:r>
            <a:r>
              <a:rPr lang="pl-PL" dirty="0"/>
              <a:t>Typhimurium </a:t>
            </a:r>
            <a:r>
              <a:rPr lang="pl-PL" dirty="0" smtClean="0"/>
              <a:t>ST34 </a:t>
            </a:r>
            <a:r>
              <a:rPr lang="pl-PL" dirty="0"/>
              <a:t>– </a:t>
            </a:r>
            <a:r>
              <a:rPr lang="pl-PL" dirty="0" smtClean="0"/>
              <a:t>świnie, wielooporność</a:t>
            </a:r>
          </a:p>
          <a:p>
            <a:r>
              <a:rPr lang="pl-PL" i="1" dirty="0" smtClean="0"/>
              <a:t>S</a:t>
            </a:r>
            <a:r>
              <a:rPr lang="pl-PL" dirty="0" smtClean="0"/>
              <a:t>. Infantis ST32 – brojlery, wielooporność</a:t>
            </a:r>
          </a:p>
          <a:p>
            <a:r>
              <a:rPr lang="pl-PL" dirty="0" smtClean="0"/>
              <a:t>…</a:t>
            </a:r>
          </a:p>
          <a:p>
            <a:r>
              <a:rPr lang="pl-PL" i="1" dirty="0" smtClean="0"/>
              <a:t>S</a:t>
            </a:r>
            <a:r>
              <a:rPr lang="pl-PL" dirty="0" smtClean="0"/>
              <a:t>. Mbandaka ST413 – kury, sporadyczna oporność</a:t>
            </a:r>
          </a:p>
          <a:p>
            <a:r>
              <a:rPr lang="pl-PL" i="1" dirty="0" smtClean="0"/>
              <a:t>S</a:t>
            </a:r>
            <a:r>
              <a:rPr lang="pl-PL" dirty="0" smtClean="0"/>
              <a:t>. Kentucky </a:t>
            </a:r>
          </a:p>
          <a:p>
            <a:pPr lvl="1"/>
            <a:r>
              <a:rPr lang="pl-PL" dirty="0" smtClean="0"/>
              <a:t>ST198 – indyki, wielooporność, wysoka oporność na </a:t>
            </a:r>
            <a:r>
              <a:rPr lang="pl-PL" dirty="0" err="1" smtClean="0"/>
              <a:t>fluorochinolony</a:t>
            </a:r>
            <a:endParaRPr lang="pl-PL" dirty="0" smtClean="0"/>
          </a:p>
          <a:p>
            <a:pPr lvl="1"/>
            <a:r>
              <a:rPr lang="pl-PL" dirty="0" smtClean="0"/>
              <a:t>ST314 – gady, brak oporności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1915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ymbol zastępczy tekstu 3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/>
          <a:lstStyle/>
          <a:p>
            <a:r>
              <a:rPr lang="pl-PL" altLang="pl-PL" sz="4400" i="1" dirty="0" smtClean="0">
                <a:solidFill>
                  <a:schemeClr val="tx1"/>
                </a:solidFill>
              </a:rPr>
              <a:t>Campylobacter – </a:t>
            </a:r>
            <a:r>
              <a:rPr lang="pl-PL" altLang="pl-PL" sz="4400" dirty="0" smtClean="0">
                <a:solidFill>
                  <a:schemeClr val="tx1"/>
                </a:solidFill>
              </a:rPr>
              <a:t>oporny patogen człowieka</a:t>
            </a:r>
          </a:p>
        </p:txBody>
      </p:sp>
    </p:spTree>
    <p:extLst>
      <p:ext uri="{BB962C8B-B14F-4D97-AF65-F5344CB8AC3E}">
        <p14:creationId xmlns:p14="http://schemas.microsoft.com/office/powerpoint/2010/main" val="338459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Oporność </a:t>
            </a:r>
            <a:r>
              <a:rPr lang="pl-PL" i="1" dirty="0" smtClean="0"/>
              <a:t>Campylobacter jejuni </a:t>
            </a:r>
            <a:r>
              <a:rPr lang="pl-PL" dirty="0" smtClean="0"/>
              <a:t>i </a:t>
            </a:r>
            <a:r>
              <a:rPr lang="pl-PL" i="1" dirty="0" smtClean="0"/>
              <a:t>C. coli</a:t>
            </a:r>
            <a:endParaRPr lang="pl-PL" i="1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1828800" y="4969565"/>
            <a:ext cx="9753600" cy="1421296"/>
          </a:xfrm>
        </p:spPr>
        <p:txBody>
          <a:bodyPr/>
          <a:lstStyle/>
          <a:p>
            <a:pPr marL="0" indent="0">
              <a:buNone/>
            </a:pPr>
            <a:r>
              <a:rPr lang="pl-PL" b="1" i="1" dirty="0" smtClean="0"/>
              <a:t>C. coli</a:t>
            </a:r>
          </a:p>
          <a:p>
            <a:r>
              <a:rPr lang="pl-PL" dirty="0" smtClean="0"/>
              <a:t>oporność na erytromycynę i ciprofloksacynę</a:t>
            </a:r>
          </a:p>
          <a:p>
            <a:r>
              <a:rPr lang="pl-PL" dirty="0" smtClean="0"/>
              <a:t>Występowanie wieloopornych szczepów u indyków, świń i bydła rzeźnego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528" y="1310797"/>
            <a:ext cx="4988105" cy="318169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633" y="1310797"/>
            <a:ext cx="6482264" cy="318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7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ymbol zastępczy tekstu 3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/>
          <a:lstStyle/>
          <a:p>
            <a:r>
              <a:rPr lang="pl-PL" altLang="pl-PL" sz="4800" smtClean="0">
                <a:solidFill>
                  <a:schemeClr val="tx1"/>
                </a:solidFill>
              </a:rPr>
              <a:t>Występowanie i oporność wskaźnikowych szczepów </a:t>
            </a:r>
            <a:r>
              <a:rPr lang="pl-PL" altLang="pl-PL" sz="4800" i="1" smtClean="0">
                <a:solidFill>
                  <a:schemeClr val="tx1"/>
                </a:solidFill>
              </a:rPr>
              <a:t>Escherichia coli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ytuł 1"/>
          <p:cNvSpPr>
            <a:spLocks noGrp="1"/>
          </p:cNvSpPr>
          <p:nvPr>
            <p:ph type="title"/>
          </p:nvPr>
        </p:nvSpPr>
        <p:spPr>
          <a:xfrm>
            <a:off x="361950" y="79375"/>
            <a:ext cx="11449050" cy="855663"/>
          </a:xfrm>
        </p:spPr>
        <p:txBody>
          <a:bodyPr/>
          <a:lstStyle/>
          <a:p>
            <a:r>
              <a:rPr lang="pl-PL" altLang="pl-PL" sz="3200" smtClean="0"/>
              <a:t>Wskaźnikowe </a:t>
            </a:r>
            <a:r>
              <a:rPr lang="pl-PL" altLang="pl-PL" sz="3200" i="1" smtClean="0"/>
              <a:t>Escherichia coli</a:t>
            </a:r>
            <a:r>
              <a:rPr lang="pl-PL" altLang="pl-PL" sz="3200" smtClean="0"/>
              <a:t> izolowanych od świń (2019),</a:t>
            </a:r>
            <a:br>
              <a:rPr lang="pl-PL" altLang="pl-PL" sz="3200" smtClean="0"/>
            </a:br>
            <a:r>
              <a:rPr lang="pl-PL" altLang="pl-PL" sz="3200" smtClean="0"/>
              <a:t>brojlerów i indyków (2020)</a:t>
            </a:r>
          </a:p>
        </p:txBody>
      </p:sp>
      <p:grpSp>
        <p:nvGrpSpPr>
          <p:cNvPr id="23555" name="Grupa 1"/>
          <p:cNvGrpSpPr>
            <a:grpSpLocks/>
          </p:cNvGrpSpPr>
          <p:nvPr/>
        </p:nvGrpSpPr>
        <p:grpSpPr bwMode="auto">
          <a:xfrm>
            <a:off x="539750" y="1052513"/>
            <a:ext cx="11468100" cy="5354637"/>
            <a:chOff x="539751" y="1053081"/>
            <a:chExt cx="11467327" cy="5354624"/>
          </a:xfrm>
        </p:grpSpPr>
        <p:pic>
          <p:nvPicPr>
            <p:cNvPr id="23556" name="Picture 2" descr="RIII_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893"/>
            <a:stretch>
              <a:fillRect/>
            </a:stretch>
          </p:blipFill>
          <p:spPr bwMode="auto">
            <a:xfrm>
              <a:off x="539751" y="1053081"/>
              <a:ext cx="3787112" cy="4717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7" name="Picture 5" descr="RIV_1wskaźnikoweEcolidrób20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698" y="1053081"/>
              <a:ext cx="3787112" cy="5354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8" name="Picture 6" descr="RIV_2wskaźnikoweEcoliindyk202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8323" y="1053081"/>
              <a:ext cx="3688755" cy="5215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Oporność: </a:t>
            </a:r>
            <a:r>
              <a:rPr lang="pl-PL" altLang="pl-PL" dirty="0" smtClean="0"/>
              <a:t>zjawisko naturalne, </a:t>
            </a:r>
            <a:r>
              <a:rPr lang="pl-PL" altLang="pl-PL" dirty="0"/>
              <a:t>stare jak świat…</a:t>
            </a:r>
            <a:endParaRPr lang="pl-PL" dirty="0"/>
          </a:p>
        </p:txBody>
      </p:sp>
      <p:pic>
        <p:nvPicPr>
          <p:cNvPr id="7" name="Symbol zastępczy zawartości 1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7157" y="3739529"/>
            <a:ext cx="3650976" cy="2859775"/>
          </a:xfrm>
        </p:spPr>
      </p:pic>
      <p:pic>
        <p:nvPicPr>
          <p:cNvPr id="8" name="Symbol zastępczy zawartości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61" y="2500174"/>
            <a:ext cx="4932363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ymbol zastępczy zawartości 4"/>
          <p:cNvSpPr txBox="1">
            <a:spLocks/>
          </p:cNvSpPr>
          <p:nvPr/>
        </p:nvSpPr>
        <p:spPr bwMode="auto">
          <a:xfrm>
            <a:off x="447261" y="1130161"/>
            <a:ext cx="6206711" cy="141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pl-PL" dirty="0"/>
              <a:t>Osady denne z Cieśniny Beringa (30 tys. lat)</a:t>
            </a:r>
          </a:p>
          <a:p>
            <a:pPr>
              <a:defRPr/>
            </a:pPr>
            <a:r>
              <a:rPr lang="pl-PL" dirty="0"/>
              <a:t>geny oporności zbliżone do obecnie znanych wariantów np. </a:t>
            </a:r>
            <a:r>
              <a:rPr lang="pl-PL" dirty="0" err="1"/>
              <a:t>mecA</a:t>
            </a:r>
            <a:endParaRPr lang="en-GB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0" name="Symbol zastępczy zawartości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335" y="3299791"/>
            <a:ext cx="532765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rostokąt 10"/>
          <p:cNvSpPr/>
          <p:nvPr/>
        </p:nvSpPr>
        <p:spPr>
          <a:xfrm>
            <a:off x="6653972" y="1130161"/>
            <a:ext cx="5307013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l-PL" sz="2400" dirty="0">
                <a:latin typeface="+mn-lt"/>
              </a:rPr>
              <a:t>Jaskinia </a:t>
            </a:r>
            <a:r>
              <a:rPr lang="en-GB" sz="2400" dirty="0" err="1">
                <a:latin typeface="+mn-lt"/>
              </a:rPr>
              <a:t>Lechuguilla</a:t>
            </a:r>
            <a:r>
              <a:rPr lang="pl-PL" sz="2400" dirty="0">
                <a:latin typeface="+mn-lt"/>
              </a:rPr>
              <a:t>, Nowy Meksyk</a:t>
            </a:r>
            <a:r>
              <a:rPr lang="en-GB" sz="2400" dirty="0">
                <a:latin typeface="+mn-lt"/>
              </a:rPr>
              <a:t>, </a:t>
            </a:r>
            <a:r>
              <a:rPr lang="pl-PL" sz="2400" dirty="0">
                <a:latin typeface="+mn-lt"/>
              </a:rPr>
              <a:t>środowisko izolowane od </a:t>
            </a:r>
            <a:r>
              <a:rPr lang="en-GB" sz="2400" dirty="0">
                <a:latin typeface="+mn-lt"/>
              </a:rPr>
              <a:t>4 m</a:t>
            </a:r>
            <a:r>
              <a:rPr lang="pl-PL" sz="2400" dirty="0" err="1">
                <a:latin typeface="+mn-lt"/>
              </a:rPr>
              <a:t>ln</a:t>
            </a:r>
            <a:r>
              <a:rPr lang="pl-PL" sz="2400" dirty="0">
                <a:latin typeface="+mn-lt"/>
              </a:rPr>
              <a:t> lat </a:t>
            </a:r>
            <a:endParaRPr lang="en-GB" sz="2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sz="2400" dirty="0">
                <a:latin typeface="+mn-lt"/>
              </a:rPr>
              <a:t>bakterie oporne na 14 współcześnie znanych i komercyjnie dostępnych klas antybiotyków</a:t>
            </a:r>
            <a:endParaRPr lang="en-GB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416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/>
          <p:cNvSpPr>
            <a:spLocks noGrp="1"/>
          </p:cNvSpPr>
          <p:nvPr>
            <p:ph type="title"/>
          </p:nvPr>
        </p:nvSpPr>
        <p:spPr>
          <a:xfrm>
            <a:off x="361950" y="79375"/>
            <a:ext cx="11449050" cy="855663"/>
          </a:xfrm>
        </p:spPr>
        <p:txBody>
          <a:bodyPr/>
          <a:lstStyle/>
          <a:p>
            <a:r>
              <a:rPr lang="pl-PL" altLang="pl-PL" sz="3200" smtClean="0"/>
              <a:t>Wskaźnikowe </a:t>
            </a:r>
            <a:r>
              <a:rPr lang="pl-PL" altLang="pl-PL" sz="3200" i="1" smtClean="0"/>
              <a:t>Escherichia coli</a:t>
            </a:r>
            <a:r>
              <a:rPr lang="pl-PL" altLang="pl-PL" sz="3200" smtClean="0"/>
              <a:t> izolowanych od świń (2019),</a:t>
            </a:r>
            <a:br>
              <a:rPr lang="pl-PL" altLang="pl-PL" sz="3200" smtClean="0"/>
            </a:br>
            <a:r>
              <a:rPr lang="pl-PL" altLang="pl-PL" sz="3200" smtClean="0"/>
              <a:t>brojlerów i indyków (2020)</a:t>
            </a:r>
          </a:p>
        </p:txBody>
      </p:sp>
      <p:grpSp>
        <p:nvGrpSpPr>
          <p:cNvPr id="24579" name="Grupa 1"/>
          <p:cNvGrpSpPr>
            <a:grpSpLocks/>
          </p:cNvGrpSpPr>
          <p:nvPr/>
        </p:nvGrpSpPr>
        <p:grpSpPr bwMode="auto">
          <a:xfrm>
            <a:off x="539750" y="1052513"/>
            <a:ext cx="11468100" cy="5354637"/>
            <a:chOff x="539751" y="1053081"/>
            <a:chExt cx="11467327" cy="5354624"/>
          </a:xfrm>
        </p:grpSpPr>
        <p:pic>
          <p:nvPicPr>
            <p:cNvPr id="24584" name="Picture 2" descr="RIII_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893"/>
            <a:stretch>
              <a:fillRect/>
            </a:stretch>
          </p:blipFill>
          <p:spPr bwMode="auto">
            <a:xfrm>
              <a:off x="539751" y="1053081"/>
              <a:ext cx="3787112" cy="4717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5" name="Picture 5" descr="RIV_1wskaźnikoweEcolidrób20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698" y="1053081"/>
              <a:ext cx="3787112" cy="5354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6" name="Picture 6" descr="RIV_2wskaźnikoweEcoliindyk202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8323" y="1053081"/>
              <a:ext cx="3688755" cy="5215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580" name="Grupa 2"/>
          <p:cNvGrpSpPr>
            <a:grpSpLocks/>
          </p:cNvGrpSpPr>
          <p:nvPr/>
        </p:nvGrpSpPr>
        <p:grpSpPr bwMode="auto">
          <a:xfrm>
            <a:off x="361950" y="4260850"/>
            <a:ext cx="11780838" cy="1762125"/>
            <a:chOff x="361950" y="4261604"/>
            <a:chExt cx="11781294" cy="1761394"/>
          </a:xfrm>
        </p:grpSpPr>
        <p:pic>
          <p:nvPicPr>
            <p:cNvPr id="24581" name="Obraz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950" y="4261604"/>
              <a:ext cx="3960000" cy="1694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2" name="Obraz 7"/>
            <p:cNvPicPr preferRelativeResize="0"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597" y="4328474"/>
              <a:ext cx="3960000" cy="1694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3" name="Obraz 8"/>
            <p:cNvPicPr preferRelativeResize="0"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3244" y="4328475"/>
              <a:ext cx="3960000" cy="1694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ytuł 1"/>
          <p:cNvSpPr>
            <a:spLocks noGrp="1"/>
          </p:cNvSpPr>
          <p:nvPr>
            <p:ph type="title"/>
          </p:nvPr>
        </p:nvSpPr>
        <p:spPr>
          <a:xfrm>
            <a:off x="361950" y="79375"/>
            <a:ext cx="11449050" cy="855663"/>
          </a:xfrm>
        </p:spPr>
        <p:txBody>
          <a:bodyPr/>
          <a:lstStyle/>
          <a:p>
            <a:r>
              <a:rPr lang="pl-PL" altLang="pl-PL" sz="3200" smtClean="0"/>
              <a:t>Wskaźnikowe </a:t>
            </a:r>
            <a:r>
              <a:rPr lang="pl-PL" altLang="pl-PL" sz="3200" i="1" smtClean="0"/>
              <a:t>Escherichia coli</a:t>
            </a:r>
            <a:r>
              <a:rPr lang="pl-PL" altLang="pl-PL" sz="3200" smtClean="0"/>
              <a:t> izolowanych od świń (2019),</a:t>
            </a:r>
            <a:br>
              <a:rPr lang="pl-PL" altLang="pl-PL" sz="3200" smtClean="0"/>
            </a:br>
            <a:r>
              <a:rPr lang="pl-PL" altLang="pl-PL" sz="3200" smtClean="0"/>
              <a:t>brojlerów i indyków (2020): „susceptibility index”</a:t>
            </a:r>
          </a:p>
        </p:txBody>
      </p:sp>
      <p:grpSp>
        <p:nvGrpSpPr>
          <p:cNvPr id="25603" name="Grupa 2"/>
          <p:cNvGrpSpPr>
            <a:grpSpLocks/>
          </p:cNvGrpSpPr>
          <p:nvPr/>
        </p:nvGrpSpPr>
        <p:grpSpPr bwMode="auto">
          <a:xfrm>
            <a:off x="361950" y="4260850"/>
            <a:ext cx="11780838" cy="1762125"/>
            <a:chOff x="361950" y="4261604"/>
            <a:chExt cx="11781294" cy="1761394"/>
          </a:xfrm>
        </p:grpSpPr>
        <p:pic>
          <p:nvPicPr>
            <p:cNvPr id="25605" name="Obraz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950" y="4261604"/>
              <a:ext cx="3960000" cy="1694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6" name="Obraz 7"/>
            <p:cNvPicPr preferRelativeResize="0"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597" y="4328474"/>
              <a:ext cx="3960000" cy="1694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7" name="Obraz 8"/>
            <p:cNvPicPr preferRelativeResize="0"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3244" y="4328475"/>
              <a:ext cx="3960000" cy="1694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04" name="Obraz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1344613"/>
            <a:ext cx="5741988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ytuł 1"/>
          <p:cNvSpPr>
            <a:spLocks noGrp="1"/>
          </p:cNvSpPr>
          <p:nvPr>
            <p:ph type="title"/>
          </p:nvPr>
        </p:nvSpPr>
        <p:spPr>
          <a:xfrm>
            <a:off x="361950" y="79375"/>
            <a:ext cx="11449050" cy="855663"/>
          </a:xfrm>
        </p:spPr>
        <p:txBody>
          <a:bodyPr/>
          <a:lstStyle/>
          <a:p>
            <a:r>
              <a:rPr lang="pl-PL" altLang="pl-PL" sz="3200" smtClean="0"/>
              <a:t>Wskaźnikowe </a:t>
            </a:r>
            <a:r>
              <a:rPr lang="pl-PL" altLang="pl-PL" sz="3200" i="1" smtClean="0"/>
              <a:t>Escherichia coli</a:t>
            </a:r>
            <a:r>
              <a:rPr lang="pl-PL" altLang="pl-PL" sz="3200" smtClean="0"/>
              <a:t> „susceptibility index”</a:t>
            </a:r>
          </a:p>
        </p:txBody>
      </p:sp>
      <p:pic>
        <p:nvPicPr>
          <p:cNvPr id="26628" name="Obraz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865" y="1046438"/>
            <a:ext cx="5670760" cy="284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/>
          <a:srcRect t="5744"/>
          <a:stretch/>
        </p:blipFill>
        <p:spPr>
          <a:xfrm>
            <a:off x="6728791" y="6273709"/>
            <a:ext cx="5463209" cy="560519"/>
          </a:xfrm>
          <a:prstGeom prst="rect">
            <a:avLst/>
          </a:prstGeom>
        </p:spPr>
      </p:pic>
      <p:grpSp>
        <p:nvGrpSpPr>
          <p:cNvPr id="7" name="Grupa 6"/>
          <p:cNvGrpSpPr>
            <a:grpSpLocks noChangeAspect="1"/>
          </p:cNvGrpSpPr>
          <p:nvPr/>
        </p:nvGrpSpPr>
        <p:grpSpPr>
          <a:xfrm>
            <a:off x="1480930" y="4056580"/>
            <a:ext cx="9263823" cy="2201771"/>
            <a:chOff x="294309" y="4478334"/>
            <a:chExt cx="6469267" cy="1537577"/>
          </a:xfrm>
        </p:grpSpPr>
        <p:pic>
          <p:nvPicPr>
            <p:cNvPr id="8" name="Obraz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64598" y="4478334"/>
              <a:ext cx="1798978" cy="1537577"/>
            </a:xfrm>
            <a:prstGeom prst="rect">
              <a:avLst/>
            </a:prstGeom>
          </p:spPr>
        </p:pic>
        <p:pic>
          <p:nvPicPr>
            <p:cNvPr id="9" name="Obraz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4309" y="4503918"/>
              <a:ext cx="1749097" cy="1461098"/>
            </a:xfrm>
            <a:prstGeom prst="rect">
              <a:avLst/>
            </a:prstGeom>
          </p:spPr>
        </p:pic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38256" y="4478334"/>
              <a:ext cx="2403277" cy="151226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9087" y="69574"/>
            <a:ext cx="12042913" cy="835751"/>
          </a:xfrm>
        </p:spPr>
        <p:txBody>
          <a:bodyPr/>
          <a:lstStyle/>
          <a:p>
            <a:r>
              <a:rPr lang="pl-PL" dirty="0" smtClean="0"/>
              <a:t>Odsetek całkowicie wrażliwych wskaźnikowych szczepów </a:t>
            </a:r>
            <a:r>
              <a:rPr lang="pl-PL" i="1" dirty="0" smtClean="0"/>
              <a:t>E. coli </a:t>
            </a:r>
            <a:endParaRPr lang="pl-PL" dirty="0"/>
          </a:p>
        </p:txBody>
      </p:sp>
      <p:grpSp>
        <p:nvGrpSpPr>
          <p:cNvPr id="14" name="Grupa 13"/>
          <p:cNvGrpSpPr/>
          <p:nvPr/>
        </p:nvGrpSpPr>
        <p:grpSpPr>
          <a:xfrm>
            <a:off x="319707" y="2044979"/>
            <a:ext cx="9158947" cy="461665"/>
            <a:chOff x="301448" y="1800411"/>
            <a:chExt cx="9158947" cy="461665"/>
          </a:xfrm>
        </p:grpSpPr>
        <p:sp>
          <p:nvSpPr>
            <p:cNvPr id="7" name="pole tekstowe 6"/>
            <p:cNvSpPr txBox="1"/>
            <p:nvPr/>
          </p:nvSpPr>
          <p:spPr>
            <a:xfrm>
              <a:off x="301448" y="1800411"/>
              <a:ext cx="11448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dirty="0" smtClean="0"/>
                <a:t>świnie</a:t>
              </a:r>
              <a:endParaRPr lang="pl-PL" sz="2400" dirty="0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346228" y="1800411"/>
              <a:ext cx="13837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dirty="0" smtClean="0"/>
                <a:t>brojlery</a:t>
              </a:r>
              <a:endParaRPr lang="pl-PL" sz="2400" dirty="0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8352399" y="1800411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dirty="0" smtClean="0"/>
                <a:t>indyki</a:t>
              </a:r>
              <a:endParaRPr lang="pl-PL" sz="2400" dirty="0"/>
            </a:p>
          </p:txBody>
        </p:sp>
      </p:grpSp>
      <p:grpSp>
        <p:nvGrpSpPr>
          <p:cNvPr id="20" name="Grupa 19"/>
          <p:cNvGrpSpPr>
            <a:grpSpLocks noChangeAspect="1"/>
          </p:cNvGrpSpPr>
          <p:nvPr/>
        </p:nvGrpSpPr>
        <p:grpSpPr>
          <a:xfrm>
            <a:off x="216000" y="2586178"/>
            <a:ext cx="11964443" cy="2775416"/>
            <a:chOff x="227557" y="1785018"/>
            <a:chExt cx="12582139" cy="2918704"/>
          </a:xfrm>
        </p:grpSpPr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7557" y="1785725"/>
              <a:ext cx="4148487" cy="2901920"/>
            </a:xfrm>
            <a:prstGeom prst="rect">
              <a:avLst/>
            </a:prstGeom>
          </p:spPr>
        </p:pic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1491" y="1785725"/>
              <a:ext cx="4120589" cy="2917997"/>
            </a:xfrm>
            <a:prstGeom prst="rect">
              <a:avLst/>
            </a:prstGeom>
          </p:spPr>
        </p:pic>
        <p:pic>
          <p:nvPicPr>
            <p:cNvPr id="8" name="Obraz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50049" y="1785018"/>
              <a:ext cx="4159647" cy="2903334"/>
            </a:xfrm>
            <a:prstGeom prst="rect">
              <a:avLst/>
            </a:prstGeom>
          </p:spPr>
        </p:pic>
      </p:grpSp>
      <p:sp>
        <p:nvSpPr>
          <p:cNvPr id="21" name="Strzałka w dół 20"/>
          <p:cNvSpPr/>
          <p:nvPr/>
        </p:nvSpPr>
        <p:spPr>
          <a:xfrm>
            <a:off x="0" y="1833284"/>
            <a:ext cx="216000" cy="3600000"/>
          </a:xfrm>
          <a:prstGeom prst="downArrow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90000"/>
                  <a:lumOff val="1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30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Strzałka w dół 22"/>
          <p:cNvSpPr/>
          <p:nvPr/>
        </p:nvSpPr>
        <p:spPr>
          <a:xfrm rot="16200000">
            <a:off x="6029003" y="-3996658"/>
            <a:ext cx="259965" cy="11744779"/>
          </a:xfrm>
          <a:prstGeom prst="downArrow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90000"/>
                  <a:lumOff val="1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30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6" name="Obraz 25"/>
          <p:cNvPicPr>
            <a:picLocks noChangeAspect="1"/>
          </p:cNvPicPr>
          <p:nvPr/>
        </p:nvPicPr>
        <p:blipFill rotWithShape="1">
          <a:blip r:embed="rId5"/>
          <a:srcRect t="5744"/>
          <a:stretch/>
        </p:blipFill>
        <p:spPr>
          <a:xfrm>
            <a:off x="6728791" y="6273709"/>
            <a:ext cx="5463209" cy="56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Trendy oporności wskaźnikowych </a:t>
            </a:r>
            <a:r>
              <a:rPr lang="pl-PL" i="1" dirty="0" smtClean="0"/>
              <a:t>E. coli </a:t>
            </a:r>
            <a:r>
              <a:rPr lang="pl-PL" dirty="0" smtClean="0"/>
              <a:t>– brojlery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/>
          <a:srcRect t="5744"/>
          <a:stretch/>
        </p:blipFill>
        <p:spPr>
          <a:xfrm>
            <a:off x="6728791" y="6273709"/>
            <a:ext cx="5463209" cy="56051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977" y="1143637"/>
            <a:ext cx="5655509" cy="508867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6928" y="1389366"/>
            <a:ext cx="5400333" cy="4965130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9203636" y="1389366"/>
            <a:ext cx="2673626" cy="124450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048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69574"/>
            <a:ext cx="10972800" cy="835751"/>
          </a:xfrm>
        </p:spPr>
        <p:txBody>
          <a:bodyPr/>
          <a:lstStyle/>
          <a:p>
            <a:r>
              <a:rPr lang="pl-PL" dirty="0" smtClean="0"/>
              <a:t>Trendy oporności wskaźnikowych </a:t>
            </a:r>
            <a:r>
              <a:rPr lang="pl-PL" i="1" dirty="0" smtClean="0"/>
              <a:t>E. coli – </a:t>
            </a:r>
            <a:r>
              <a:rPr lang="pl-PL" dirty="0" smtClean="0"/>
              <a:t>porównanie między sektorami produkcji</a:t>
            </a:r>
            <a:endParaRPr lang="pl-PL" dirty="0"/>
          </a:p>
        </p:txBody>
      </p:sp>
      <p:grpSp>
        <p:nvGrpSpPr>
          <p:cNvPr id="15" name="Grupa 14"/>
          <p:cNvGrpSpPr/>
          <p:nvPr/>
        </p:nvGrpSpPr>
        <p:grpSpPr>
          <a:xfrm>
            <a:off x="134294" y="1184185"/>
            <a:ext cx="11961626" cy="3728038"/>
            <a:chOff x="104478" y="1800411"/>
            <a:chExt cx="11961626" cy="3728038"/>
          </a:xfrm>
        </p:grpSpPr>
        <p:grpSp>
          <p:nvGrpSpPr>
            <p:cNvPr id="13" name="Grupa 12"/>
            <p:cNvGrpSpPr>
              <a:grpSpLocks noChangeAspect="1"/>
            </p:cNvGrpSpPr>
            <p:nvPr/>
          </p:nvGrpSpPr>
          <p:grpSpPr>
            <a:xfrm>
              <a:off x="104478" y="1911143"/>
              <a:ext cx="11961626" cy="3617306"/>
              <a:chOff x="474237" y="1959119"/>
              <a:chExt cx="12087522" cy="3655378"/>
            </a:xfrm>
          </p:grpSpPr>
          <p:pic>
            <p:nvPicPr>
              <p:cNvPr id="6" name="Obraz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74237" y="1959119"/>
                <a:ext cx="4087351" cy="3635500"/>
              </a:xfrm>
              <a:prstGeom prst="rect">
                <a:avLst/>
              </a:prstGeom>
            </p:spPr>
          </p:pic>
          <p:pic>
            <p:nvPicPr>
              <p:cNvPr id="9" name="Obraz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84831" y="2017497"/>
                <a:ext cx="4065376" cy="3597000"/>
              </a:xfrm>
              <a:prstGeom prst="rect">
                <a:avLst/>
              </a:prstGeom>
            </p:spPr>
          </p:pic>
          <p:pic>
            <p:nvPicPr>
              <p:cNvPr id="11" name="Obraz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44153" y="2022802"/>
                <a:ext cx="4017606" cy="3542000"/>
              </a:xfrm>
              <a:prstGeom prst="rect">
                <a:avLst/>
              </a:prstGeom>
            </p:spPr>
          </p:pic>
        </p:grpSp>
        <p:grpSp>
          <p:nvGrpSpPr>
            <p:cNvPr id="14" name="Grupa 13"/>
            <p:cNvGrpSpPr/>
            <p:nvPr/>
          </p:nvGrpSpPr>
          <p:grpSpPr>
            <a:xfrm>
              <a:off x="301448" y="1800411"/>
              <a:ext cx="9158947" cy="461665"/>
              <a:chOff x="301448" y="1800411"/>
              <a:chExt cx="9158947" cy="461665"/>
            </a:xfrm>
          </p:grpSpPr>
          <p:sp>
            <p:nvSpPr>
              <p:cNvPr id="7" name="pole tekstowe 6"/>
              <p:cNvSpPr txBox="1"/>
              <p:nvPr/>
            </p:nvSpPr>
            <p:spPr>
              <a:xfrm>
                <a:off x="301448" y="1800411"/>
                <a:ext cx="11448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2400" dirty="0" smtClean="0"/>
                  <a:t>świnie</a:t>
                </a:r>
                <a:endParaRPr lang="pl-PL" sz="2400" dirty="0"/>
              </a:p>
            </p:txBody>
          </p:sp>
          <p:sp>
            <p:nvSpPr>
              <p:cNvPr id="10" name="pole tekstowe 9"/>
              <p:cNvSpPr txBox="1"/>
              <p:nvPr/>
            </p:nvSpPr>
            <p:spPr>
              <a:xfrm>
                <a:off x="4346228" y="1800411"/>
                <a:ext cx="13837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2400" dirty="0" smtClean="0"/>
                  <a:t>brojlery</a:t>
                </a:r>
                <a:endParaRPr lang="pl-PL" sz="2400" dirty="0"/>
              </a:p>
            </p:txBody>
          </p:sp>
          <p:sp>
            <p:nvSpPr>
              <p:cNvPr id="12" name="pole tekstowe 11"/>
              <p:cNvSpPr txBox="1"/>
              <p:nvPr/>
            </p:nvSpPr>
            <p:spPr>
              <a:xfrm>
                <a:off x="8352399" y="1800411"/>
                <a:ext cx="11079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2400" dirty="0" smtClean="0"/>
                  <a:t>indyki</a:t>
                </a:r>
                <a:endParaRPr lang="pl-PL" sz="2400" dirty="0"/>
              </a:p>
            </p:txBody>
          </p:sp>
        </p:grpSp>
      </p:grp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5"/>
          <a:srcRect t="5744"/>
          <a:stretch/>
        </p:blipFill>
        <p:spPr>
          <a:xfrm>
            <a:off x="6728791" y="6273709"/>
            <a:ext cx="5463209" cy="560519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290092" y="3812431"/>
            <a:ext cx="10452595" cy="2284422"/>
            <a:chOff x="290092" y="3812431"/>
            <a:chExt cx="10452595" cy="2284422"/>
          </a:xfrm>
        </p:grpSpPr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22687" y="3821256"/>
              <a:ext cx="2520000" cy="2275597"/>
            </a:xfrm>
            <a:prstGeom prst="rect">
              <a:avLst/>
            </a:prstGeom>
          </p:spPr>
        </p:pic>
        <p:pic>
          <p:nvPicPr>
            <p:cNvPr id="17" name="Obraz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49348" y="3812431"/>
              <a:ext cx="2581363" cy="2275107"/>
            </a:xfrm>
            <a:prstGeom prst="rect">
              <a:avLst/>
            </a:prstGeom>
          </p:spPr>
        </p:pic>
        <p:pic>
          <p:nvPicPr>
            <p:cNvPr id="18" name="Obraz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0092" y="3861012"/>
              <a:ext cx="2549717" cy="22176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399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ytuł 1"/>
          <p:cNvSpPr>
            <a:spLocks noGrp="1"/>
          </p:cNvSpPr>
          <p:nvPr>
            <p:ph type="title"/>
          </p:nvPr>
        </p:nvSpPr>
        <p:spPr>
          <a:xfrm>
            <a:off x="609600" y="88900"/>
            <a:ext cx="10972800" cy="865188"/>
          </a:xfrm>
        </p:spPr>
        <p:txBody>
          <a:bodyPr/>
          <a:lstStyle/>
          <a:p>
            <a:r>
              <a:rPr lang="pl-PL" altLang="pl-PL" sz="3200" smtClean="0"/>
              <a:t>Wskaźnikowe </a:t>
            </a:r>
            <a:r>
              <a:rPr lang="pl-PL" altLang="pl-PL" sz="3200" i="1" smtClean="0"/>
              <a:t>Escherichia coli: </a:t>
            </a:r>
            <a:r>
              <a:rPr lang="pl-PL" altLang="pl-PL" sz="3200" smtClean="0"/>
              <a:t>różnorodność genetyczna i potencjalna patogenność</a:t>
            </a:r>
          </a:p>
        </p:txBody>
      </p:sp>
      <p:pic>
        <p:nvPicPr>
          <p:cNvPr id="31747" name="Symbol zastępczy zawartości 17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1000" y="1304925"/>
            <a:ext cx="3038475" cy="5230813"/>
          </a:xfrm>
        </p:spPr>
      </p:pic>
      <p:sp>
        <p:nvSpPr>
          <p:cNvPr id="31748" name="Symbol zastępczy zawartości 16"/>
          <p:cNvSpPr txBox="1">
            <a:spLocks/>
          </p:cNvSpPr>
          <p:nvPr/>
        </p:nvSpPr>
        <p:spPr bwMode="auto">
          <a:xfrm>
            <a:off x="2200275" y="5045075"/>
            <a:ext cx="4754563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800"/>
              </a:spcAft>
              <a:buClr>
                <a:schemeClr val="tx2"/>
              </a:buClr>
            </a:pPr>
            <a:r>
              <a:rPr lang="en-GB" altLang="pl-PL" sz="2400"/>
              <a:t>49 STs </a:t>
            </a:r>
            <a:r>
              <a:rPr lang="pl-PL" altLang="pl-PL" sz="2400"/>
              <a:t>wśród</a:t>
            </a:r>
            <a:r>
              <a:rPr lang="en-GB" altLang="pl-PL" sz="2400"/>
              <a:t> 80 </a:t>
            </a:r>
            <a:r>
              <a:rPr lang="pl-PL" altLang="pl-PL" sz="2400"/>
              <a:t>szczepów </a:t>
            </a:r>
            <a:r>
              <a:rPr lang="en-GB" altLang="pl-PL" sz="2400" i="1"/>
              <a:t>E. coli</a:t>
            </a:r>
            <a:endParaRPr lang="pl-PL" altLang="pl-PL" sz="2400" i="1"/>
          </a:p>
          <a:p>
            <a:pPr eaLnBrk="1" hangingPunct="1">
              <a:spcBef>
                <a:spcPct val="0"/>
              </a:spcBef>
              <a:spcAft>
                <a:spcPts val="1800"/>
              </a:spcAft>
              <a:buClr>
                <a:schemeClr val="tx2"/>
              </a:buClr>
            </a:pPr>
            <a:r>
              <a:rPr lang="pl-PL" altLang="pl-PL" sz="2400"/>
              <a:t>wykryte markery patogenności</a:t>
            </a:r>
            <a:endParaRPr lang="en-GB" altLang="pl-PL" sz="2400"/>
          </a:p>
        </p:txBody>
      </p:sp>
      <p:grpSp>
        <p:nvGrpSpPr>
          <p:cNvPr id="31749" name="Grupa 11"/>
          <p:cNvGrpSpPr>
            <a:grpSpLocks/>
          </p:cNvGrpSpPr>
          <p:nvPr/>
        </p:nvGrpSpPr>
        <p:grpSpPr bwMode="auto">
          <a:xfrm>
            <a:off x="1317625" y="1533525"/>
            <a:ext cx="5559425" cy="2662238"/>
            <a:chOff x="5002116" y="2819466"/>
            <a:chExt cx="4724626" cy="2177666"/>
          </a:xfrm>
        </p:grpSpPr>
        <p:pic>
          <p:nvPicPr>
            <p:cNvPr id="31750" name="Obraz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2116" y="2819466"/>
              <a:ext cx="4724626" cy="382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1" name="Obraz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2116" y="3297632"/>
              <a:ext cx="4724626" cy="169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ymbol zastępczy tekstu 3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809287" cy="1500187"/>
          </a:xfrm>
        </p:spPr>
        <p:txBody>
          <a:bodyPr/>
          <a:lstStyle/>
          <a:p>
            <a:r>
              <a:rPr lang="pl-PL" altLang="pl-PL" sz="4800" smtClean="0">
                <a:solidFill>
                  <a:schemeClr val="tx1"/>
                </a:solidFill>
              </a:rPr>
              <a:t>Występowanie i oporność szczepów </a:t>
            </a:r>
            <a:r>
              <a:rPr lang="pl-PL" altLang="pl-PL" sz="4800" i="1" smtClean="0">
                <a:solidFill>
                  <a:schemeClr val="tx1"/>
                </a:solidFill>
              </a:rPr>
              <a:t>Escherichia coli </a:t>
            </a:r>
            <a:r>
              <a:rPr lang="pl-PL" altLang="pl-PL" sz="4800" smtClean="0">
                <a:solidFill>
                  <a:schemeClr val="tx1"/>
                </a:solidFill>
              </a:rPr>
              <a:t>opornych na cefalosporyny (ESBL/AmpC)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ytuł 1"/>
          <p:cNvSpPr>
            <a:spLocks noGrp="1"/>
          </p:cNvSpPr>
          <p:nvPr>
            <p:ph type="title"/>
          </p:nvPr>
        </p:nvSpPr>
        <p:spPr>
          <a:xfrm>
            <a:off x="0" y="247650"/>
            <a:ext cx="12192000" cy="706438"/>
          </a:xfrm>
        </p:spPr>
        <p:txBody>
          <a:bodyPr/>
          <a:lstStyle/>
          <a:p>
            <a:r>
              <a:rPr lang="pl-PL" altLang="pl-PL" sz="2800" smtClean="0"/>
              <a:t>Występowanie szczepów </a:t>
            </a:r>
            <a:r>
              <a:rPr lang="pl-PL" altLang="pl-PL" sz="2800" i="1" smtClean="0"/>
              <a:t>Escherichia coli </a:t>
            </a:r>
            <a:r>
              <a:rPr lang="pl-PL" altLang="pl-PL" sz="2800" smtClean="0"/>
              <a:t>wytwarzających ESBL lub AmpC</a:t>
            </a:r>
          </a:p>
        </p:txBody>
      </p:sp>
      <p:pic>
        <p:nvPicPr>
          <p:cNvPr id="33795" name="Obraz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006475"/>
            <a:ext cx="5767388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5" descr="RV_1EcoliESBL_AmpCdrób20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4" b="19673"/>
          <a:stretch>
            <a:fillRect/>
          </a:stretch>
        </p:blipFill>
        <p:spPr bwMode="auto">
          <a:xfrm>
            <a:off x="8150225" y="1058863"/>
            <a:ext cx="2622550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6" descr="RVII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" b="17018"/>
          <a:stretch>
            <a:fillRect/>
          </a:stretch>
        </p:blipFill>
        <p:spPr bwMode="auto">
          <a:xfrm>
            <a:off x="1514475" y="4092575"/>
            <a:ext cx="2409825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Obraz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988" y="3937000"/>
            <a:ext cx="5762625" cy="28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ytuł 1"/>
          <p:cNvSpPr>
            <a:spLocks noGrp="1"/>
          </p:cNvSpPr>
          <p:nvPr>
            <p:ph type="title"/>
          </p:nvPr>
        </p:nvSpPr>
        <p:spPr>
          <a:xfrm>
            <a:off x="0" y="247650"/>
            <a:ext cx="12192000" cy="706438"/>
          </a:xfrm>
        </p:spPr>
        <p:txBody>
          <a:bodyPr/>
          <a:lstStyle/>
          <a:p>
            <a:r>
              <a:rPr lang="pl-PL" altLang="pl-PL" sz="2800" smtClean="0"/>
              <a:t>Występowanie szczepów </a:t>
            </a:r>
            <a:r>
              <a:rPr lang="pl-PL" altLang="pl-PL" sz="2800" i="1" smtClean="0"/>
              <a:t>Escherichia coli </a:t>
            </a:r>
            <a:r>
              <a:rPr lang="pl-PL" altLang="pl-PL" sz="2800" smtClean="0"/>
              <a:t>wytwarzających ESBL lub AmpC </a:t>
            </a:r>
            <a:br>
              <a:rPr lang="pl-PL" altLang="pl-PL" sz="2800" smtClean="0"/>
            </a:br>
            <a:r>
              <a:rPr lang="pl-PL" altLang="pl-PL" sz="2800" smtClean="0"/>
              <a:t>(PL – UE/EEA)</a:t>
            </a:r>
          </a:p>
        </p:txBody>
      </p:sp>
      <p:pic>
        <p:nvPicPr>
          <p:cNvPr id="34819" name="Obraz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954088"/>
            <a:ext cx="5767388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Obraz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954088"/>
            <a:ext cx="5762625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/>
          <a:srcRect t="5744"/>
          <a:stretch/>
        </p:blipFill>
        <p:spPr>
          <a:xfrm>
            <a:off x="6728791" y="6273709"/>
            <a:ext cx="5463209" cy="56051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2634" y="4019210"/>
            <a:ext cx="4492487" cy="2643011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7822" y="4036483"/>
            <a:ext cx="4462672" cy="2572867"/>
          </a:xfrm>
          <a:prstGeom prst="rect">
            <a:avLst/>
          </a:prstGeom>
        </p:spPr>
      </p:pic>
      <p:sp>
        <p:nvSpPr>
          <p:cNvPr id="10" name="Symbol zastępczy zawartości 2"/>
          <p:cNvSpPr>
            <a:spLocks noGrp="1"/>
          </p:cNvSpPr>
          <p:nvPr>
            <p:ph idx="1"/>
          </p:nvPr>
        </p:nvSpPr>
        <p:spPr>
          <a:xfrm>
            <a:off x="310701" y="3724863"/>
            <a:ext cx="7732644" cy="369893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pl-PL" sz="16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Betalaktamazy o rozszerzonym spektrum substratowym (ESBL)</a:t>
            </a:r>
          </a:p>
        </p:txBody>
      </p:sp>
      <p:sp>
        <p:nvSpPr>
          <p:cNvPr id="11" name="Symbol zastępczy zawartości 2"/>
          <p:cNvSpPr txBox="1">
            <a:spLocks/>
          </p:cNvSpPr>
          <p:nvPr/>
        </p:nvSpPr>
        <p:spPr bwMode="auto">
          <a:xfrm>
            <a:off x="7514914" y="3659726"/>
            <a:ext cx="4522305" cy="5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pl-PL" sz="18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Cefalosporynazy typu AmpC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Selekcja bakterii opornych</a:t>
            </a:r>
            <a:endParaRPr lang="pl-PL" dirty="0"/>
          </a:p>
        </p:txBody>
      </p:sp>
      <p:sp>
        <p:nvSpPr>
          <p:cNvPr id="30" name="Strzałka w prawo 29"/>
          <p:cNvSpPr/>
          <p:nvPr/>
        </p:nvSpPr>
        <p:spPr>
          <a:xfrm>
            <a:off x="3334562" y="3961563"/>
            <a:ext cx="3557872" cy="105189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rgbClr val="FF0000"/>
                </a:solidFill>
              </a:rPr>
              <a:t>a</a:t>
            </a:r>
            <a:r>
              <a:rPr lang="pl-PL" dirty="0" smtClean="0">
                <a:solidFill>
                  <a:srgbClr val="FF0000"/>
                </a:solidFill>
              </a:rPr>
              <a:t>ntybiotyk - selekcja</a:t>
            </a:r>
            <a:endParaRPr lang="pl-PL" dirty="0">
              <a:solidFill>
                <a:srgbClr val="FF0000"/>
              </a:solidFill>
            </a:endParaRPr>
          </a:p>
        </p:txBody>
      </p:sp>
      <p:grpSp>
        <p:nvGrpSpPr>
          <p:cNvPr id="176" name="Grupa 175"/>
          <p:cNvGrpSpPr/>
          <p:nvPr/>
        </p:nvGrpSpPr>
        <p:grpSpPr>
          <a:xfrm>
            <a:off x="381002" y="1563760"/>
            <a:ext cx="2946640" cy="3130818"/>
            <a:chOff x="381002" y="1563760"/>
            <a:chExt cx="2946640" cy="3130818"/>
          </a:xfrm>
        </p:grpSpPr>
        <p:sp>
          <p:nvSpPr>
            <p:cNvPr id="29" name="pole tekstowe 28"/>
            <p:cNvSpPr txBox="1"/>
            <p:nvPr/>
          </p:nvSpPr>
          <p:spPr>
            <a:xfrm>
              <a:off x="381002" y="4232913"/>
              <a:ext cx="29466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dirty="0" smtClean="0"/>
                <a:t>populacja bakterii</a:t>
              </a:r>
              <a:endParaRPr lang="pl-PL" sz="2400" dirty="0"/>
            </a:p>
          </p:txBody>
        </p:sp>
        <p:grpSp>
          <p:nvGrpSpPr>
            <p:cNvPr id="33" name="Grupa 32"/>
            <p:cNvGrpSpPr/>
            <p:nvPr/>
          </p:nvGrpSpPr>
          <p:grpSpPr>
            <a:xfrm>
              <a:off x="629480" y="1563760"/>
              <a:ext cx="2430117" cy="2411892"/>
              <a:chOff x="858078" y="1563760"/>
              <a:chExt cx="2430117" cy="2411892"/>
            </a:xfrm>
          </p:grpSpPr>
          <p:sp>
            <p:nvSpPr>
              <p:cNvPr id="34" name="Owal 33"/>
              <p:cNvSpPr/>
              <p:nvPr/>
            </p:nvSpPr>
            <p:spPr>
              <a:xfrm>
                <a:off x="1073426" y="1848678"/>
                <a:ext cx="188844" cy="149087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5" name="Owal 34"/>
              <p:cNvSpPr/>
              <p:nvPr/>
            </p:nvSpPr>
            <p:spPr>
              <a:xfrm>
                <a:off x="1245704" y="1563760"/>
                <a:ext cx="188844" cy="149087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Owal 35"/>
              <p:cNvSpPr/>
              <p:nvPr/>
            </p:nvSpPr>
            <p:spPr>
              <a:xfrm>
                <a:off x="1378226" y="1934819"/>
                <a:ext cx="188844" cy="149087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Owal 36"/>
              <p:cNvSpPr/>
              <p:nvPr/>
            </p:nvSpPr>
            <p:spPr>
              <a:xfrm>
                <a:off x="1530626" y="2305878"/>
                <a:ext cx="188844" cy="149087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8" name="Owal 37"/>
              <p:cNvSpPr/>
              <p:nvPr/>
            </p:nvSpPr>
            <p:spPr>
              <a:xfrm>
                <a:off x="1046921" y="2458278"/>
                <a:ext cx="188844" cy="149087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Owal 38"/>
              <p:cNvSpPr/>
              <p:nvPr/>
            </p:nvSpPr>
            <p:spPr>
              <a:xfrm>
                <a:off x="1207603" y="3826565"/>
                <a:ext cx="188844" cy="149087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Owal 39"/>
              <p:cNvSpPr/>
              <p:nvPr/>
            </p:nvSpPr>
            <p:spPr>
              <a:xfrm>
                <a:off x="1530626" y="3339548"/>
                <a:ext cx="188844" cy="149087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1" name="Owal 40"/>
              <p:cNvSpPr/>
              <p:nvPr/>
            </p:nvSpPr>
            <p:spPr>
              <a:xfrm>
                <a:off x="2186609" y="1653208"/>
                <a:ext cx="188844" cy="149087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2" name="Owal 41"/>
              <p:cNvSpPr/>
              <p:nvPr/>
            </p:nvSpPr>
            <p:spPr>
              <a:xfrm>
                <a:off x="2292626" y="3067878"/>
                <a:ext cx="188844" cy="149087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3" name="Owal 42"/>
              <p:cNvSpPr/>
              <p:nvPr/>
            </p:nvSpPr>
            <p:spPr>
              <a:xfrm>
                <a:off x="2435087" y="3796748"/>
                <a:ext cx="188844" cy="149087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4" name="Owal 43"/>
              <p:cNvSpPr/>
              <p:nvPr/>
            </p:nvSpPr>
            <p:spPr>
              <a:xfrm>
                <a:off x="2597426" y="2994992"/>
                <a:ext cx="188844" cy="149087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5" name="Owal 44"/>
              <p:cNvSpPr/>
              <p:nvPr/>
            </p:nvSpPr>
            <p:spPr>
              <a:xfrm>
                <a:off x="2749826" y="2262808"/>
                <a:ext cx="188844" cy="149087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6" name="Owal 45"/>
              <p:cNvSpPr/>
              <p:nvPr/>
            </p:nvSpPr>
            <p:spPr>
              <a:xfrm>
                <a:off x="2902226" y="3677478"/>
                <a:ext cx="188844" cy="149087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7" name="Owal 46"/>
              <p:cNvSpPr/>
              <p:nvPr/>
            </p:nvSpPr>
            <p:spPr>
              <a:xfrm>
                <a:off x="2060714" y="2083904"/>
                <a:ext cx="443947" cy="129211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8" name="Owal 47"/>
              <p:cNvSpPr/>
              <p:nvPr/>
            </p:nvSpPr>
            <p:spPr>
              <a:xfrm>
                <a:off x="1167848" y="2948611"/>
                <a:ext cx="443947" cy="129211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9" name="Owal 48"/>
              <p:cNvSpPr/>
              <p:nvPr/>
            </p:nvSpPr>
            <p:spPr>
              <a:xfrm>
                <a:off x="896179" y="2208140"/>
                <a:ext cx="443947" cy="129211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0" name="Owal 49"/>
              <p:cNvSpPr/>
              <p:nvPr/>
            </p:nvSpPr>
            <p:spPr>
              <a:xfrm>
                <a:off x="1967951" y="3472065"/>
                <a:ext cx="443947" cy="129211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1" name="Owal 50"/>
              <p:cNvSpPr/>
              <p:nvPr/>
            </p:nvSpPr>
            <p:spPr>
              <a:xfrm>
                <a:off x="2844248" y="3284880"/>
                <a:ext cx="443947" cy="129211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2" name="Owal 51"/>
              <p:cNvSpPr/>
              <p:nvPr/>
            </p:nvSpPr>
            <p:spPr>
              <a:xfrm>
                <a:off x="858078" y="3250093"/>
                <a:ext cx="443947" cy="129211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3" name="Owal 52"/>
              <p:cNvSpPr/>
              <p:nvPr/>
            </p:nvSpPr>
            <p:spPr>
              <a:xfrm>
                <a:off x="1631673" y="1805608"/>
                <a:ext cx="443947" cy="129211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4" name="Owal 53"/>
              <p:cNvSpPr/>
              <p:nvPr/>
            </p:nvSpPr>
            <p:spPr>
              <a:xfrm>
                <a:off x="2421837" y="2683567"/>
                <a:ext cx="443947" cy="129211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5" name="Owal 54"/>
              <p:cNvSpPr/>
              <p:nvPr/>
            </p:nvSpPr>
            <p:spPr>
              <a:xfrm>
                <a:off x="1853646" y="2738234"/>
                <a:ext cx="188844" cy="149087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6" name="Owal 55"/>
              <p:cNvSpPr/>
              <p:nvPr/>
            </p:nvSpPr>
            <p:spPr>
              <a:xfrm>
                <a:off x="2832652" y="1948067"/>
                <a:ext cx="188844" cy="149087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7" name="Owal 56"/>
              <p:cNvSpPr/>
              <p:nvPr/>
            </p:nvSpPr>
            <p:spPr>
              <a:xfrm>
                <a:off x="1948068" y="2399468"/>
                <a:ext cx="188844" cy="14908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114" name="Grupa 113"/>
          <p:cNvGrpSpPr/>
          <p:nvPr/>
        </p:nvGrpSpPr>
        <p:grpSpPr>
          <a:xfrm>
            <a:off x="3303100" y="1391478"/>
            <a:ext cx="2779648" cy="2703444"/>
            <a:chOff x="3303100" y="1391478"/>
            <a:chExt cx="2779648" cy="2703444"/>
          </a:xfrm>
        </p:grpSpPr>
        <p:grpSp>
          <p:nvGrpSpPr>
            <p:cNvPr id="83" name="Grupa 82"/>
            <p:cNvGrpSpPr/>
            <p:nvPr/>
          </p:nvGrpSpPr>
          <p:grpSpPr>
            <a:xfrm>
              <a:off x="3535013" y="1577014"/>
              <a:ext cx="2430117" cy="2411892"/>
              <a:chOff x="858078" y="1563760"/>
              <a:chExt cx="2430117" cy="2411892"/>
            </a:xfrm>
          </p:grpSpPr>
          <p:sp>
            <p:nvSpPr>
              <p:cNvPr id="84" name="Owal 83"/>
              <p:cNvSpPr/>
              <p:nvPr/>
            </p:nvSpPr>
            <p:spPr>
              <a:xfrm>
                <a:off x="1073426" y="1848678"/>
                <a:ext cx="188844" cy="149087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Owal 84"/>
              <p:cNvSpPr/>
              <p:nvPr/>
            </p:nvSpPr>
            <p:spPr>
              <a:xfrm>
                <a:off x="1245704" y="1563760"/>
                <a:ext cx="188844" cy="149087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Owal 85"/>
              <p:cNvSpPr/>
              <p:nvPr/>
            </p:nvSpPr>
            <p:spPr>
              <a:xfrm>
                <a:off x="1378226" y="1934819"/>
                <a:ext cx="188844" cy="149087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Owal 86"/>
              <p:cNvSpPr/>
              <p:nvPr/>
            </p:nvSpPr>
            <p:spPr>
              <a:xfrm>
                <a:off x="1530626" y="2305878"/>
                <a:ext cx="188844" cy="149087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Owal 87"/>
              <p:cNvSpPr/>
              <p:nvPr/>
            </p:nvSpPr>
            <p:spPr>
              <a:xfrm>
                <a:off x="1046921" y="2458278"/>
                <a:ext cx="188844" cy="149087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Owal 88"/>
              <p:cNvSpPr/>
              <p:nvPr/>
            </p:nvSpPr>
            <p:spPr>
              <a:xfrm>
                <a:off x="1207603" y="3826565"/>
                <a:ext cx="188844" cy="149087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Owal 89"/>
              <p:cNvSpPr/>
              <p:nvPr/>
            </p:nvSpPr>
            <p:spPr>
              <a:xfrm>
                <a:off x="1530626" y="3339548"/>
                <a:ext cx="188844" cy="149087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Owal 90"/>
              <p:cNvSpPr/>
              <p:nvPr/>
            </p:nvSpPr>
            <p:spPr>
              <a:xfrm>
                <a:off x="2186609" y="1653208"/>
                <a:ext cx="188844" cy="149087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Owal 91"/>
              <p:cNvSpPr/>
              <p:nvPr/>
            </p:nvSpPr>
            <p:spPr>
              <a:xfrm>
                <a:off x="2292626" y="3067878"/>
                <a:ext cx="188844" cy="149087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Owal 92"/>
              <p:cNvSpPr/>
              <p:nvPr/>
            </p:nvSpPr>
            <p:spPr>
              <a:xfrm>
                <a:off x="2435087" y="3796748"/>
                <a:ext cx="188844" cy="149087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Owal 93"/>
              <p:cNvSpPr/>
              <p:nvPr/>
            </p:nvSpPr>
            <p:spPr>
              <a:xfrm>
                <a:off x="2597426" y="2994992"/>
                <a:ext cx="188844" cy="149087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Owal 94"/>
              <p:cNvSpPr/>
              <p:nvPr/>
            </p:nvSpPr>
            <p:spPr>
              <a:xfrm>
                <a:off x="2749826" y="2262808"/>
                <a:ext cx="188844" cy="149087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Owal 95"/>
              <p:cNvSpPr/>
              <p:nvPr/>
            </p:nvSpPr>
            <p:spPr>
              <a:xfrm>
                <a:off x="2902226" y="3677478"/>
                <a:ext cx="188844" cy="149087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Owal 96"/>
              <p:cNvSpPr/>
              <p:nvPr/>
            </p:nvSpPr>
            <p:spPr>
              <a:xfrm>
                <a:off x="2060714" y="2083904"/>
                <a:ext cx="443947" cy="129211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8" name="Owal 97"/>
              <p:cNvSpPr/>
              <p:nvPr/>
            </p:nvSpPr>
            <p:spPr>
              <a:xfrm>
                <a:off x="1167848" y="2948611"/>
                <a:ext cx="443947" cy="129211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9" name="Owal 98"/>
              <p:cNvSpPr/>
              <p:nvPr/>
            </p:nvSpPr>
            <p:spPr>
              <a:xfrm>
                <a:off x="896179" y="2208140"/>
                <a:ext cx="443947" cy="129211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00" name="Owal 99"/>
              <p:cNvSpPr/>
              <p:nvPr/>
            </p:nvSpPr>
            <p:spPr>
              <a:xfrm>
                <a:off x="1967951" y="3472065"/>
                <a:ext cx="443947" cy="129211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01" name="Owal 100"/>
              <p:cNvSpPr/>
              <p:nvPr/>
            </p:nvSpPr>
            <p:spPr>
              <a:xfrm>
                <a:off x="2844248" y="3284880"/>
                <a:ext cx="443947" cy="129211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02" name="Owal 101"/>
              <p:cNvSpPr/>
              <p:nvPr/>
            </p:nvSpPr>
            <p:spPr>
              <a:xfrm>
                <a:off x="858078" y="3250093"/>
                <a:ext cx="443947" cy="129211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03" name="Owal 102"/>
              <p:cNvSpPr/>
              <p:nvPr/>
            </p:nvSpPr>
            <p:spPr>
              <a:xfrm>
                <a:off x="1631673" y="1805608"/>
                <a:ext cx="443947" cy="129211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04" name="Owal 103"/>
              <p:cNvSpPr/>
              <p:nvPr/>
            </p:nvSpPr>
            <p:spPr>
              <a:xfrm>
                <a:off x="2421837" y="2683567"/>
                <a:ext cx="443947" cy="129211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05" name="Owal 104"/>
              <p:cNvSpPr/>
              <p:nvPr/>
            </p:nvSpPr>
            <p:spPr>
              <a:xfrm>
                <a:off x="1853646" y="2738234"/>
                <a:ext cx="188844" cy="149087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06" name="Owal 105"/>
              <p:cNvSpPr/>
              <p:nvPr/>
            </p:nvSpPr>
            <p:spPr>
              <a:xfrm>
                <a:off x="2832652" y="1948067"/>
                <a:ext cx="188844" cy="149087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cxnSp>
          <p:nvCxnSpPr>
            <p:cNvPr id="109" name="Łącznik prosty 108"/>
            <p:cNvCxnSpPr/>
            <p:nvPr/>
          </p:nvCxnSpPr>
          <p:spPr>
            <a:xfrm>
              <a:off x="3303100" y="1391478"/>
              <a:ext cx="2779648" cy="259742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Łącznik prosty 109"/>
            <p:cNvCxnSpPr/>
            <p:nvPr/>
          </p:nvCxnSpPr>
          <p:spPr>
            <a:xfrm flipV="1">
              <a:off x="3530044" y="1666462"/>
              <a:ext cx="2254526" cy="242846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5" name="Owal 114"/>
          <p:cNvSpPr/>
          <p:nvPr/>
        </p:nvSpPr>
        <p:spPr>
          <a:xfrm>
            <a:off x="4613402" y="2333203"/>
            <a:ext cx="188844" cy="1490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45" name="Grupa 144"/>
          <p:cNvGrpSpPr/>
          <p:nvPr/>
        </p:nvGrpSpPr>
        <p:grpSpPr>
          <a:xfrm>
            <a:off x="7161130" y="1620085"/>
            <a:ext cx="4586896" cy="2411892"/>
            <a:chOff x="7161130" y="1620085"/>
            <a:chExt cx="4586896" cy="2411892"/>
          </a:xfrm>
        </p:grpSpPr>
        <p:grpSp>
          <p:nvGrpSpPr>
            <p:cNvPr id="116" name="Grupa 115"/>
            <p:cNvGrpSpPr/>
            <p:nvPr/>
          </p:nvGrpSpPr>
          <p:grpSpPr>
            <a:xfrm>
              <a:off x="7161130" y="1620085"/>
              <a:ext cx="2044149" cy="2411892"/>
              <a:chOff x="1046921" y="1563760"/>
              <a:chExt cx="2044149" cy="2411892"/>
            </a:xfrm>
          </p:grpSpPr>
          <p:sp>
            <p:nvSpPr>
              <p:cNvPr id="117" name="Owal 116"/>
              <p:cNvSpPr/>
              <p:nvPr/>
            </p:nvSpPr>
            <p:spPr>
              <a:xfrm>
                <a:off x="1073426" y="1848678"/>
                <a:ext cx="188844" cy="14908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18" name="Owal 117"/>
              <p:cNvSpPr/>
              <p:nvPr/>
            </p:nvSpPr>
            <p:spPr>
              <a:xfrm>
                <a:off x="1245704" y="1563760"/>
                <a:ext cx="188844" cy="14908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19" name="Owal 118"/>
              <p:cNvSpPr/>
              <p:nvPr/>
            </p:nvSpPr>
            <p:spPr>
              <a:xfrm>
                <a:off x="1378226" y="1934819"/>
                <a:ext cx="188844" cy="14908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20" name="Owal 119"/>
              <p:cNvSpPr/>
              <p:nvPr/>
            </p:nvSpPr>
            <p:spPr>
              <a:xfrm>
                <a:off x="1530626" y="2305878"/>
                <a:ext cx="188844" cy="14908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21" name="Owal 120"/>
              <p:cNvSpPr/>
              <p:nvPr/>
            </p:nvSpPr>
            <p:spPr>
              <a:xfrm>
                <a:off x="1046921" y="2458278"/>
                <a:ext cx="188844" cy="14908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22" name="Owal 121"/>
              <p:cNvSpPr/>
              <p:nvPr/>
            </p:nvSpPr>
            <p:spPr>
              <a:xfrm>
                <a:off x="1207603" y="3826565"/>
                <a:ext cx="188844" cy="14908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23" name="Owal 122"/>
              <p:cNvSpPr/>
              <p:nvPr/>
            </p:nvSpPr>
            <p:spPr>
              <a:xfrm>
                <a:off x="1530626" y="3339548"/>
                <a:ext cx="188844" cy="14908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24" name="Owal 123"/>
              <p:cNvSpPr/>
              <p:nvPr/>
            </p:nvSpPr>
            <p:spPr>
              <a:xfrm>
                <a:off x="2186609" y="1653208"/>
                <a:ext cx="188844" cy="14908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25" name="Owal 124"/>
              <p:cNvSpPr/>
              <p:nvPr/>
            </p:nvSpPr>
            <p:spPr>
              <a:xfrm>
                <a:off x="2292626" y="3067878"/>
                <a:ext cx="188844" cy="14908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26" name="Owal 125"/>
              <p:cNvSpPr/>
              <p:nvPr/>
            </p:nvSpPr>
            <p:spPr>
              <a:xfrm>
                <a:off x="2435087" y="3796748"/>
                <a:ext cx="188844" cy="14908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27" name="Owal 126"/>
              <p:cNvSpPr/>
              <p:nvPr/>
            </p:nvSpPr>
            <p:spPr>
              <a:xfrm>
                <a:off x="2597426" y="2994992"/>
                <a:ext cx="188844" cy="14908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28" name="Owal 127"/>
              <p:cNvSpPr/>
              <p:nvPr/>
            </p:nvSpPr>
            <p:spPr>
              <a:xfrm>
                <a:off x="2749826" y="2262808"/>
                <a:ext cx="188844" cy="14908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29" name="Owal 128"/>
              <p:cNvSpPr/>
              <p:nvPr/>
            </p:nvSpPr>
            <p:spPr>
              <a:xfrm>
                <a:off x="2902226" y="3677478"/>
                <a:ext cx="188844" cy="14908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38" name="Owal 137"/>
              <p:cNvSpPr/>
              <p:nvPr/>
            </p:nvSpPr>
            <p:spPr>
              <a:xfrm>
                <a:off x="1853646" y="2738234"/>
                <a:ext cx="188844" cy="14908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39" name="Owal 138"/>
              <p:cNvSpPr/>
              <p:nvPr/>
            </p:nvSpPr>
            <p:spPr>
              <a:xfrm>
                <a:off x="2832652" y="1948067"/>
                <a:ext cx="188844" cy="14908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40" name="Owal 139"/>
              <p:cNvSpPr/>
              <p:nvPr/>
            </p:nvSpPr>
            <p:spPr>
              <a:xfrm>
                <a:off x="1948068" y="2399468"/>
                <a:ext cx="188844" cy="14908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141" name="pole tekstowe 140"/>
            <p:cNvSpPr txBox="1"/>
            <p:nvPr/>
          </p:nvSpPr>
          <p:spPr>
            <a:xfrm>
              <a:off x="9647557" y="1865824"/>
              <a:ext cx="21004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400" dirty="0" smtClean="0"/>
                <a:t>transfer wertykalny</a:t>
              </a:r>
              <a:endParaRPr lang="pl-PL" sz="2400" dirty="0"/>
            </a:p>
          </p:txBody>
        </p:sp>
      </p:grpSp>
      <p:grpSp>
        <p:nvGrpSpPr>
          <p:cNvPr id="146" name="Grupa 145"/>
          <p:cNvGrpSpPr/>
          <p:nvPr/>
        </p:nvGrpSpPr>
        <p:grpSpPr>
          <a:xfrm>
            <a:off x="8199771" y="3869636"/>
            <a:ext cx="3863020" cy="2036165"/>
            <a:chOff x="8199771" y="3869636"/>
            <a:chExt cx="3863020" cy="2036165"/>
          </a:xfrm>
        </p:grpSpPr>
        <p:sp>
          <p:nvSpPr>
            <p:cNvPr id="142" name="Strzałka zakrzywiona w prawo 141"/>
            <p:cNvSpPr/>
            <p:nvPr/>
          </p:nvSpPr>
          <p:spPr>
            <a:xfrm flipH="1">
              <a:off x="8777854" y="3869636"/>
              <a:ext cx="812992" cy="2036165"/>
            </a:xfrm>
            <a:prstGeom prst="curvedRightArrow">
              <a:avLst>
                <a:gd name="adj1" fmla="val 25000"/>
                <a:gd name="adj2" fmla="val 35227"/>
                <a:gd name="adj3" fmla="val 25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143" name="pole tekstowe 142"/>
            <p:cNvSpPr txBox="1"/>
            <p:nvPr/>
          </p:nvSpPr>
          <p:spPr>
            <a:xfrm>
              <a:off x="9771622" y="4782117"/>
              <a:ext cx="22911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400" dirty="0" smtClean="0"/>
                <a:t>transfer horyzontalny</a:t>
              </a:r>
              <a:endParaRPr lang="pl-PL" sz="2400" dirty="0"/>
            </a:p>
          </p:txBody>
        </p:sp>
        <p:sp>
          <p:nvSpPr>
            <p:cNvPr id="144" name="Owal 143"/>
            <p:cNvSpPr/>
            <p:nvPr/>
          </p:nvSpPr>
          <p:spPr>
            <a:xfrm>
              <a:off x="8199771" y="5688493"/>
              <a:ext cx="443947" cy="129211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72" name="Owal 171"/>
          <p:cNvSpPr/>
          <p:nvPr/>
        </p:nvSpPr>
        <p:spPr>
          <a:xfrm>
            <a:off x="7270461" y="5710030"/>
            <a:ext cx="443947" cy="1292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22" name="Grupa 221"/>
          <p:cNvGrpSpPr/>
          <p:nvPr/>
        </p:nvGrpSpPr>
        <p:grpSpPr>
          <a:xfrm>
            <a:off x="1488328" y="4780319"/>
            <a:ext cx="4609319" cy="2141279"/>
            <a:chOff x="1488328" y="4780319"/>
            <a:chExt cx="4609319" cy="2141279"/>
          </a:xfrm>
        </p:grpSpPr>
        <p:sp>
          <p:nvSpPr>
            <p:cNvPr id="174" name="Strzałka zakrzywiona w prawo 173"/>
            <p:cNvSpPr/>
            <p:nvPr/>
          </p:nvSpPr>
          <p:spPr>
            <a:xfrm rot="8965989" flipH="1">
              <a:off x="1488328" y="4780319"/>
              <a:ext cx="1037592" cy="2141279"/>
            </a:xfrm>
            <a:prstGeom prst="curvedRightArrow">
              <a:avLst>
                <a:gd name="adj1" fmla="val 25000"/>
                <a:gd name="adj2" fmla="val 35227"/>
                <a:gd name="adj3" fmla="val 25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  <p:grpSp>
          <p:nvGrpSpPr>
            <p:cNvPr id="177" name="Grupa 176"/>
            <p:cNvGrpSpPr/>
            <p:nvPr/>
          </p:nvGrpSpPr>
          <p:grpSpPr>
            <a:xfrm>
              <a:off x="2223949" y="5047100"/>
              <a:ext cx="3873698" cy="1653205"/>
              <a:chOff x="2223949" y="5047100"/>
              <a:chExt cx="3873698" cy="1653205"/>
            </a:xfrm>
          </p:grpSpPr>
          <p:grpSp>
            <p:nvGrpSpPr>
              <p:cNvPr id="147" name="Grupa 146"/>
              <p:cNvGrpSpPr/>
              <p:nvPr/>
            </p:nvGrpSpPr>
            <p:grpSpPr>
              <a:xfrm>
                <a:off x="3972330" y="5047100"/>
                <a:ext cx="2125317" cy="1653205"/>
                <a:chOff x="896179" y="1563760"/>
                <a:chExt cx="2125317" cy="1653205"/>
              </a:xfrm>
            </p:grpSpPr>
            <p:sp>
              <p:nvSpPr>
                <p:cNvPr id="148" name="Owal 147"/>
                <p:cNvSpPr/>
                <p:nvPr/>
              </p:nvSpPr>
              <p:spPr>
                <a:xfrm>
                  <a:off x="1073426" y="1848678"/>
                  <a:ext cx="188844" cy="1490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49" name="Owal 148"/>
                <p:cNvSpPr/>
                <p:nvPr/>
              </p:nvSpPr>
              <p:spPr>
                <a:xfrm>
                  <a:off x="1245704" y="1563760"/>
                  <a:ext cx="188844" cy="1490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50" name="Owal 149"/>
                <p:cNvSpPr/>
                <p:nvPr/>
              </p:nvSpPr>
              <p:spPr>
                <a:xfrm>
                  <a:off x="1378226" y="1934819"/>
                  <a:ext cx="188844" cy="1490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51" name="Owal 150"/>
                <p:cNvSpPr/>
                <p:nvPr/>
              </p:nvSpPr>
              <p:spPr>
                <a:xfrm>
                  <a:off x="1530626" y="2305878"/>
                  <a:ext cx="188844" cy="1490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52" name="Owal 151"/>
                <p:cNvSpPr/>
                <p:nvPr/>
              </p:nvSpPr>
              <p:spPr>
                <a:xfrm>
                  <a:off x="1046921" y="2458278"/>
                  <a:ext cx="188844" cy="1490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55" name="Owal 154"/>
                <p:cNvSpPr/>
                <p:nvPr/>
              </p:nvSpPr>
              <p:spPr>
                <a:xfrm>
                  <a:off x="2186609" y="1653208"/>
                  <a:ext cx="188844" cy="1490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56" name="Owal 155"/>
                <p:cNvSpPr/>
                <p:nvPr/>
              </p:nvSpPr>
              <p:spPr>
                <a:xfrm>
                  <a:off x="2292626" y="3067878"/>
                  <a:ext cx="188844" cy="1490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58" name="Owal 157"/>
                <p:cNvSpPr/>
                <p:nvPr/>
              </p:nvSpPr>
              <p:spPr>
                <a:xfrm>
                  <a:off x="2597426" y="2994992"/>
                  <a:ext cx="188844" cy="1490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59" name="Owal 158"/>
                <p:cNvSpPr/>
                <p:nvPr/>
              </p:nvSpPr>
              <p:spPr>
                <a:xfrm>
                  <a:off x="2749826" y="2262808"/>
                  <a:ext cx="188844" cy="1490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61" name="Owal 160"/>
                <p:cNvSpPr/>
                <p:nvPr/>
              </p:nvSpPr>
              <p:spPr>
                <a:xfrm>
                  <a:off x="2060714" y="2083904"/>
                  <a:ext cx="443947" cy="12921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62" name="Owal 161"/>
                <p:cNvSpPr/>
                <p:nvPr/>
              </p:nvSpPr>
              <p:spPr>
                <a:xfrm>
                  <a:off x="1167848" y="2948611"/>
                  <a:ext cx="443947" cy="12921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63" name="Owal 162"/>
                <p:cNvSpPr/>
                <p:nvPr/>
              </p:nvSpPr>
              <p:spPr>
                <a:xfrm>
                  <a:off x="896179" y="2208140"/>
                  <a:ext cx="443947" cy="12921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67" name="Owal 166"/>
                <p:cNvSpPr/>
                <p:nvPr/>
              </p:nvSpPr>
              <p:spPr>
                <a:xfrm>
                  <a:off x="1631673" y="1805608"/>
                  <a:ext cx="443947" cy="12921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68" name="Owal 167"/>
                <p:cNvSpPr/>
                <p:nvPr/>
              </p:nvSpPr>
              <p:spPr>
                <a:xfrm>
                  <a:off x="2421837" y="2683567"/>
                  <a:ext cx="443947" cy="12921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69" name="Owal 168"/>
                <p:cNvSpPr/>
                <p:nvPr/>
              </p:nvSpPr>
              <p:spPr>
                <a:xfrm>
                  <a:off x="1853646" y="2738234"/>
                  <a:ext cx="188844" cy="1490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70" name="Owal 169"/>
                <p:cNvSpPr/>
                <p:nvPr/>
              </p:nvSpPr>
              <p:spPr>
                <a:xfrm>
                  <a:off x="2832652" y="1948067"/>
                  <a:ext cx="188844" cy="1490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71" name="Owal 170"/>
                <p:cNvSpPr/>
                <p:nvPr/>
              </p:nvSpPr>
              <p:spPr>
                <a:xfrm>
                  <a:off x="1948068" y="2399468"/>
                  <a:ext cx="188844" cy="1490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</p:grpSp>
          <p:sp>
            <p:nvSpPr>
              <p:cNvPr id="173" name="Owal 172"/>
              <p:cNvSpPr/>
              <p:nvPr/>
            </p:nvSpPr>
            <p:spPr>
              <a:xfrm>
                <a:off x="3377640" y="6542187"/>
                <a:ext cx="188844" cy="149087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5" name="pole tekstowe 174"/>
              <p:cNvSpPr txBox="1"/>
              <p:nvPr/>
            </p:nvSpPr>
            <p:spPr>
              <a:xfrm>
                <a:off x="2223949" y="5373680"/>
                <a:ext cx="75212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2400" b="1" dirty="0" smtClean="0">
                    <a:solidFill>
                      <a:srgbClr val="FF0000"/>
                    </a:solidFill>
                  </a:rPr>
                  <a:t>???</a:t>
                </a:r>
                <a:endParaRPr lang="pl-PL" sz="2400" b="1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108" name="Strzałka w prawo 107"/>
          <p:cNvSpPr/>
          <p:nvPr/>
        </p:nvSpPr>
        <p:spPr>
          <a:xfrm>
            <a:off x="7026569" y="3969031"/>
            <a:ext cx="2144235" cy="105189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rgbClr val="FF0000"/>
                </a:solidFill>
              </a:rPr>
              <a:t>????</a:t>
            </a:r>
            <a:endParaRPr lang="pl-P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30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15" grpId="0" animBg="1"/>
      <p:bldP spid="172" grpId="0" animBg="1"/>
      <p:bldP spid="10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ytuł 1"/>
          <p:cNvSpPr>
            <a:spLocks noGrp="1"/>
          </p:cNvSpPr>
          <p:nvPr>
            <p:ph type="title"/>
          </p:nvPr>
        </p:nvSpPr>
        <p:spPr>
          <a:xfrm>
            <a:off x="0" y="247650"/>
            <a:ext cx="12192000" cy="706438"/>
          </a:xfrm>
        </p:spPr>
        <p:txBody>
          <a:bodyPr/>
          <a:lstStyle/>
          <a:p>
            <a:r>
              <a:rPr lang="pl-PL" altLang="pl-PL" sz="2800" smtClean="0"/>
              <a:t>Występowanie szczepów </a:t>
            </a:r>
            <a:r>
              <a:rPr lang="pl-PL" altLang="pl-PL" sz="2800" i="1" smtClean="0"/>
              <a:t>Escherichia coli </a:t>
            </a:r>
            <a:r>
              <a:rPr lang="pl-PL" altLang="pl-PL" sz="2800" smtClean="0"/>
              <a:t>wytwarzających ESBL lub AmpC </a:t>
            </a:r>
            <a:br>
              <a:rPr lang="pl-PL" altLang="pl-PL" sz="2800" smtClean="0"/>
            </a:br>
            <a:r>
              <a:rPr lang="pl-PL" altLang="pl-PL" sz="2800" smtClean="0"/>
              <a:t>(PL – UE/EEA)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/>
          <a:srcRect t="5744"/>
          <a:stretch/>
        </p:blipFill>
        <p:spPr>
          <a:xfrm>
            <a:off x="6728791" y="6273709"/>
            <a:ext cx="5463209" cy="56051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634" y="4019210"/>
            <a:ext cx="4492487" cy="2643011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822" y="4036483"/>
            <a:ext cx="4462672" cy="2572867"/>
          </a:xfrm>
          <a:prstGeom prst="rect">
            <a:avLst/>
          </a:prstGeom>
        </p:spPr>
      </p:pic>
      <p:sp>
        <p:nvSpPr>
          <p:cNvPr id="10" name="Symbol zastępczy zawartości 2"/>
          <p:cNvSpPr>
            <a:spLocks noGrp="1"/>
          </p:cNvSpPr>
          <p:nvPr>
            <p:ph idx="1"/>
          </p:nvPr>
        </p:nvSpPr>
        <p:spPr>
          <a:xfrm>
            <a:off x="310701" y="3724863"/>
            <a:ext cx="7732644" cy="369893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pl-PL" sz="16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Betalaktamazy o rozszerzonym spektrum substratowym (ESBL)</a:t>
            </a:r>
          </a:p>
        </p:txBody>
      </p:sp>
      <p:sp>
        <p:nvSpPr>
          <p:cNvPr id="11" name="Symbol zastępczy zawartości 2"/>
          <p:cNvSpPr txBox="1">
            <a:spLocks/>
          </p:cNvSpPr>
          <p:nvPr/>
        </p:nvSpPr>
        <p:spPr bwMode="auto">
          <a:xfrm>
            <a:off x="7514914" y="3659726"/>
            <a:ext cx="4522305" cy="5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pl-PL" sz="18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Cefalosporynazy typu AmpC</a:t>
            </a:r>
          </a:p>
        </p:txBody>
      </p:sp>
      <p:sp>
        <p:nvSpPr>
          <p:cNvPr id="12" name="Symbol zastępczy zawartości 1"/>
          <p:cNvSpPr txBox="1">
            <a:spLocks/>
          </p:cNvSpPr>
          <p:nvPr/>
        </p:nvSpPr>
        <p:spPr bwMode="auto">
          <a:xfrm>
            <a:off x="889000" y="1358900"/>
            <a:ext cx="10925175" cy="1821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  <a:defRPr/>
            </a:pPr>
            <a:r>
              <a:rPr lang="pl-PL" sz="2000" dirty="0" smtClean="0"/>
              <a:t>Mięso brojlerów – niższy odsetek, ale ciągle porównywalny poziom do występowania w treści jelit brojlerów</a:t>
            </a:r>
            <a:endParaRPr lang="en-GB" sz="2000" dirty="0" smtClean="0"/>
          </a:p>
          <a:p>
            <a:pPr>
              <a:spcAft>
                <a:spcPts val="0"/>
              </a:spcAft>
              <a:defRPr/>
            </a:pPr>
            <a:r>
              <a:rPr lang="pl-PL" sz="2000" dirty="0" smtClean="0"/>
              <a:t>Mięso świń i bydła – częstość występowania zdecydowanie niższa niż w przypadku zwierząt</a:t>
            </a:r>
          </a:p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2000" dirty="0" smtClean="0"/>
              <a:t>Wniosek: zwierzęta są skolonizowane przez </a:t>
            </a:r>
            <a:r>
              <a:rPr lang="pl-PL" sz="2000" i="1" dirty="0" smtClean="0"/>
              <a:t>E. coli </a:t>
            </a:r>
            <a:r>
              <a:rPr lang="pl-PL" sz="2000" dirty="0" smtClean="0"/>
              <a:t>oporne na cefalosporyny, ale bakterie niekoniecznie zanieczyszczają tusze lub zanieczyszczenie jest redukowane w procesie technologicznym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26818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ea typeface="Verdana" panose="020B0604030504040204" pitchFamily="34" charset="0"/>
              </a:rPr>
              <a:t>Częstość występowania </a:t>
            </a:r>
            <a:r>
              <a:rPr lang="pl-PL" i="1" dirty="0">
                <a:ea typeface="Verdana" panose="020B0604030504040204" pitchFamily="34" charset="0"/>
              </a:rPr>
              <a:t>E. coli</a:t>
            </a:r>
            <a:r>
              <a:rPr lang="pl-PL" dirty="0">
                <a:ea typeface="Verdana" panose="020B0604030504040204" pitchFamily="34" charset="0"/>
              </a:rPr>
              <a:t> produkujących </a:t>
            </a:r>
            <a:r>
              <a:rPr lang="en-US" dirty="0">
                <a:ea typeface="Verdana" panose="020B0604030504040204" pitchFamily="34" charset="0"/>
              </a:rPr>
              <a:t>ESBL/AmpC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/>
          <a:srcRect t="5744"/>
          <a:stretch/>
        </p:blipFill>
        <p:spPr>
          <a:xfrm>
            <a:off x="6728791" y="6273709"/>
            <a:ext cx="5463209" cy="560519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331264" y="985405"/>
            <a:ext cx="1144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/>
              <a:t>świnie</a:t>
            </a:r>
            <a:endParaRPr lang="pl-PL" sz="2400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5" y="1478855"/>
            <a:ext cx="4582103" cy="3190355"/>
          </a:xfrm>
          <a:prstGeom prst="rect">
            <a:avLst/>
          </a:prstGeom>
        </p:spPr>
      </p:pic>
      <p:grpSp>
        <p:nvGrpSpPr>
          <p:cNvPr id="15" name="Grupa 14"/>
          <p:cNvGrpSpPr/>
          <p:nvPr/>
        </p:nvGrpSpPr>
        <p:grpSpPr>
          <a:xfrm>
            <a:off x="3839429" y="985405"/>
            <a:ext cx="4637917" cy="3693564"/>
            <a:chOff x="3839429" y="1243819"/>
            <a:chExt cx="4637917" cy="3693564"/>
          </a:xfrm>
        </p:grpSpPr>
        <p:sp>
          <p:nvSpPr>
            <p:cNvPr id="9" name="pole tekstowe 8"/>
            <p:cNvSpPr txBox="1"/>
            <p:nvPr/>
          </p:nvSpPr>
          <p:spPr>
            <a:xfrm>
              <a:off x="4376044" y="1243819"/>
              <a:ext cx="13837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dirty="0" smtClean="0"/>
                <a:t>brojlery</a:t>
              </a:r>
              <a:endParaRPr lang="pl-PL" sz="2400" dirty="0"/>
            </a:p>
          </p:txBody>
        </p:sp>
        <p:pic>
          <p:nvPicPr>
            <p:cNvPr id="12" name="Obraz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39429" y="1717391"/>
              <a:ext cx="4637917" cy="3219992"/>
            </a:xfrm>
            <a:prstGeom prst="rect">
              <a:avLst/>
            </a:prstGeom>
          </p:spPr>
        </p:pic>
      </p:grpSp>
      <p:grpSp>
        <p:nvGrpSpPr>
          <p:cNvPr id="16" name="Grupa 15"/>
          <p:cNvGrpSpPr/>
          <p:nvPr/>
        </p:nvGrpSpPr>
        <p:grpSpPr>
          <a:xfrm>
            <a:off x="7589623" y="1005283"/>
            <a:ext cx="4602377" cy="3672506"/>
            <a:chOff x="7589623" y="1243819"/>
            <a:chExt cx="4602377" cy="3672506"/>
          </a:xfrm>
        </p:grpSpPr>
        <p:sp>
          <p:nvSpPr>
            <p:cNvPr id="10" name="pole tekstowe 9"/>
            <p:cNvSpPr txBox="1"/>
            <p:nvPr/>
          </p:nvSpPr>
          <p:spPr>
            <a:xfrm>
              <a:off x="8382215" y="1243819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dirty="0" smtClean="0"/>
                <a:t>indyki</a:t>
              </a:r>
              <a:endParaRPr lang="pl-PL" sz="2400" dirty="0"/>
            </a:p>
          </p:txBody>
        </p: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89623" y="1718571"/>
              <a:ext cx="4602377" cy="3197754"/>
            </a:xfrm>
            <a:prstGeom prst="rect">
              <a:avLst/>
            </a:prstGeom>
          </p:spPr>
        </p:pic>
      </p:grpSp>
      <p:pic>
        <p:nvPicPr>
          <p:cNvPr id="17" name="Obraz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775" y="4633131"/>
            <a:ext cx="3793997" cy="2208217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4304278" y="4664060"/>
            <a:ext cx="7423280" cy="2176328"/>
            <a:chOff x="4304278" y="4664060"/>
            <a:chExt cx="7423280" cy="2176328"/>
          </a:xfrm>
        </p:grpSpPr>
        <p:pic>
          <p:nvPicPr>
            <p:cNvPr id="18" name="Obraz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15661" y="4664060"/>
              <a:ext cx="3411897" cy="2144245"/>
            </a:xfrm>
            <a:prstGeom prst="rect">
              <a:avLst/>
            </a:prstGeom>
          </p:spPr>
        </p:pic>
        <p:pic>
          <p:nvPicPr>
            <p:cNvPr id="19" name="Obraz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04278" y="4698847"/>
              <a:ext cx="3292819" cy="21415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031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ytuł 1"/>
          <p:cNvSpPr>
            <a:spLocks noGrp="1"/>
          </p:cNvSpPr>
          <p:nvPr>
            <p:ph type="title"/>
          </p:nvPr>
        </p:nvSpPr>
        <p:spPr>
          <a:xfrm>
            <a:off x="0" y="247650"/>
            <a:ext cx="12192000" cy="706438"/>
          </a:xfrm>
        </p:spPr>
        <p:txBody>
          <a:bodyPr/>
          <a:lstStyle/>
          <a:p>
            <a:r>
              <a:rPr lang="pl-PL" altLang="pl-PL" sz="2800" smtClean="0"/>
              <a:t>Oporność szczepów </a:t>
            </a:r>
            <a:r>
              <a:rPr lang="pl-PL" altLang="pl-PL" sz="2800" i="1" smtClean="0"/>
              <a:t>Escherichia coli </a:t>
            </a:r>
            <a:r>
              <a:rPr lang="pl-PL" altLang="pl-PL" sz="2800" smtClean="0"/>
              <a:t>wytwarzających ESBL lub AmpC</a:t>
            </a:r>
          </a:p>
        </p:txBody>
      </p:sp>
      <p:grpSp>
        <p:nvGrpSpPr>
          <p:cNvPr id="37892" name="Grupa 9"/>
          <p:cNvGrpSpPr>
            <a:grpSpLocks/>
          </p:cNvGrpSpPr>
          <p:nvPr/>
        </p:nvGrpSpPr>
        <p:grpSpPr bwMode="auto">
          <a:xfrm>
            <a:off x="411163" y="1250950"/>
            <a:ext cx="11780837" cy="1762125"/>
            <a:chOff x="361950" y="4261604"/>
            <a:chExt cx="11781294" cy="1761394"/>
          </a:xfrm>
        </p:grpSpPr>
        <p:pic>
          <p:nvPicPr>
            <p:cNvPr id="37897" name="Obraz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950" y="4261604"/>
              <a:ext cx="3960000" cy="1694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8" name="Obraz 11"/>
            <p:cNvPicPr preferRelativeResize="0"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597" y="4328474"/>
              <a:ext cx="3960000" cy="1694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9" name="Obraz 12"/>
            <p:cNvPicPr preferRelativeResize="0"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3244" y="4328475"/>
              <a:ext cx="3960000" cy="1694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893" name="Symbol zastępczy zawartości 6"/>
          <p:cNvSpPr>
            <a:spLocks noGrp="1"/>
          </p:cNvSpPr>
          <p:nvPr>
            <p:ph idx="1"/>
          </p:nvPr>
        </p:nvSpPr>
        <p:spPr>
          <a:xfrm>
            <a:off x="1500188" y="3835400"/>
            <a:ext cx="9601200" cy="41275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pl-PL" altLang="pl-PL" smtClean="0"/>
              <a:t>świnie		 		brojlery 				indyki </a:t>
            </a:r>
          </a:p>
        </p:txBody>
      </p:sp>
      <p:pic>
        <p:nvPicPr>
          <p:cNvPr id="37894" name="Symbol zastępczy zawartości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4281488"/>
            <a:ext cx="3959225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Obraz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3" y="4281488"/>
            <a:ext cx="3960812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Obraz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275" y="4281488"/>
            <a:ext cx="3960813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ytuł 1"/>
          <p:cNvSpPr>
            <a:spLocks noGrp="1"/>
          </p:cNvSpPr>
          <p:nvPr>
            <p:ph type="title"/>
          </p:nvPr>
        </p:nvSpPr>
        <p:spPr>
          <a:xfrm>
            <a:off x="0" y="247650"/>
            <a:ext cx="12192000" cy="706438"/>
          </a:xfrm>
        </p:spPr>
        <p:txBody>
          <a:bodyPr/>
          <a:lstStyle/>
          <a:p>
            <a:r>
              <a:rPr lang="pl-PL" altLang="pl-PL" sz="2800" i="1" smtClean="0"/>
              <a:t>Escherichia coli </a:t>
            </a:r>
            <a:r>
              <a:rPr lang="pl-PL" altLang="pl-PL" sz="2800" smtClean="0"/>
              <a:t>wytwarzające ESBL lub AmpC: „susceptibility index”</a:t>
            </a:r>
          </a:p>
        </p:txBody>
      </p:sp>
      <p:sp>
        <p:nvSpPr>
          <p:cNvPr id="38916" name="Symbol zastępczy zawartości 6"/>
          <p:cNvSpPr>
            <a:spLocks noGrp="1"/>
          </p:cNvSpPr>
          <p:nvPr>
            <p:ph idx="1"/>
          </p:nvPr>
        </p:nvSpPr>
        <p:spPr>
          <a:xfrm>
            <a:off x="1500188" y="3835400"/>
            <a:ext cx="9601200" cy="41275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pl-PL" altLang="pl-PL" smtClean="0"/>
              <a:t>świnie		 		brojlery 				indyki </a:t>
            </a:r>
          </a:p>
        </p:txBody>
      </p:sp>
      <p:pic>
        <p:nvPicPr>
          <p:cNvPr id="38917" name="Symbol zastępczy zawartości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4281488"/>
            <a:ext cx="3959225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Obraz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3" y="4281488"/>
            <a:ext cx="3960812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Obraz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275" y="4281488"/>
            <a:ext cx="3960813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Obraz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563" y="1020763"/>
            <a:ext cx="5621337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ytuł 1"/>
          <p:cNvSpPr>
            <a:spLocks noGrp="1"/>
          </p:cNvSpPr>
          <p:nvPr>
            <p:ph type="title"/>
          </p:nvPr>
        </p:nvSpPr>
        <p:spPr>
          <a:xfrm>
            <a:off x="0" y="147638"/>
            <a:ext cx="12192000" cy="706437"/>
          </a:xfrm>
        </p:spPr>
        <p:txBody>
          <a:bodyPr/>
          <a:lstStyle/>
          <a:p>
            <a:r>
              <a:rPr lang="pl-PL" altLang="pl-PL" sz="2800" smtClean="0"/>
              <a:t>Oporność szczepów </a:t>
            </a:r>
            <a:r>
              <a:rPr lang="pl-PL" altLang="pl-PL" sz="2800" i="1" smtClean="0"/>
              <a:t>Escherichia coli </a:t>
            </a:r>
            <a:r>
              <a:rPr lang="pl-PL" altLang="pl-PL" sz="2800" smtClean="0"/>
              <a:t>wytwarzających ESBL lub AmpC </a:t>
            </a:r>
            <a:br>
              <a:rPr lang="pl-PL" altLang="pl-PL" sz="2800" smtClean="0"/>
            </a:br>
            <a:r>
              <a:rPr lang="pl-PL" altLang="pl-PL" sz="2800" smtClean="0"/>
              <a:t>izolowane z mięsa </a:t>
            </a:r>
          </a:p>
        </p:txBody>
      </p:sp>
      <p:sp>
        <p:nvSpPr>
          <p:cNvPr id="39940" name="Symbol zastępczy zawartości 6"/>
          <p:cNvSpPr>
            <a:spLocks noGrp="1"/>
          </p:cNvSpPr>
          <p:nvPr>
            <p:ph idx="1"/>
          </p:nvPr>
        </p:nvSpPr>
        <p:spPr>
          <a:xfrm>
            <a:off x="1500188" y="3835400"/>
            <a:ext cx="9601200" cy="41275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pl-PL" altLang="pl-PL" smtClean="0"/>
              <a:t>świnie		 		brojlery 				indyki </a:t>
            </a:r>
          </a:p>
        </p:txBody>
      </p:sp>
      <p:pic>
        <p:nvPicPr>
          <p:cNvPr id="39941" name="Symbol zastępczy zawartości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4281488"/>
            <a:ext cx="3959225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Obraz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3" y="4281488"/>
            <a:ext cx="3960812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Obraz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275" y="4281488"/>
            <a:ext cx="3960813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Symbol zastępczy zawartości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987425"/>
            <a:ext cx="575945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Obraz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971550"/>
            <a:ext cx="5761037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6" name="Symbol zastępczy zawartości 6"/>
          <p:cNvSpPr txBox="1">
            <a:spLocks/>
          </p:cNvSpPr>
          <p:nvPr/>
        </p:nvSpPr>
        <p:spPr bwMode="auto">
          <a:xfrm>
            <a:off x="1562100" y="3375025"/>
            <a:ext cx="96012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pl-PL" altLang="pl-PL" sz="2400"/>
              <a:t>mięso wieprzowe i wołowe 				mięso brojlerów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ytuł 1"/>
          <p:cNvSpPr>
            <a:spLocks noGrp="1"/>
          </p:cNvSpPr>
          <p:nvPr>
            <p:ph type="title"/>
          </p:nvPr>
        </p:nvSpPr>
        <p:spPr>
          <a:xfrm>
            <a:off x="0" y="147638"/>
            <a:ext cx="12192000" cy="706437"/>
          </a:xfrm>
        </p:spPr>
        <p:txBody>
          <a:bodyPr/>
          <a:lstStyle/>
          <a:p>
            <a:r>
              <a:rPr lang="pl-PL" altLang="pl-PL" sz="2800" smtClean="0"/>
              <a:t>Oporność szczepów </a:t>
            </a:r>
            <a:r>
              <a:rPr lang="pl-PL" altLang="pl-PL" sz="2800" i="1" smtClean="0"/>
              <a:t>Escherichia coli </a:t>
            </a:r>
            <a:r>
              <a:rPr lang="pl-PL" altLang="pl-PL" sz="2800" smtClean="0"/>
              <a:t>wytwarzających ESBL lub AmpC </a:t>
            </a:r>
            <a:br>
              <a:rPr lang="pl-PL" altLang="pl-PL" sz="2800" smtClean="0"/>
            </a:br>
            <a:r>
              <a:rPr lang="pl-PL" altLang="pl-PL" sz="2800" smtClean="0"/>
              <a:t>izolowane z mięsa </a:t>
            </a:r>
          </a:p>
        </p:txBody>
      </p:sp>
      <p:pic>
        <p:nvPicPr>
          <p:cNvPr id="40963" name="Symbol zastępczy zawartości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987425"/>
            <a:ext cx="575945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Obraz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971550"/>
            <a:ext cx="5761037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Symbol zastępczy zawartości 6"/>
          <p:cNvSpPr txBox="1">
            <a:spLocks/>
          </p:cNvSpPr>
          <p:nvPr/>
        </p:nvSpPr>
        <p:spPr bwMode="auto">
          <a:xfrm>
            <a:off x="2081213" y="6369050"/>
            <a:ext cx="96012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pl-PL" altLang="pl-PL" sz="2400"/>
              <a:t>Częstość występowania				„susceptibility index”</a:t>
            </a:r>
          </a:p>
        </p:txBody>
      </p:sp>
      <p:pic>
        <p:nvPicPr>
          <p:cNvPr id="40966" name="Obraz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63" y="3924300"/>
            <a:ext cx="4762500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Obraz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913" y="3924300"/>
            <a:ext cx="4762500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Symbol zastępczy zawartości 6"/>
          <p:cNvSpPr txBox="1">
            <a:spLocks/>
          </p:cNvSpPr>
          <p:nvPr/>
        </p:nvSpPr>
        <p:spPr bwMode="auto">
          <a:xfrm>
            <a:off x="1562100" y="3375025"/>
            <a:ext cx="96012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pl-PL" altLang="pl-PL" sz="2400"/>
              <a:t>mięso wieprzowe i wołowe 				mięso brojlerów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ytuł 1"/>
          <p:cNvSpPr>
            <a:spLocks noGrp="1"/>
          </p:cNvSpPr>
          <p:nvPr>
            <p:ph type="title"/>
          </p:nvPr>
        </p:nvSpPr>
        <p:spPr>
          <a:xfrm>
            <a:off x="0" y="247650"/>
            <a:ext cx="12192000" cy="706438"/>
          </a:xfrm>
        </p:spPr>
        <p:txBody>
          <a:bodyPr/>
          <a:lstStyle/>
          <a:p>
            <a:r>
              <a:rPr lang="pl-PL" altLang="pl-PL" sz="2800" i="1" smtClean="0"/>
              <a:t>Escherichia coli </a:t>
            </a:r>
            <a:r>
              <a:rPr lang="pl-PL" altLang="pl-PL" sz="2800" smtClean="0"/>
              <a:t>wytwarzające ESBL lub AmpC: fenotypy oporności</a:t>
            </a:r>
          </a:p>
        </p:txBody>
      </p:sp>
      <p:pic>
        <p:nvPicPr>
          <p:cNvPr id="41987" name="Obraz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1160463"/>
            <a:ext cx="5761037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Obraz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3844925"/>
            <a:ext cx="5761037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a 1"/>
          <p:cNvGrpSpPr/>
          <p:nvPr/>
        </p:nvGrpSpPr>
        <p:grpSpPr>
          <a:xfrm>
            <a:off x="6300788" y="1158875"/>
            <a:ext cx="5767387" cy="5568950"/>
            <a:chOff x="6300788" y="1158875"/>
            <a:chExt cx="5767387" cy="5568950"/>
          </a:xfrm>
        </p:grpSpPr>
        <p:pic>
          <p:nvPicPr>
            <p:cNvPr id="41988" name="Obraz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788" y="1158875"/>
              <a:ext cx="5762625" cy="288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0" name="Obraz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788" y="3844925"/>
              <a:ext cx="5767387" cy="288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ytuł 1"/>
          <p:cNvSpPr>
            <a:spLocks noGrp="1"/>
          </p:cNvSpPr>
          <p:nvPr>
            <p:ph type="title"/>
          </p:nvPr>
        </p:nvSpPr>
        <p:spPr>
          <a:xfrm>
            <a:off x="0" y="247650"/>
            <a:ext cx="12192000" cy="706438"/>
          </a:xfrm>
        </p:spPr>
        <p:txBody>
          <a:bodyPr/>
          <a:lstStyle/>
          <a:p>
            <a:r>
              <a:rPr lang="pl-PL" altLang="pl-PL" sz="2800" i="1" smtClean="0"/>
              <a:t>Escherichia coli </a:t>
            </a:r>
            <a:r>
              <a:rPr lang="pl-PL" altLang="pl-PL" sz="2800" smtClean="0"/>
              <a:t>wytwarzające ESBL lub AmpC: fenotypy oporności</a:t>
            </a:r>
          </a:p>
        </p:txBody>
      </p:sp>
      <p:sp>
        <p:nvSpPr>
          <p:cNvPr id="43013" name="Prostokąt 8"/>
          <p:cNvSpPr>
            <a:spLocks noChangeArrowheads="1"/>
          </p:cNvSpPr>
          <p:nvPr/>
        </p:nvSpPr>
        <p:spPr bwMode="auto">
          <a:xfrm>
            <a:off x="1262271" y="5307013"/>
            <a:ext cx="1058552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altLang="pl-PL" sz="2000" dirty="0"/>
              <a:t>ESBL </a:t>
            </a:r>
            <a:r>
              <a:rPr lang="pl-PL" altLang="pl-PL" sz="2000" dirty="0"/>
              <a:t>występuje częściej w każdym z badanych obszarów</a:t>
            </a:r>
            <a:endParaRPr lang="en-GB" altLang="pl-PL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pl-PL" altLang="pl-PL" sz="2000" b="1" dirty="0">
                <a:solidFill>
                  <a:srgbClr val="FF0000"/>
                </a:solidFill>
              </a:rPr>
              <a:t>PRAWDOPODOBNIE SZCZEPY TE NIE STANOWIĄ WIELKIEGO ZAGROŻENIA DLA ZDROWIA PUBLICZNEGO</a:t>
            </a:r>
            <a:endParaRPr lang="en-GB" altLang="pl-PL" sz="2000" b="1" dirty="0">
              <a:solidFill>
                <a:srgbClr val="FF0000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/>
          <a:srcRect t="5744"/>
          <a:stretch/>
        </p:blipFill>
        <p:spPr>
          <a:xfrm>
            <a:off x="6728791" y="6273709"/>
            <a:ext cx="5463209" cy="560519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54" y="1209513"/>
            <a:ext cx="7669276" cy="40975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768" y="1209513"/>
            <a:ext cx="3415057" cy="1747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ytuł 1"/>
          <p:cNvSpPr>
            <a:spLocks noGrp="1"/>
          </p:cNvSpPr>
          <p:nvPr>
            <p:ph type="title"/>
          </p:nvPr>
        </p:nvSpPr>
        <p:spPr>
          <a:xfrm>
            <a:off x="609600" y="125413"/>
            <a:ext cx="10972800" cy="828675"/>
          </a:xfrm>
        </p:spPr>
        <p:txBody>
          <a:bodyPr/>
          <a:lstStyle/>
          <a:p>
            <a:r>
              <a:rPr lang="pl-PL" altLang="pl-PL" sz="3200" smtClean="0"/>
              <a:t>Występowanie ESBL+ i ampC+ </a:t>
            </a:r>
            <a:r>
              <a:rPr lang="pl-PL" altLang="pl-PL" sz="3200" i="1" smtClean="0"/>
              <a:t>E. coli </a:t>
            </a:r>
            <a:r>
              <a:rPr lang="pl-PL" altLang="pl-PL" sz="3200" smtClean="0"/>
              <a:t>w mięsie (EU/EEA)</a:t>
            </a:r>
          </a:p>
        </p:txBody>
      </p:sp>
      <p:pic>
        <p:nvPicPr>
          <p:cNvPr id="44035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3" y="1484313"/>
            <a:ext cx="342265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13" y="1493838"/>
            <a:ext cx="33528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688" y="1484313"/>
            <a:ext cx="3395662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" y="3973513"/>
            <a:ext cx="3408363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Obraz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13" y="3935413"/>
            <a:ext cx="3395662" cy="235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688" y="3944938"/>
            <a:ext cx="3395662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1" name="Prostokąt 1"/>
          <p:cNvSpPr>
            <a:spLocks noChangeArrowheads="1"/>
          </p:cNvSpPr>
          <p:nvPr/>
        </p:nvSpPr>
        <p:spPr bwMode="auto">
          <a:xfrm>
            <a:off x="141288" y="2419350"/>
            <a:ext cx="936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400">
                <a:latin typeface="Times New Roman" panose="02020603050405020304" pitchFamily="18" charset="0"/>
                <a:cs typeface="Times New Roman" panose="02020603050405020304" pitchFamily="18" charset="0"/>
              </a:rPr>
              <a:t>ESBL</a:t>
            </a:r>
          </a:p>
        </p:txBody>
      </p:sp>
      <p:sp>
        <p:nvSpPr>
          <p:cNvPr id="44042" name="Prostokąt 2"/>
          <p:cNvSpPr>
            <a:spLocks noChangeArrowheads="1"/>
          </p:cNvSpPr>
          <p:nvPr/>
        </p:nvSpPr>
        <p:spPr bwMode="auto">
          <a:xfrm>
            <a:off x="58738" y="4929188"/>
            <a:ext cx="1101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400">
                <a:latin typeface="Times New Roman" panose="02020603050405020304" pitchFamily="18" charset="0"/>
                <a:cs typeface="Times New Roman" panose="02020603050405020304" pitchFamily="18" charset="0"/>
              </a:rPr>
              <a:t>ampC</a:t>
            </a:r>
          </a:p>
        </p:txBody>
      </p:sp>
      <p:sp>
        <p:nvSpPr>
          <p:cNvPr id="44043" name="Prostokąt 1"/>
          <p:cNvSpPr>
            <a:spLocks noChangeArrowheads="1"/>
          </p:cNvSpPr>
          <p:nvPr/>
        </p:nvSpPr>
        <p:spPr bwMode="auto">
          <a:xfrm>
            <a:off x="1077913" y="915988"/>
            <a:ext cx="105044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/>
              <a:t>brojlerów			wieprzowym 		wołowym</a:t>
            </a:r>
            <a:endParaRPr lang="pl-PL" altLang="pl-PL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ymbol zastępczy tekstu 3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809287" cy="1500187"/>
          </a:xfrm>
        </p:spPr>
        <p:txBody>
          <a:bodyPr/>
          <a:lstStyle/>
          <a:p>
            <a:r>
              <a:rPr lang="pl-PL" altLang="pl-PL" sz="4800" smtClean="0">
                <a:solidFill>
                  <a:schemeClr val="tx1"/>
                </a:solidFill>
              </a:rPr>
              <a:t>Występowanie i oporność szczepów </a:t>
            </a:r>
            <a:r>
              <a:rPr lang="pl-PL" altLang="pl-PL" sz="4800" i="1" smtClean="0">
                <a:solidFill>
                  <a:schemeClr val="tx1"/>
                </a:solidFill>
              </a:rPr>
              <a:t>Escherichia coli </a:t>
            </a:r>
            <a:r>
              <a:rPr lang="pl-PL" altLang="pl-PL" sz="4800" smtClean="0">
                <a:solidFill>
                  <a:schemeClr val="tx1"/>
                </a:solidFill>
              </a:rPr>
              <a:t>opornych na karbapenemy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smtClean="0"/>
              <a:t>„Narastanie” </a:t>
            </a:r>
            <a:r>
              <a:rPr lang="pl-PL" altLang="pl-PL" dirty="0"/>
              <a:t>oporności to selekcja szczepów </a:t>
            </a:r>
            <a:r>
              <a:rPr lang="pl-PL" altLang="pl-PL" dirty="0" smtClean="0"/>
              <a:t>opornych …</a:t>
            </a:r>
            <a:endParaRPr lang="pl-PL" dirty="0"/>
          </a:p>
        </p:txBody>
      </p:sp>
      <p:pic>
        <p:nvPicPr>
          <p:cNvPr id="11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0" t="21017" r="9184" b="15627"/>
          <a:stretch>
            <a:fillRect/>
          </a:stretch>
        </p:blipFill>
        <p:spPr bwMode="auto">
          <a:xfrm>
            <a:off x="609600" y="1196216"/>
            <a:ext cx="7371522" cy="311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42991" y="3390928"/>
            <a:ext cx="5976730" cy="3362022"/>
          </a:xfrm>
        </p:spPr>
      </p:pic>
      <p:pic>
        <p:nvPicPr>
          <p:cNvPr id="5" name="Picture 2" descr="Znalezione obrazy dla zapytania: antibiotic resistan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251" y="4378222"/>
            <a:ext cx="2782737" cy="23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287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Grupa 1"/>
          <p:cNvGrpSpPr>
            <a:grpSpLocks/>
          </p:cNvGrpSpPr>
          <p:nvPr/>
        </p:nvGrpSpPr>
        <p:grpSpPr bwMode="auto">
          <a:xfrm>
            <a:off x="684213" y="963613"/>
            <a:ext cx="11071225" cy="5875337"/>
            <a:chOff x="683792" y="963774"/>
            <a:chExt cx="11071203" cy="5875669"/>
          </a:xfrm>
        </p:grpSpPr>
        <p:pic>
          <p:nvPicPr>
            <p:cNvPr id="47112" name="Picture 3" descr="RVI_2Ecolicarbaindyk202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4995" y="1059191"/>
              <a:ext cx="3600000" cy="5090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3" name="Picture 4" descr="RVI_1Ecolicarbadrób20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792" y="1059191"/>
              <a:ext cx="3600000" cy="5090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4" name="Symbol zastępczy tekstu 2"/>
            <p:cNvSpPr txBox="1">
              <a:spLocks/>
            </p:cNvSpPr>
            <p:nvPr/>
          </p:nvSpPr>
          <p:spPr bwMode="auto">
            <a:xfrm>
              <a:off x="4733494" y="1041896"/>
              <a:ext cx="1485900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r>
                <a:rPr lang="pl-PL" altLang="pl-PL" sz="1600"/>
                <a:t>indyki</a:t>
              </a:r>
            </a:p>
          </p:txBody>
        </p:sp>
        <p:sp>
          <p:nvSpPr>
            <p:cNvPr id="47115" name="Symbol zastępczy tekstu 2"/>
            <p:cNvSpPr txBox="1">
              <a:spLocks/>
            </p:cNvSpPr>
            <p:nvPr/>
          </p:nvSpPr>
          <p:spPr bwMode="auto">
            <a:xfrm>
              <a:off x="836192" y="1116174"/>
              <a:ext cx="1485900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r>
                <a:rPr lang="pl-PL" altLang="pl-PL" sz="1600"/>
                <a:t>brojlery</a:t>
              </a:r>
            </a:p>
          </p:txBody>
        </p:sp>
        <p:sp>
          <p:nvSpPr>
            <p:cNvPr id="47116" name="Symbol zastępczy tekstu 2"/>
            <p:cNvSpPr txBox="1">
              <a:spLocks/>
            </p:cNvSpPr>
            <p:nvPr/>
          </p:nvSpPr>
          <p:spPr bwMode="auto">
            <a:xfrm>
              <a:off x="8154995" y="1007758"/>
              <a:ext cx="2008180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r>
                <a:rPr lang="pl-PL" altLang="pl-PL" sz="1600"/>
                <a:t>mięso brojlerów</a:t>
              </a:r>
            </a:p>
          </p:txBody>
        </p:sp>
        <p:sp>
          <p:nvSpPr>
            <p:cNvPr id="47117" name="Symbol zastępczy tekstu 2"/>
            <p:cNvSpPr txBox="1">
              <a:spLocks/>
            </p:cNvSpPr>
            <p:nvPr/>
          </p:nvSpPr>
          <p:spPr bwMode="auto">
            <a:xfrm>
              <a:off x="10097645" y="6111644"/>
              <a:ext cx="1657350" cy="727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r>
                <a:rPr lang="pl-PL" altLang="pl-PL" sz="1600"/>
                <a:t>mięso wieprzowe i wołowe</a:t>
              </a:r>
            </a:p>
          </p:txBody>
        </p:sp>
        <p:pic>
          <p:nvPicPr>
            <p:cNvPr id="47118" name="Picture 2" descr="RVIII_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4995" y="963774"/>
              <a:ext cx="3600000" cy="5090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9" name="Symbol zastępczy tekstu 2"/>
            <p:cNvSpPr txBox="1">
              <a:spLocks/>
            </p:cNvSpPr>
            <p:nvPr/>
          </p:nvSpPr>
          <p:spPr bwMode="auto">
            <a:xfrm>
              <a:off x="8285039" y="998072"/>
              <a:ext cx="2011485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r>
                <a:rPr lang="pl-PL" altLang="pl-PL" sz="1600"/>
                <a:t>mięso brojlerów</a:t>
              </a:r>
            </a:p>
          </p:txBody>
        </p:sp>
        <p:sp>
          <p:nvSpPr>
            <p:cNvPr id="47120" name="Symbol zastępczy tekstu 2"/>
            <p:cNvSpPr txBox="1">
              <a:spLocks/>
            </p:cNvSpPr>
            <p:nvPr/>
          </p:nvSpPr>
          <p:spPr bwMode="auto">
            <a:xfrm>
              <a:off x="2652632" y="6382404"/>
              <a:ext cx="1005592" cy="457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r>
                <a:rPr lang="pl-PL" altLang="pl-PL" sz="1600"/>
                <a:t>świnie</a:t>
              </a:r>
            </a:p>
          </p:txBody>
        </p:sp>
      </p:grpSp>
      <p:sp>
        <p:nvSpPr>
          <p:cNvPr id="47107" name="Tytuł 1"/>
          <p:cNvSpPr>
            <a:spLocks noGrp="1"/>
          </p:cNvSpPr>
          <p:nvPr>
            <p:ph type="title"/>
          </p:nvPr>
        </p:nvSpPr>
        <p:spPr>
          <a:xfrm>
            <a:off x="0" y="247650"/>
            <a:ext cx="12192000" cy="706438"/>
          </a:xfrm>
        </p:spPr>
        <p:txBody>
          <a:bodyPr/>
          <a:lstStyle/>
          <a:p>
            <a:r>
              <a:rPr lang="pl-PL" altLang="pl-PL" sz="2800" smtClean="0"/>
              <a:t>Występowanie szczepów </a:t>
            </a:r>
            <a:r>
              <a:rPr lang="pl-PL" altLang="pl-PL" sz="2800" i="1" smtClean="0"/>
              <a:t>Escherichia coli </a:t>
            </a:r>
            <a:r>
              <a:rPr lang="pl-PL" altLang="pl-PL" sz="2800" smtClean="0"/>
              <a:t>wytwarzających karbapenemazy</a:t>
            </a:r>
          </a:p>
        </p:txBody>
      </p:sp>
      <p:grpSp>
        <p:nvGrpSpPr>
          <p:cNvPr id="47108" name="Grupa 2"/>
          <p:cNvGrpSpPr>
            <a:grpSpLocks/>
          </p:cNvGrpSpPr>
          <p:nvPr/>
        </p:nvGrpSpPr>
        <p:grpSpPr bwMode="auto">
          <a:xfrm>
            <a:off x="282575" y="2305050"/>
            <a:ext cx="11909425" cy="4492625"/>
            <a:chOff x="282575" y="2305393"/>
            <a:chExt cx="11909425" cy="4491579"/>
          </a:xfrm>
        </p:grpSpPr>
        <p:pic>
          <p:nvPicPr>
            <p:cNvPr id="47109" name="Picture 4" descr="RVII_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791"/>
            <a:stretch>
              <a:fillRect/>
            </a:stretch>
          </p:blipFill>
          <p:spPr bwMode="auto">
            <a:xfrm>
              <a:off x="6845039" y="3978175"/>
              <a:ext cx="2880000" cy="2818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pole tekstowe 20"/>
            <p:cNvSpPr txBox="1">
              <a:spLocks noChangeArrowheads="1"/>
            </p:cNvSpPr>
            <p:nvPr/>
          </p:nvSpPr>
          <p:spPr bwMode="auto">
            <a:xfrm>
              <a:off x="282575" y="2305393"/>
              <a:ext cx="11909425" cy="5237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defRPr/>
              </a:pPr>
              <a:r>
                <a:rPr lang="pl-PL" altLang="pl-PL" dirty="0" smtClean="0">
                  <a:solidFill>
                    <a:srgbClr val="FF0000"/>
                  </a:solidFill>
                  <a:latin typeface="+mn-lt"/>
                </a:rPr>
                <a:t>brak (od 2015 r.) </a:t>
              </a:r>
              <a:r>
                <a:rPr lang="pl-PL" altLang="pl-PL" i="1" dirty="0" smtClean="0">
                  <a:solidFill>
                    <a:srgbClr val="FF0000"/>
                  </a:solidFill>
                  <a:latin typeface="+mn-lt"/>
                </a:rPr>
                <a:t>E. coli </a:t>
              </a:r>
              <a:r>
                <a:rPr lang="pl-PL" altLang="pl-PL" dirty="0" smtClean="0">
                  <a:solidFill>
                    <a:srgbClr val="FF0000"/>
                  </a:solidFill>
                  <a:latin typeface="+mn-lt"/>
                </a:rPr>
                <a:t>opornych na karbapenemy – niestosowane w weterynarii</a:t>
              </a:r>
            </a:p>
          </p:txBody>
        </p:sp>
        <p:pic>
          <p:nvPicPr>
            <p:cNvPr id="47111" name="Picture 5" descr="RV_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042"/>
            <a:stretch>
              <a:fillRect/>
            </a:stretch>
          </p:blipFill>
          <p:spPr bwMode="auto">
            <a:xfrm>
              <a:off x="3528034" y="3948192"/>
              <a:ext cx="2880000" cy="2848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/>
          <a:srcRect t="5744"/>
          <a:stretch/>
        </p:blipFill>
        <p:spPr>
          <a:xfrm>
            <a:off x="6728791" y="6273709"/>
            <a:ext cx="5463209" cy="560519"/>
          </a:xfrm>
          <a:prstGeom prst="rect">
            <a:avLst/>
          </a:prstGeom>
        </p:spPr>
      </p:pic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0" y="274639"/>
            <a:ext cx="12192000" cy="679449"/>
          </a:xfrm>
        </p:spPr>
        <p:txBody>
          <a:bodyPr/>
          <a:lstStyle/>
          <a:p>
            <a:r>
              <a:rPr lang="pl-PL" dirty="0">
                <a:ea typeface="Verdana" panose="020B0604030504040204" pitchFamily="34" charset="0"/>
              </a:rPr>
              <a:t>Częstość występowania </a:t>
            </a:r>
            <a:r>
              <a:rPr lang="pl-PL" i="1" dirty="0">
                <a:ea typeface="Verdana" panose="020B0604030504040204" pitchFamily="34" charset="0"/>
              </a:rPr>
              <a:t>E. coli</a:t>
            </a:r>
            <a:r>
              <a:rPr lang="pl-PL" dirty="0">
                <a:ea typeface="Verdana" panose="020B0604030504040204" pitchFamily="34" charset="0"/>
              </a:rPr>
              <a:t> produkujących </a:t>
            </a:r>
            <a:r>
              <a:rPr lang="pl-PL" dirty="0" smtClean="0">
                <a:ea typeface="Verdana" panose="020B0604030504040204" pitchFamily="34" charset="0"/>
              </a:rPr>
              <a:t>karbapenemazy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6579704" y="1333501"/>
            <a:ext cx="5002696" cy="4792663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UE (2019-2020 r.) 27.470 próbek od </a:t>
            </a:r>
          </a:p>
          <a:p>
            <a:pPr marL="0" indent="0">
              <a:buNone/>
            </a:pPr>
            <a:r>
              <a:rPr lang="pl-PL" dirty="0"/>
              <a:t>świń (5.713), cieląt (</a:t>
            </a:r>
            <a:r>
              <a:rPr lang="en-US" dirty="0"/>
              <a:t>1</a:t>
            </a:r>
            <a:r>
              <a:rPr lang="pl-PL" dirty="0"/>
              <a:t>.</a:t>
            </a:r>
            <a:r>
              <a:rPr lang="en-US" dirty="0"/>
              <a:t>778</a:t>
            </a:r>
            <a:r>
              <a:rPr lang="pl-PL" dirty="0"/>
              <a:t>), brojlerów (</a:t>
            </a:r>
            <a:r>
              <a:rPr lang="en-US" dirty="0"/>
              <a:t>5</a:t>
            </a:r>
            <a:r>
              <a:rPr lang="pl-PL" dirty="0"/>
              <a:t>.</a:t>
            </a:r>
            <a:r>
              <a:rPr lang="en-US" dirty="0"/>
              <a:t>597</a:t>
            </a:r>
            <a:r>
              <a:rPr lang="pl-PL" dirty="0"/>
              <a:t>), indyków (</a:t>
            </a:r>
            <a:r>
              <a:rPr lang="en-US" dirty="0"/>
              <a:t>2</a:t>
            </a:r>
            <a:r>
              <a:rPr lang="pl-PL" dirty="0"/>
              <a:t>.</a:t>
            </a:r>
            <a:r>
              <a:rPr lang="en-US" dirty="0"/>
              <a:t>260</a:t>
            </a:r>
            <a:r>
              <a:rPr lang="pl-PL" dirty="0"/>
              <a:t>) oraz mięsa wieprzowego (</a:t>
            </a:r>
            <a:r>
              <a:rPr lang="en-US" dirty="0"/>
              <a:t>4</a:t>
            </a:r>
            <a:r>
              <a:rPr lang="pl-PL" dirty="0"/>
              <a:t>.</a:t>
            </a:r>
            <a:r>
              <a:rPr lang="en-US" dirty="0"/>
              <a:t>020</a:t>
            </a:r>
            <a:r>
              <a:rPr lang="pl-PL" dirty="0"/>
              <a:t>), wołowego (</a:t>
            </a:r>
            <a:r>
              <a:rPr lang="en-US" dirty="0"/>
              <a:t>2</a:t>
            </a:r>
            <a:r>
              <a:rPr lang="pl-PL" dirty="0"/>
              <a:t>.</a:t>
            </a:r>
            <a:r>
              <a:rPr lang="en-US" dirty="0"/>
              <a:t>888</a:t>
            </a:r>
            <a:r>
              <a:rPr lang="pl-PL" dirty="0"/>
              <a:t>) i mięsa brojlerów (</a:t>
            </a:r>
            <a:r>
              <a:rPr lang="en-US" dirty="0"/>
              <a:t>5</a:t>
            </a:r>
            <a:r>
              <a:rPr lang="pl-PL" dirty="0"/>
              <a:t>.</a:t>
            </a:r>
            <a:r>
              <a:rPr lang="en-US" dirty="0"/>
              <a:t>214</a:t>
            </a:r>
            <a:r>
              <a:rPr lang="pl-PL" dirty="0" smtClean="0"/>
              <a:t>)</a:t>
            </a:r>
            <a:endParaRPr lang="pl-PL" dirty="0"/>
          </a:p>
        </p:txBody>
      </p:sp>
      <p:sp>
        <p:nvSpPr>
          <p:cNvPr id="9" name="Symbol zastępczy zawartości 4"/>
          <p:cNvSpPr txBox="1">
            <a:spLocks/>
          </p:cNvSpPr>
          <p:nvPr/>
        </p:nvSpPr>
        <p:spPr>
          <a:xfrm>
            <a:off x="6630850" y="3729833"/>
            <a:ext cx="4729576" cy="115028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7200" b="1" dirty="0" smtClean="0">
                <a:solidFill>
                  <a:srgbClr val="FF0000"/>
                </a:solidFill>
              </a:rPr>
              <a:t>0,0</a:t>
            </a:r>
            <a:r>
              <a:rPr lang="pl-PL" sz="7200" b="1" dirty="0" smtClean="0">
                <a:solidFill>
                  <a:srgbClr val="FF0000"/>
                </a:solidFill>
              </a:rPr>
              <a:t>002</a:t>
            </a:r>
            <a:r>
              <a:rPr lang="en-GB" sz="7200" b="1" i="1" dirty="0" smtClean="0">
                <a:solidFill>
                  <a:srgbClr val="FF0000"/>
                </a:solidFill>
              </a:rPr>
              <a:t>%</a:t>
            </a:r>
            <a:endParaRPr lang="en-GB" sz="7200" b="1" i="1" dirty="0">
              <a:solidFill>
                <a:srgbClr val="FF0000"/>
              </a:solidFill>
            </a:endParaRPr>
          </a:p>
        </p:txBody>
      </p:sp>
      <p:sp>
        <p:nvSpPr>
          <p:cNvPr id="11" name="Symbol zastępczy zawartości 3"/>
          <p:cNvSpPr txBox="1">
            <a:spLocks/>
          </p:cNvSpPr>
          <p:nvPr/>
        </p:nvSpPr>
        <p:spPr bwMode="auto">
          <a:xfrm>
            <a:off x="6175951" y="4855750"/>
            <a:ext cx="5870275" cy="56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0"/>
              </a:spcBef>
              <a:spcAft>
                <a:spcPts val="600"/>
              </a:spcAft>
            </a:pPr>
            <a:r>
              <a:rPr lang="pl-PL" dirty="0" smtClean="0"/>
              <a:t>6 szczepów produkujących cefalosporynazy (</a:t>
            </a:r>
            <a:r>
              <a:rPr lang="en-GB" i="1" dirty="0" err="1" smtClean="0"/>
              <a:t>bla</a:t>
            </a:r>
            <a:r>
              <a:rPr lang="pl-PL" baseline="-25000" dirty="0" smtClean="0"/>
              <a:t>VIM</a:t>
            </a:r>
            <a:r>
              <a:rPr lang="en-GB" baseline="-25000" dirty="0" smtClean="0"/>
              <a:t>-1</a:t>
            </a:r>
            <a:r>
              <a:rPr lang="pl-PL" i="1" dirty="0" smtClean="0"/>
              <a:t>,</a:t>
            </a:r>
            <a:r>
              <a:rPr lang="en-GB" dirty="0" smtClean="0"/>
              <a:t> </a:t>
            </a:r>
            <a:r>
              <a:rPr lang="en-GB" i="1" dirty="0" err="1" smtClean="0"/>
              <a:t>bla</a:t>
            </a:r>
            <a:r>
              <a:rPr lang="pl-PL" baseline="-25000" dirty="0" smtClean="0"/>
              <a:t>GES</a:t>
            </a:r>
            <a:r>
              <a:rPr lang="en-GB" baseline="-25000" dirty="0" smtClean="0"/>
              <a:t>-</a:t>
            </a:r>
            <a:r>
              <a:rPr lang="pl-PL" baseline="-25000" dirty="0" smtClean="0"/>
              <a:t>5</a:t>
            </a:r>
            <a:r>
              <a:rPr lang="pl-PL" dirty="0" smtClean="0"/>
              <a:t>, </a:t>
            </a:r>
            <a:r>
              <a:rPr lang="en-GB" i="1" dirty="0" smtClean="0"/>
              <a:t>bla</a:t>
            </a:r>
            <a:r>
              <a:rPr lang="en-GB" baseline="-25000" dirty="0" smtClean="0"/>
              <a:t>OXA-48</a:t>
            </a:r>
            <a:r>
              <a:rPr lang="pl-PL" dirty="0" smtClean="0"/>
              <a:t>)</a:t>
            </a:r>
            <a:endParaRPr lang="en-GB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16" y="1368484"/>
            <a:ext cx="5344752" cy="3034508"/>
          </a:xfrm>
          <a:prstGeom prst="rect">
            <a:avLst/>
          </a:prstGeom>
        </p:spPr>
      </p:pic>
      <p:sp>
        <p:nvSpPr>
          <p:cNvPr id="8" name="Symbol zastępczy zawartości 2"/>
          <p:cNvSpPr txBox="1">
            <a:spLocks/>
          </p:cNvSpPr>
          <p:nvPr/>
        </p:nvSpPr>
        <p:spPr bwMode="auto">
          <a:xfrm>
            <a:off x="1093304" y="4622077"/>
            <a:ext cx="4522305" cy="5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pl-PL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brak możliwości leczenia</a:t>
            </a:r>
          </a:p>
        </p:txBody>
      </p:sp>
    </p:spTree>
    <p:extLst>
      <p:ext uri="{BB962C8B-B14F-4D97-AF65-F5344CB8AC3E}">
        <p14:creationId xmlns:p14="http://schemas.microsoft.com/office/powerpoint/2010/main" val="283261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/>
          <a:srcRect t="5744"/>
          <a:stretch/>
        </p:blipFill>
        <p:spPr>
          <a:xfrm>
            <a:off x="6728791" y="6273709"/>
            <a:ext cx="5463209" cy="560519"/>
          </a:xfrm>
          <a:prstGeom prst="rect">
            <a:avLst/>
          </a:prstGeom>
        </p:spPr>
      </p:pic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0" y="274639"/>
            <a:ext cx="12192000" cy="679449"/>
          </a:xfrm>
        </p:spPr>
        <p:txBody>
          <a:bodyPr/>
          <a:lstStyle/>
          <a:p>
            <a:r>
              <a:rPr lang="pl-PL" dirty="0">
                <a:ea typeface="Verdana" panose="020B0604030504040204" pitchFamily="34" charset="0"/>
              </a:rPr>
              <a:t>Częstość występowania </a:t>
            </a:r>
            <a:r>
              <a:rPr lang="pl-PL" i="1" dirty="0">
                <a:ea typeface="Verdana" panose="020B0604030504040204" pitchFamily="34" charset="0"/>
              </a:rPr>
              <a:t>E. coli</a:t>
            </a:r>
            <a:r>
              <a:rPr lang="pl-PL" dirty="0">
                <a:ea typeface="Verdana" panose="020B0604030504040204" pitchFamily="34" charset="0"/>
              </a:rPr>
              <a:t> produkujących </a:t>
            </a:r>
            <a:r>
              <a:rPr lang="pl-PL" dirty="0" smtClean="0">
                <a:ea typeface="Verdana" panose="020B0604030504040204" pitchFamily="34" charset="0"/>
              </a:rPr>
              <a:t>karbapenemazy</a:t>
            </a:r>
            <a:endParaRPr lang="pl-PL" dirty="0"/>
          </a:p>
        </p:txBody>
      </p:sp>
      <p:sp>
        <p:nvSpPr>
          <p:cNvPr id="10" name="Symbol zastępczy zawartości 4"/>
          <p:cNvSpPr txBox="1">
            <a:spLocks/>
          </p:cNvSpPr>
          <p:nvPr/>
        </p:nvSpPr>
        <p:spPr>
          <a:xfrm>
            <a:off x="1144450" y="1588582"/>
            <a:ext cx="4951550" cy="354994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sz="4000" b="1" dirty="0" smtClean="0">
                <a:solidFill>
                  <a:srgbClr val="138721"/>
                </a:solidFill>
              </a:rPr>
              <a:t>Polska (2014 – 2021)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7200" b="1" dirty="0" smtClean="0">
                <a:solidFill>
                  <a:srgbClr val="138721"/>
                </a:solidFill>
              </a:rPr>
              <a:t>0,0</a:t>
            </a:r>
            <a:r>
              <a:rPr lang="pl-PL" sz="7200" b="1" dirty="0" smtClean="0">
                <a:solidFill>
                  <a:srgbClr val="138721"/>
                </a:solidFill>
              </a:rPr>
              <a:t>000000%</a:t>
            </a:r>
          </a:p>
          <a:p>
            <a:pPr marL="0" indent="0" algn="ctr">
              <a:buNone/>
            </a:pPr>
            <a:r>
              <a:rPr lang="pl-PL" sz="3000" b="1" i="1" dirty="0" smtClean="0">
                <a:solidFill>
                  <a:srgbClr val="138721"/>
                </a:solidFill>
              </a:rPr>
              <a:t>brak </a:t>
            </a:r>
            <a:r>
              <a:rPr lang="pl-PL" sz="3000" b="1" i="1" dirty="0">
                <a:solidFill>
                  <a:srgbClr val="138721"/>
                </a:solidFill>
              </a:rPr>
              <a:t>presji </a:t>
            </a:r>
            <a:r>
              <a:rPr lang="pl-PL" sz="3000" b="1" i="1" dirty="0" smtClean="0">
                <a:solidFill>
                  <a:srgbClr val="138721"/>
                </a:solidFill>
              </a:rPr>
              <a:t>selekcyjnej - karbapenemy nie są stosowane u zwierząt</a:t>
            </a:r>
          </a:p>
        </p:txBody>
      </p:sp>
      <p:sp>
        <p:nvSpPr>
          <p:cNvPr id="13" name="Symbol zastępczy zawartości 3"/>
          <p:cNvSpPr>
            <a:spLocks noGrp="1"/>
          </p:cNvSpPr>
          <p:nvPr>
            <p:ph idx="1"/>
          </p:nvPr>
        </p:nvSpPr>
        <p:spPr>
          <a:xfrm>
            <a:off x="6579704" y="1333501"/>
            <a:ext cx="5002696" cy="4792663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UE (2019-2020 r.) 27.470 próbek od </a:t>
            </a:r>
          </a:p>
          <a:p>
            <a:pPr marL="0" indent="0">
              <a:buNone/>
            </a:pPr>
            <a:r>
              <a:rPr lang="pl-PL" dirty="0" smtClean="0"/>
              <a:t>świń (5.713), cieląt (</a:t>
            </a:r>
            <a:r>
              <a:rPr lang="en-US" dirty="0" smtClean="0"/>
              <a:t>1</a:t>
            </a:r>
            <a:r>
              <a:rPr lang="pl-PL" dirty="0" smtClean="0"/>
              <a:t>.</a:t>
            </a:r>
            <a:r>
              <a:rPr lang="en-US" dirty="0" smtClean="0"/>
              <a:t>778</a:t>
            </a:r>
            <a:r>
              <a:rPr lang="pl-PL" dirty="0" smtClean="0"/>
              <a:t>), brojlerów (</a:t>
            </a:r>
            <a:r>
              <a:rPr lang="en-US" dirty="0" smtClean="0"/>
              <a:t>5</a:t>
            </a:r>
            <a:r>
              <a:rPr lang="pl-PL" dirty="0" smtClean="0"/>
              <a:t>.</a:t>
            </a:r>
            <a:r>
              <a:rPr lang="en-US" dirty="0" smtClean="0"/>
              <a:t>597</a:t>
            </a:r>
            <a:r>
              <a:rPr lang="pl-PL" dirty="0" smtClean="0"/>
              <a:t>), indyków (</a:t>
            </a:r>
            <a:r>
              <a:rPr lang="en-US" dirty="0" smtClean="0"/>
              <a:t>2</a:t>
            </a:r>
            <a:r>
              <a:rPr lang="pl-PL" dirty="0" smtClean="0"/>
              <a:t>.</a:t>
            </a:r>
            <a:r>
              <a:rPr lang="en-US" dirty="0" smtClean="0"/>
              <a:t>260</a:t>
            </a:r>
            <a:r>
              <a:rPr lang="pl-PL" dirty="0" smtClean="0"/>
              <a:t>) oraz mięsa wieprzowego (</a:t>
            </a:r>
            <a:r>
              <a:rPr lang="en-US" dirty="0" smtClean="0"/>
              <a:t>4</a:t>
            </a:r>
            <a:r>
              <a:rPr lang="pl-PL" dirty="0" smtClean="0"/>
              <a:t>.</a:t>
            </a:r>
            <a:r>
              <a:rPr lang="en-US" dirty="0" smtClean="0"/>
              <a:t>020</a:t>
            </a:r>
            <a:r>
              <a:rPr lang="pl-PL" dirty="0" smtClean="0"/>
              <a:t>), wołowego (</a:t>
            </a:r>
            <a:r>
              <a:rPr lang="en-US" dirty="0" smtClean="0"/>
              <a:t>2</a:t>
            </a:r>
            <a:r>
              <a:rPr lang="pl-PL" dirty="0" smtClean="0"/>
              <a:t>.</a:t>
            </a:r>
            <a:r>
              <a:rPr lang="en-US" dirty="0" smtClean="0"/>
              <a:t>888</a:t>
            </a:r>
            <a:r>
              <a:rPr lang="pl-PL" dirty="0" smtClean="0"/>
              <a:t>) i mięsa brojlerów (</a:t>
            </a:r>
            <a:r>
              <a:rPr lang="en-US" dirty="0" smtClean="0"/>
              <a:t>5</a:t>
            </a:r>
            <a:r>
              <a:rPr lang="pl-PL" dirty="0" smtClean="0"/>
              <a:t>.</a:t>
            </a:r>
            <a:r>
              <a:rPr lang="en-US" dirty="0" smtClean="0"/>
              <a:t>214</a:t>
            </a:r>
            <a:r>
              <a:rPr lang="pl-PL" dirty="0" smtClean="0"/>
              <a:t>)</a:t>
            </a:r>
            <a:endParaRPr lang="pl-PL" dirty="0"/>
          </a:p>
        </p:txBody>
      </p:sp>
      <p:sp>
        <p:nvSpPr>
          <p:cNvPr id="14" name="Symbol zastępczy zawartości 4"/>
          <p:cNvSpPr txBox="1">
            <a:spLocks/>
          </p:cNvSpPr>
          <p:nvPr/>
        </p:nvSpPr>
        <p:spPr>
          <a:xfrm>
            <a:off x="6630850" y="3729833"/>
            <a:ext cx="4729576" cy="115028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7200" b="1" dirty="0" smtClean="0">
                <a:solidFill>
                  <a:srgbClr val="FF0000"/>
                </a:solidFill>
              </a:rPr>
              <a:t>0,0</a:t>
            </a:r>
            <a:r>
              <a:rPr lang="pl-PL" sz="7200" b="1" dirty="0" smtClean="0">
                <a:solidFill>
                  <a:srgbClr val="FF0000"/>
                </a:solidFill>
              </a:rPr>
              <a:t>002</a:t>
            </a:r>
            <a:r>
              <a:rPr lang="en-GB" sz="7200" b="1" i="1" dirty="0" smtClean="0">
                <a:solidFill>
                  <a:srgbClr val="FF0000"/>
                </a:solidFill>
              </a:rPr>
              <a:t>%</a:t>
            </a:r>
            <a:endParaRPr lang="en-GB" sz="7200" b="1" i="1" dirty="0">
              <a:solidFill>
                <a:srgbClr val="FF0000"/>
              </a:solidFill>
            </a:endParaRPr>
          </a:p>
        </p:txBody>
      </p:sp>
      <p:sp>
        <p:nvSpPr>
          <p:cNvPr id="15" name="Symbol zastępczy zawartości 3"/>
          <p:cNvSpPr txBox="1">
            <a:spLocks/>
          </p:cNvSpPr>
          <p:nvPr/>
        </p:nvSpPr>
        <p:spPr bwMode="auto">
          <a:xfrm>
            <a:off x="6175951" y="4855750"/>
            <a:ext cx="5870275" cy="56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0"/>
              </a:spcBef>
              <a:spcAft>
                <a:spcPts val="600"/>
              </a:spcAft>
            </a:pPr>
            <a:r>
              <a:rPr lang="pl-PL" dirty="0" smtClean="0"/>
              <a:t>6 szczepów produkujących cefalosporynazy (</a:t>
            </a:r>
            <a:r>
              <a:rPr lang="en-GB" i="1" dirty="0" err="1" smtClean="0"/>
              <a:t>bla</a:t>
            </a:r>
            <a:r>
              <a:rPr lang="pl-PL" baseline="-25000" dirty="0" smtClean="0"/>
              <a:t>VIM</a:t>
            </a:r>
            <a:r>
              <a:rPr lang="en-GB" baseline="-25000" dirty="0" smtClean="0"/>
              <a:t>-1</a:t>
            </a:r>
            <a:r>
              <a:rPr lang="pl-PL" i="1" dirty="0" smtClean="0"/>
              <a:t>,</a:t>
            </a:r>
            <a:r>
              <a:rPr lang="en-GB" dirty="0" smtClean="0"/>
              <a:t> </a:t>
            </a:r>
            <a:r>
              <a:rPr lang="en-GB" i="1" dirty="0" err="1" smtClean="0"/>
              <a:t>bla</a:t>
            </a:r>
            <a:r>
              <a:rPr lang="pl-PL" baseline="-25000" dirty="0" smtClean="0"/>
              <a:t>GES</a:t>
            </a:r>
            <a:r>
              <a:rPr lang="en-GB" baseline="-25000" dirty="0" smtClean="0"/>
              <a:t>-</a:t>
            </a:r>
            <a:r>
              <a:rPr lang="pl-PL" baseline="-25000" dirty="0" smtClean="0"/>
              <a:t>5</a:t>
            </a:r>
            <a:r>
              <a:rPr lang="pl-PL" dirty="0" smtClean="0"/>
              <a:t>, </a:t>
            </a:r>
            <a:r>
              <a:rPr lang="en-GB" i="1" dirty="0" smtClean="0"/>
              <a:t>bla</a:t>
            </a:r>
            <a:r>
              <a:rPr lang="en-GB" baseline="-25000" dirty="0" smtClean="0"/>
              <a:t>OXA-48</a:t>
            </a:r>
            <a:r>
              <a:rPr lang="pl-PL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57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Program wieloletni i badania naukowe</a:t>
            </a:r>
            <a:endParaRPr lang="pl-PL" dirty="0"/>
          </a:p>
        </p:txBody>
      </p:sp>
      <p:sp>
        <p:nvSpPr>
          <p:cNvPr id="49155" name="Symbol zastępczy tekstu 4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/>
          <a:lstStyle/>
          <a:p>
            <a:r>
              <a:rPr lang="pl-PL" altLang="pl-PL" sz="4400" dirty="0" smtClean="0">
                <a:solidFill>
                  <a:schemeClr val="tx1"/>
                </a:solidFill>
              </a:rPr>
              <a:t>Nie tylko urzędowy monitoring oporności…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ytuł 7"/>
          <p:cNvSpPr>
            <a:spLocks noGrp="1"/>
          </p:cNvSpPr>
          <p:nvPr>
            <p:ph type="title"/>
          </p:nvPr>
        </p:nvSpPr>
        <p:spPr>
          <a:xfrm>
            <a:off x="1603375" y="38100"/>
            <a:ext cx="9144000" cy="919163"/>
          </a:xfrm>
        </p:spPr>
        <p:txBody>
          <a:bodyPr/>
          <a:lstStyle/>
          <a:p>
            <a:r>
              <a:rPr lang="pl-PL" altLang="pl-PL" smtClean="0"/>
              <a:t>Oporność wskaźnikowych szczepów </a:t>
            </a:r>
            <a:r>
              <a:rPr lang="pl-PL" altLang="pl-PL" i="1" smtClean="0"/>
              <a:t>E. coli</a:t>
            </a:r>
          </a:p>
        </p:txBody>
      </p:sp>
      <p:grpSp>
        <p:nvGrpSpPr>
          <p:cNvPr id="50179" name="Grupa 1"/>
          <p:cNvGrpSpPr>
            <a:grpSpLocks/>
          </p:cNvGrpSpPr>
          <p:nvPr/>
        </p:nvGrpSpPr>
        <p:grpSpPr bwMode="auto">
          <a:xfrm>
            <a:off x="4659313" y="2054225"/>
            <a:ext cx="4827587" cy="2182813"/>
            <a:chOff x="2316144" y="2146317"/>
            <a:chExt cx="4827073" cy="2181621"/>
          </a:xfrm>
        </p:grpSpPr>
        <p:pic>
          <p:nvPicPr>
            <p:cNvPr id="50185" name="Obraz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6144" y="2315594"/>
              <a:ext cx="4827073" cy="2012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pole tekstowe 10"/>
            <p:cNvSpPr txBox="1"/>
            <p:nvPr/>
          </p:nvSpPr>
          <p:spPr>
            <a:xfrm>
              <a:off x="3416164" y="2146317"/>
              <a:ext cx="2073054" cy="3379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l-PL" sz="1600" dirty="0">
                  <a:latin typeface="+mn-lt"/>
                  <a:cs typeface="Times New Roman" panose="02020603050405020304" pitchFamily="18" charset="0"/>
                </a:rPr>
                <a:t>Brojlery (2018, N=181)</a:t>
              </a:r>
            </a:p>
          </p:txBody>
        </p:sp>
      </p:grpSp>
      <p:sp>
        <p:nvSpPr>
          <p:cNvPr id="27" name="pole tekstowe 26"/>
          <p:cNvSpPr txBox="1"/>
          <p:nvPr/>
        </p:nvSpPr>
        <p:spPr>
          <a:xfrm>
            <a:off x="1997075" y="1003300"/>
            <a:ext cx="8513763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24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Źródło izolacji (sektor produkcji) ma znaczenie </a:t>
            </a:r>
          </a:p>
          <a:p>
            <a:pPr>
              <a:defRPr/>
            </a:pPr>
            <a:r>
              <a:rPr lang="pl-PL" sz="24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(presja selekcyjna – ilość stosowanych antybiotyków) </a:t>
            </a:r>
            <a:endParaRPr lang="en-GB" sz="2400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018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4283075"/>
            <a:ext cx="4984750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trzałka w prawo 17"/>
          <p:cNvSpPr/>
          <p:nvPr/>
        </p:nvSpPr>
        <p:spPr>
          <a:xfrm>
            <a:off x="1981200" y="2889250"/>
            <a:ext cx="2476500" cy="2879725"/>
          </a:xfrm>
          <a:prstGeom prst="rightArrow">
            <a:avLst>
              <a:gd name="adj1" fmla="val 73817"/>
              <a:gd name="adj2" fmla="val 500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1600" dirty="0">
                <a:solidFill>
                  <a:schemeClr val="tx1"/>
                </a:solidFill>
                <a:sym typeface="Symbol"/>
              </a:rPr>
              <a:t>Dwukrotnie wyższa częstość występowania oporności u brojlerów niż u kur niosek towarowych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9" name="Strzałka w prawo 18"/>
          <p:cNvSpPr/>
          <p:nvPr/>
        </p:nvSpPr>
        <p:spPr>
          <a:xfrm>
            <a:off x="4079875" y="2324100"/>
            <a:ext cx="904875" cy="73660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1350" dirty="0">
                <a:solidFill>
                  <a:schemeClr val="tx1"/>
                </a:solidFill>
                <a:sym typeface="Symbol"/>
              </a:rPr>
              <a:t>&gt;</a:t>
            </a:r>
            <a:r>
              <a:rPr lang="pl-PL" sz="1350" dirty="0">
                <a:solidFill>
                  <a:schemeClr val="tx1"/>
                </a:solidFill>
              </a:rPr>
              <a:t>80%</a:t>
            </a:r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20" name="Strzałka w prawo 19"/>
          <p:cNvSpPr/>
          <p:nvPr/>
        </p:nvSpPr>
        <p:spPr>
          <a:xfrm>
            <a:off x="4114800" y="5400675"/>
            <a:ext cx="904875" cy="73660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1350" dirty="0">
                <a:solidFill>
                  <a:schemeClr val="tx1"/>
                </a:solidFill>
                <a:sym typeface="Symbol"/>
              </a:rPr>
              <a:t></a:t>
            </a:r>
            <a:r>
              <a:rPr lang="pl-PL" sz="1350" dirty="0">
                <a:solidFill>
                  <a:schemeClr val="tx1"/>
                </a:solidFill>
              </a:rPr>
              <a:t>40%</a:t>
            </a:r>
            <a:endParaRPr lang="en-GB" sz="135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upa 21"/>
          <p:cNvGrpSpPr>
            <a:grpSpLocks/>
          </p:cNvGrpSpPr>
          <p:nvPr/>
        </p:nvGrpSpPr>
        <p:grpSpPr bwMode="auto">
          <a:xfrm>
            <a:off x="2224088" y="2146300"/>
            <a:ext cx="5054600" cy="4351338"/>
            <a:chOff x="218844" y="2210816"/>
            <a:chExt cx="5054846" cy="4351323"/>
          </a:xfrm>
        </p:grpSpPr>
        <p:pic>
          <p:nvPicPr>
            <p:cNvPr id="51212" name="Obraz 22"/>
            <p:cNvPicPr preferRelativeResize="0"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844" y="2346469"/>
              <a:ext cx="5054845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pole tekstowe 23"/>
            <p:cNvSpPr txBox="1"/>
            <p:nvPr/>
          </p:nvSpPr>
          <p:spPr>
            <a:xfrm>
              <a:off x="2063609" y="2210816"/>
              <a:ext cx="1543125" cy="3381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l-PL" sz="1600" dirty="0">
                  <a:latin typeface="+mn-lt"/>
                  <a:cs typeface="Times New Roman" panose="02020603050405020304" pitchFamily="18" charset="0"/>
                </a:rPr>
                <a:t>Cielęta (n = 526)</a:t>
              </a:r>
            </a:p>
          </p:txBody>
        </p:sp>
        <p:pic>
          <p:nvPicPr>
            <p:cNvPr id="51214" name="Obraz 24"/>
            <p:cNvPicPr preferRelativeResize="0"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845" y="4402139"/>
              <a:ext cx="5054845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pole tekstowe 25"/>
            <p:cNvSpPr txBox="1"/>
            <p:nvPr/>
          </p:nvSpPr>
          <p:spPr>
            <a:xfrm>
              <a:off x="2063609" y="4566658"/>
              <a:ext cx="1439932" cy="3381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l-PL" sz="1600" dirty="0">
                  <a:latin typeface="+mn-lt"/>
                  <a:cs typeface="Times New Roman" panose="02020603050405020304" pitchFamily="18" charset="0"/>
                </a:rPr>
                <a:t>Bydło (n = 517)</a:t>
              </a:r>
            </a:p>
          </p:txBody>
        </p:sp>
      </p:grpSp>
      <p:sp>
        <p:nvSpPr>
          <p:cNvPr id="51203" name="Tytuł 7"/>
          <p:cNvSpPr>
            <a:spLocks noGrp="1"/>
          </p:cNvSpPr>
          <p:nvPr>
            <p:ph type="title"/>
          </p:nvPr>
        </p:nvSpPr>
        <p:spPr>
          <a:xfrm>
            <a:off x="1603375" y="0"/>
            <a:ext cx="9144000" cy="1143000"/>
          </a:xfrm>
        </p:spPr>
        <p:txBody>
          <a:bodyPr/>
          <a:lstStyle/>
          <a:p>
            <a:r>
              <a:rPr lang="pl-PL" altLang="pl-PL" smtClean="0"/>
              <a:t>Oporność wskaźnikowych szczepów </a:t>
            </a:r>
            <a:r>
              <a:rPr lang="pl-PL" altLang="pl-PL" i="1" smtClean="0"/>
              <a:t>E. coli</a:t>
            </a:r>
          </a:p>
        </p:txBody>
      </p:sp>
      <p:sp>
        <p:nvSpPr>
          <p:cNvPr id="27" name="pole tekstowe 26"/>
          <p:cNvSpPr txBox="1"/>
          <p:nvPr/>
        </p:nvSpPr>
        <p:spPr>
          <a:xfrm>
            <a:off x="1997075" y="1003300"/>
            <a:ext cx="8513763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24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Źródło izolacji (sektor produkcji) ma znaczenie </a:t>
            </a:r>
          </a:p>
          <a:p>
            <a:pPr>
              <a:defRPr/>
            </a:pPr>
            <a:r>
              <a:rPr lang="pl-PL" sz="24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(presja selekcyjna – ilość stosowanych antybiotyków) </a:t>
            </a:r>
            <a:endParaRPr lang="en-GB" sz="2400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1205" name="Symbol zastępczy zawartości 10"/>
          <p:cNvSpPr>
            <a:spLocks noGrp="1"/>
          </p:cNvSpPr>
          <p:nvPr>
            <p:ph idx="1"/>
          </p:nvPr>
        </p:nvSpPr>
        <p:spPr>
          <a:xfrm>
            <a:off x="6954838" y="2511425"/>
            <a:ext cx="3678237" cy="2940050"/>
          </a:xfrm>
        </p:spPr>
        <p:txBody>
          <a:bodyPr/>
          <a:lstStyle/>
          <a:p>
            <a:r>
              <a:rPr lang="pl-PL" altLang="pl-PL" sz="2000" dirty="0" smtClean="0"/>
              <a:t>Statystycznie istotne różnice</a:t>
            </a:r>
          </a:p>
          <a:p>
            <a:r>
              <a:rPr lang="pl-PL" altLang="pl-PL" sz="2000" dirty="0" smtClean="0"/>
              <a:t>Przyczyny (?)</a:t>
            </a:r>
          </a:p>
          <a:p>
            <a:pPr lvl="1"/>
            <a:r>
              <a:rPr lang="pl-PL" altLang="pl-PL" sz="2000" dirty="0" smtClean="0"/>
              <a:t>fizjologia p. pok.</a:t>
            </a:r>
          </a:p>
          <a:p>
            <a:pPr lvl="1"/>
            <a:r>
              <a:rPr lang="pl-PL" altLang="pl-PL" sz="2000" dirty="0" smtClean="0"/>
              <a:t>preparaty p/</a:t>
            </a:r>
            <a:r>
              <a:rPr lang="pl-PL" altLang="pl-PL" sz="2000" dirty="0" err="1" smtClean="0"/>
              <a:t>mastitis</a:t>
            </a:r>
            <a:endParaRPr lang="pl-PL" altLang="pl-PL" sz="2000" dirty="0" smtClean="0"/>
          </a:p>
          <a:p>
            <a:pPr lvl="1"/>
            <a:r>
              <a:rPr lang="pl-PL" altLang="pl-PL" sz="2000" dirty="0" smtClean="0"/>
              <a:t>skarmianie mleka krów w trakcie leczenia</a:t>
            </a:r>
            <a:endParaRPr lang="en-GB" altLang="pl-PL" sz="2000" dirty="0" smtClean="0"/>
          </a:p>
          <a:p>
            <a:endParaRPr lang="en-GB" altLang="pl-PL" sz="2000" dirty="0" smtClean="0"/>
          </a:p>
        </p:txBody>
      </p:sp>
      <p:grpSp>
        <p:nvGrpSpPr>
          <p:cNvPr id="51206" name="Grupa 27"/>
          <p:cNvGrpSpPr>
            <a:grpSpLocks/>
          </p:cNvGrpSpPr>
          <p:nvPr/>
        </p:nvGrpSpPr>
        <p:grpSpPr bwMode="auto">
          <a:xfrm>
            <a:off x="3217863" y="2249488"/>
            <a:ext cx="3425825" cy="1371600"/>
            <a:chOff x="953986" y="4254420"/>
            <a:chExt cx="3738664" cy="1683532"/>
          </a:xfrm>
        </p:grpSpPr>
        <p:sp>
          <p:nvSpPr>
            <p:cNvPr id="29" name="Strzałka w górę 28"/>
            <p:cNvSpPr/>
            <p:nvPr/>
          </p:nvSpPr>
          <p:spPr>
            <a:xfrm>
              <a:off x="2871827" y="5343649"/>
              <a:ext cx="540530" cy="594303"/>
            </a:xfrm>
            <a:prstGeom prst="up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l-PL" sz="1050" dirty="0">
                  <a:solidFill>
                    <a:srgbClr val="FF0000"/>
                  </a:solidFill>
                </a:rPr>
                <a:t>3x</a:t>
              </a:r>
              <a:endParaRPr lang="en-GB" sz="1050" dirty="0">
                <a:solidFill>
                  <a:srgbClr val="FF0000"/>
                </a:solidFill>
              </a:endParaRPr>
            </a:p>
          </p:txBody>
        </p:sp>
        <p:sp>
          <p:nvSpPr>
            <p:cNvPr id="30" name="Strzałka w górę 29"/>
            <p:cNvSpPr/>
            <p:nvPr/>
          </p:nvSpPr>
          <p:spPr>
            <a:xfrm>
              <a:off x="3192333" y="4702582"/>
              <a:ext cx="540530" cy="594302"/>
            </a:xfrm>
            <a:prstGeom prst="up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l-PL" sz="1050" dirty="0">
                  <a:solidFill>
                    <a:srgbClr val="FF0000"/>
                  </a:solidFill>
                </a:rPr>
                <a:t>4x</a:t>
              </a:r>
              <a:endParaRPr lang="en-GB" sz="1050" dirty="0">
                <a:solidFill>
                  <a:srgbClr val="FF0000"/>
                </a:solidFill>
              </a:endParaRPr>
            </a:p>
          </p:txBody>
        </p:sp>
        <p:sp>
          <p:nvSpPr>
            <p:cNvPr id="31" name="Strzałka w górę 30"/>
            <p:cNvSpPr/>
            <p:nvPr/>
          </p:nvSpPr>
          <p:spPr>
            <a:xfrm>
              <a:off x="2357284" y="4720119"/>
              <a:ext cx="540530" cy="594303"/>
            </a:xfrm>
            <a:prstGeom prst="up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l-PL" sz="1050" dirty="0">
                  <a:solidFill>
                    <a:srgbClr val="FF0000"/>
                  </a:solidFill>
                </a:rPr>
                <a:t>4x</a:t>
              </a:r>
              <a:endParaRPr lang="en-GB" sz="1050" dirty="0">
                <a:solidFill>
                  <a:srgbClr val="FF0000"/>
                </a:solidFill>
              </a:endParaRPr>
            </a:p>
          </p:txBody>
        </p:sp>
        <p:sp>
          <p:nvSpPr>
            <p:cNvPr id="32" name="Strzałka w górę 31"/>
            <p:cNvSpPr/>
            <p:nvPr/>
          </p:nvSpPr>
          <p:spPr>
            <a:xfrm>
              <a:off x="953986" y="4254420"/>
              <a:ext cx="540530" cy="594302"/>
            </a:xfrm>
            <a:prstGeom prst="up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l-PL" sz="1050" dirty="0">
                  <a:solidFill>
                    <a:srgbClr val="FF0000"/>
                  </a:solidFill>
                </a:rPr>
                <a:t>5x</a:t>
              </a:r>
              <a:endParaRPr lang="en-GB" sz="1050" dirty="0">
                <a:solidFill>
                  <a:srgbClr val="FF0000"/>
                </a:solidFill>
              </a:endParaRPr>
            </a:p>
          </p:txBody>
        </p:sp>
        <p:sp>
          <p:nvSpPr>
            <p:cNvPr id="33" name="Strzałka w górę 32"/>
            <p:cNvSpPr/>
            <p:nvPr/>
          </p:nvSpPr>
          <p:spPr>
            <a:xfrm>
              <a:off x="4152120" y="4702582"/>
              <a:ext cx="540530" cy="594302"/>
            </a:xfrm>
            <a:prstGeom prst="up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l-PL" sz="1050" dirty="0">
                  <a:solidFill>
                    <a:srgbClr val="FF0000"/>
                  </a:solidFill>
                </a:rPr>
                <a:t>4x</a:t>
              </a:r>
              <a:endParaRPr lang="en-GB" sz="105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5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ytuł 1"/>
          <p:cNvSpPr>
            <a:spLocks noGrp="1"/>
          </p:cNvSpPr>
          <p:nvPr>
            <p:ph type="title"/>
          </p:nvPr>
        </p:nvSpPr>
        <p:spPr>
          <a:xfrm>
            <a:off x="66675" y="0"/>
            <a:ext cx="11984038" cy="904875"/>
          </a:xfrm>
        </p:spPr>
        <p:txBody>
          <a:bodyPr/>
          <a:lstStyle/>
          <a:p>
            <a:r>
              <a:rPr lang="pl-PL" altLang="pl-PL" sz="3200" dirty="0" smtClean="0"/>
              <a:t>Mechanizmy oporności na cefalosporyny występujące u </a:t>
            </a:r>
            <a:r>
              <a:rPr lang="pl-PL" altLang="pl-PL" sz="3200" i="1" dirty="0" smtClean="0"/>
              <a:t>E. coli </a:t>
            </a:r>
            <a:r>
              <a:rPr lang="pl-PL" altLang="pl-PL" sz="3200" dirty="0" smtClean="0"/>
              <a:t>od zwierząt i ludzi</a:t>
            </a:r>
          </a:p>
        </p:txBody>
      </p:sp>
      <p:pic>
        <p:nvPicPr>
          <p:cNvPr id="52227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300" y="4960938"/>
            <a:ext cx="7693025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2"/>
          <a:stretch>
            <a:fillRect/>
          </a:stretch>
        </p:blipFill>
        <p:spPr bwMode="auto">
          <a:xfrm>
            <a:off x="5429250" y="1550988"/>
            <a:ext cx="5172075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1363663"/>
            <a:ext cx="431482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rostokąt 7"/>
          <p:cNvSpPr/>
          <p:nvPr/>
        </p:nvSpPr>
        <p:spPr>
          <a:xfrm>
            <a:off x="8604250" y="5516563"/>
            <a:ext cx="1927225" cy="1111250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52231" name="Obraz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38" y="3548063"/>
            <a:ext cx="3683000" cy="1169987"/>
          </a:xfrm>
          <a:prstGeom prst="rect">
            <a:avLst/>
          </a:prstGeom>
          <a:noFill/>
          <a:ln w="349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ytuł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33450"/>
          </a:xfrm>
        </p:spPr>
        <p:txBody>
          <a:bodyPr/>
          <a:lstStyle/>
          <a:p>
            <a:r>
              <a:rPr lang="pl-PL" altLang="pl-PL" smtClean="0"/>
              <a:t>Oporność na kolistynę</a:t>
            </a:r>
          </a:p>
        </p:txBody>
      </p:sp>
      <p:pic>
        <p:nvPicPr>
          <p:cNvPr id="53251" name="Symbol zastępczy zawartości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5325" y="1203325"/>
            <a:ext cx="3910013" cy="2835275"/>
          </a:xfrm>
        </p:spPr>
      </p:pic>
      <p:grpSp>
        <p:nvGrpSpPr>
          <p:cNvPr id="53252" name="Grupa 7"/>
          <p:cNvGrpSpPr>
            <a:grpSpLocks noChangeAspect="1"/>
          </p:cNvGrpSpPr>
          <p:nvPr/>
        </p:nvGrpSpPr>
        <p:grpSpPr bwMode="auto">
          <a:xfrm>
            <a:off x="6915150" y="1203325"/>
            <a:ext cx="3878263" cy="1936750"/>
            <a:chOff x="4410075" y="4028404"/>
            <a:chExt cx="4680676" cy="2337057"/>
          </a:xfrm>
        </p:grpSpPr>
        <p:pic>
          <p:nvPicPr>
            <p:cNvPr id="53255" name="Obraz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0075" y="4028404"/>
              <a:ext cx="4680676" cy="480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6" name="Obraz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0075" y="4621961"/>
              <a:ext cx="4680676" cy="17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253" name="Obraz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75" y="2714625"/>
            <a:ext cx="5103813" cy="40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4308475"/>
            <a:ext cx="2362200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ytuł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54088"/>
          </a:xfrm>
        </p:spPr>
        <p:txBody>
          <a:bodyPr/>
          <a:lstStyle/>
          <a:p>
            <a:r>
              <a:rPr lang="pl-PL" altLang="pl-PL" smtClean="0"/>
              <a:t>Oporność na kolistynę: gen </a:t>
            </a:r>
            <a:r>
              <a:rPr lang="pl-PL" altLang="pl-PL" i="1" smtClean="0"/>
              <a:t>mcr</a:t>
            </a:r>
            <a:r>
              <a:rPr lang="pl-PL" altLang="pl-PL" smtClean="0"/>
              <a:t>-1.1 zlokalizowany głównie na plazmidach IncX4</a:t>
            </a:r>
          </a:p>
        </p:txBody>
      </p:sp>
      <p:pic>
        <p:nvPicPr>
          <p:cNvPr id="54275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8" y="1874838"/>
            <a:ext cx="7151687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276" name="Grupa 7"/>
          <p:cNvGrpSpPr>
            <a:grpSpLocks noChangeAspect="1"/>
          </p:cNvGrpSpPr>
          <p:nvPr/>
        </p:nvGrpSpPr>
        <p:grpSpPr bwMode="auto">
          <a:xfrm>
            <a:off x="744538" y="1520825"/>
            <a:ext cx="5030787" cy="2511425"/>
            <a:chOff x="4410075" y="4028404"/>
            <a:chExt cx="4680676" cy="2337057"/>
          </a:xfrm>
        </p:grpSpPr>
        <p:pic>
          <p:nvPicPr>
            <p:cNvPr id="54277" name="Obraz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0075" y="4028404"/>
              <a:ext cx="4680676" cy="480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78" name="Obraz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0075" y="4621961"/>
              <a:ext cx="4680676" cy="17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ytuł 1"/>
          <p:cNvSpPr>
            <a:spLocks noGrp="1"/>
          </p:cNvSpPr>
          <p:nvPr>
            <p:ph type="title"/>
          </p:nvPr>
        </p:nvSpPr>
        <p:spPr>
          <a:xfrm>
            <a:off x="153988" y="-17463"/>
            <a:ext cx="11964987" cy="912813"/>
          </a:xfrm>
        </p:spPr>
        <p:txBody>
          <a:bodyPr/>
          <a:lstStyle/>
          <a:p>
            <a:r>
              <a:rPr lang="pl-PL" altLang="pl-PL" sz="3200" smtClean="0"/>
              <a:t>Oporność </a:t>
            </a:r>
            <a:r>
              <a:rPr lang="pl-PL" altLang="pl-PL" sz="3200" i="1" smtClean="0"/>
              <a:t>E. coli </a:t>
            </a:r>
            <a:r>
              <a:rPr lang="pl-PL" altLang="pl-PL" sz="3200" smtClean="0"/>
              <a:t>izolowanych od zwierząt wolnożyjących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8594725" y="4548188"/>
            <a:ext cx="299243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rgbClr val="FF0000"/>
                </a:solidFill>
                <a:latin typeface="+mn-lt"/>
              </a:rPr>
              <a:t>brak opornych </a:t>
            </a:r>
            <a:r>
              <a:rPr lang="en-GB" sz="2000" i="1" dirty="0">
                <a:solidFill>
                  <a:srgbClr val="FF0000"/>
                </a:solidFill>
                <a:latin typeface="+mn-lt"/>
              </a:rPr>
              <a:t>E. coli </a:t>
            </a:r>
            <a:r>
              <a:rPr lang="pl-PL" sz="2000" dirty="0">
                <a:solidFill>
                  <a:srgbClr val="FF0000"/>
                </a:solidFill>
                <a:latin typeface="+mn-lt"/>
              </a:rPr>
              <a:t>od danieli, jeleni i żubrów</a:t>
            </a:r>
          </a:p>
        </p:txBody>
      </p:sp>
      <p:grpSp>
        <p:nvGrpSpPr>
          <p:cNvPr id="55300" name="Grupa 6"/>
          <p:cNvGrpSpPr>
            <a:grpSpLocks/>
          </p:cNvGrpSpPr>
          <p:nvPr/>
        </p:nvGrpSpPr>
        <p:grpSpPr bwMode="auto">
          <a:xfrm>
            <a:off x="4100513" y="3843338"/>
            <a:ext cx="4494212" cy="2065337"/>
            <a:chOff x="726351" y="2014248"/>
            <a:chExt cx="5400000" cy="2307489"/>
          </a:xfrm>
        </p:grpSpPr>
        <p:pic>
          <p:nvPicPr>
            <p:cNvPr id="5530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351" y="2014248"/>
              <a:ext cx="5400000" cy="2307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pole tekstowe 8"/>
            <p:cNvSpPr txBox="1"/>
            <p:nvPr/>
          </p:nvSpPr>
          <p:spPr>
            <a:xfrm>
              <a:off x="2069198" y="2014248"/>
              <a:ext cx="2225998" cy="446954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l-PL" sz="2000" dirty="0">
                  <a:latin typeface="+mj-lt"/>
                </a:rPr>
                <a:t>dzik (N=278)</a:t>
              </a:r>
            </a:p>
          </p:txBody>
        </p:sp>
      </p:grpSp>
      <p:grpSp>
        <p:nvGrpSpPr>
          <p:cNvPr id="55301" name="Grupa 9"/>
          <p:cNvGrpSpPr>
            <a:grpSpLocks/>
          </p:cNvGrpSpPr>
          <p:nvPr/>
        </p:nvGrpSpPr>
        <p:grpSpPr bwMode="auto">
          <a:xfrm>
            <a:off x="153988" y="3830638"/>
            <a:ext cx="4494212" cy="2090737"/>
            <a:chOff x="6118302" y="1953293"/>
            <a:chExt cx="5400000" cy="2337665"/>
          </a:xfrm>
        </p:grpSpPr>
        <p:pic>
          <p:nvPicPr>
            <p:cNvPr id="55304" name="Obraz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8302" y="1983469"/>
              <a:ext cx="5400000" cy="2307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pole tekstowe 11"/>
            <p:cNvSpPr txBox="1"/>
            <p:nvPr/>
          </p:nvSpPr>
          <p:spPr>
            <a:xfrm>
              <a:off x="7745359" y="1953293"/>
              <a:ext cx="2134441" cy="4472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l-PL" sz="2000" dirty="0">
                  <a:latin typeface="+mj-lt"/>
                </a:rPr>
                <a:t>sarna (N=64)</a:t>
              </a:r>
            </a:p>
          </p:txBody>
        </p:sp>
      </p:grpSp>
      <p:sp>
        <p:nvSpPr>
          <p:cNvPr id="5" name="Elipsa 23"/>
          <p:cNvSpPr>
            <a:spLocks noChangeAspect="1"/>
          </p:cNvSpPr>
          <p:nvPr/>
        </p:nvSpPr>
        <p:spPr>
          <a:xfrm>
            <a:off x="5691188" y="1779588"/>
            <a:ext cx="5772150" cy="1711325"/>
          </a:xfrm>
          <a:prstGeom prst="ellipse">
            <a:avLst/>
          </a:prstGeom>
          <a:solidFill>
            <a:srgbClr val="00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anchor="ctr"/>
          <a:lstStyle/>
          <a:p>
            <a:pPr algn="ctr">
              <a:defRPr/>
            </a:pPr>
            <a:r>
              <a:rPr lang="pl-PL" sz="2000" b="1" dirty="0">
                <a:solidFill>
                  <a:schemeClr val="tx1"/>
                </a:solidFill>
              </a:rPr>
              <a:t>Presja selekcyjna związana ze stosowaniem antybiotyków w rolnictwie?</a:t>
            </a:r>
            <a:endParaRPr lang="en-GB" sz="1200" b="1" dirty="0">
              <a:solidFill>
                <a:schemeClr val="tx1"/>
              </a:solidFill>
            </a:endParaRPr>
          </a:p>
        </p:txBody>
      </p:sp>
      <p:pic>
        <p:nvPicPr>
          <p:cNvPr id="55303" name="Obraz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" y="1589088"/>
            <a:ext cx="4694238" cy="16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Szczep </a:t>
            </a:r>
            <a:r>
              <a:rPr lang="pl-PL" i="1" dirty="0" smtClean="0"/>
              <a:t>E. coli </a:t>
            </a:r>
            <a:r>
              <a:rPr lang="pl-PL" dirty="0" smtClean="0"/>
              <a:t>oporny na karbapenemy (EUVSEC2®, SWIN)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686" y="1201884"/>
            <a:ext cx="9329390" cy="529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3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ytuł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79450"/>
          </a:xfrm>
        </p:spPr>
        <p:txBody>
          <a:bodyPr/>
          <a:lstStyle/>
          <a:p>
            <a:r>
              <a:rPr lang="pl-PL" altLang="pl-PL" sz="3200" smtClean="0"/>
              <a:t>Oporność u gryzoni wolnożyjących</a:t>
            </a:r>
          </a:p>
        </p:txBody>
      </p:sp>
      <p:sp>
        <p:nvSpPr>
          <p:cNvPr id="56323" name="Symbol zastępczy zawartości 8"/>
          <p:cNvSpPr>
            <a:spLocks noGrp="1"/>
          </p:cNvSpPr>
          <p:nvPr>
            <p:ph idx="1"/>
          </p:nvPr>
        </p:nvSpPr>
        <p:spPr>
          <a:xfrm>
            <a:off x="7392988" y="1333500"/>
            <a:ext cx="4189412" cy="4792663"/>
          </a:xfrm>
        </p:spPr>
        <p:txBody>
          <a:bodyPr/>
          <a:lstStyle/>
          <a:p>
            <a:r>
              <a:rPr lang="pl-PL" altLang="pl-PL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237 gryzoni</a:t>
            </a:r>
          </a:p>
          <a:p>
            <a:r>
              <a:rPr lang="pl-PL" altLang="pl-PL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pl-PL" altLang="pl-PL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Salmonella</a:t>
            </a:r>
          </a:p>
          <a:p>
            <a:r>
              <a:rPr lang="pl-PL" altLang="pl-PL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263 </a:t>
            </a:r>
            <a:r>
              <a:rPr lang="pl-PL" altLang="pl-PL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 coli</a:t>
            </a:r>
          </a:p>
          <a:p>
            <a:r>
              <a:rPr lang="pl-PL" altLang="pl-PL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szczepów opornych </a:t>
            </a:r>
          </a:p>
        </p:txBody>
      </p:sp>
      <p:pic>
        <p:nvPicPr>
          <p:cNvPr id="56324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3167063"/>
            <a:ext cx="7218363" cy="355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325" name="Grupa 6"/>
          <p:cNvGrpSpPr>
            <a:grpSpLocks noChangeAspect="1"/>
          </p:cNvGrpSpPr>
          <p:nvPr/>
        </p:nvGrpSpPr>
        <p:grpSpPr bwMode="auto">
          <a:xfrm>
            <a:off x="609600" y="1141413"/>
            <a:ext cx="5686425" cy="2393950"/>
            <a:chOff x="518024" y="1314450"/>
            <a:chExt cx="8557469" cy="3316538"/>
          </a:xfrm>
        </p:grpSpPr>
        <p:pic>
          <p:nvPicPr>
            <p:cNvPr id="56326" name="Obraz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24" y="1314450"/>
              <a:ext cx="8557469" cy="2805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27" name="Obraz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4120375"/>
              <a:ext cx="7964359" cy="510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ytuł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79450"/>
          </a:xfrm>
        </p:spPr>
        <p:txBody>
          <a:bodyPr/>
          <a:lstStyle/>
          <a:p>
            <a:r>
              <a:rPr lang="pl-PL" altLang="pl-PL" dirty="0" smtClean="0"/>
              <a:t>Badania metagenomiczne – bez izolacji bakterii</a:t>
            </a:r>
          </a:p>
        </p:txBody>
      </p:sp>
      <p:pic>
        <p:nvPicPr>
          <p:cNvPr id="57347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800" y="3292475"/>
            <a:ext cx="3022600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1758950"/>
            <a:ext cx="6759575" cy="40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925" y="1174750"/>
            <a:ext cx="6086475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6032500"/>
            <a:ext cx="92456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ytuł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79450"/>
          </a:xfrm>
        </p:spPr>
        <p:txBody>
          <a:bodyPr/>
          <a:lstStyle/>
          <a:p>
            <a:r>
              <a:rPr lang="pl-PL" altLang="pl-PL" dirty="0"/>
              <a:t>Badania metagenomiczne – bez izolacji </a:t>
            </a:r>
            <a:r>
              <a:rPr lang="pl-PL" altLang="pl-PL" dirty="0" smtClean="0"/>
              <a:t>bakterii</a:t>
            </a:r>
          </a:p>
        </p:txBody>
      </p:sp>
      <p:pic>
        <p:nvPicPr>
          <p:cNvPr id="58371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925" y="1174750"/>
            <a:ext cx="6086475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54150"/>
            <a:ext cx="5181600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3" y="5870575"/>
            <a:ext cx="9666287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713" y="3167063"/>
            <a:ext cx="332105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ostokąt 6"/>
          <p:cNvSpPr/>
          <p:nvPr/>
        </p:nvSpPr>
        <p:spPr>
          <a:xfrm>
            <a:off x="2892287" y="3071813"/>
            <a:ext cx="2544417" cy="85414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1003853" y="3752850"/>
            <a:ext cx="4585252" cy="17310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ytuł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79450"/>
          </a:xfrm>
        </p:spPr>
        <p:txBody>
          <a:bodyPr/>
          <a:lstStyle/>
          <a:p>
            <a:r>
              <a:rPr lang="pl-PL" altLang="pl-PL" smtClean="0"/>
              <a:t>Podsumowanie</a:t>
            </a:r>
          </a:p>
        </p:txBody>
      </p:sp>
      <p:sp>
        <p:nvSpPr>
          <p:cNvPr id="60419" name="Symbol zastępczy zawartości 4"/>
          <p:cNvSpPr>
            <a:spLocks noGrp="1"/>
          </p:cNvSpPr>
          <p:nvPr>
            <p:ph idx="1"/>
          </p:nvPr>
        </p:nvSpPr>
        <p:spPr>
          <a:xfrm>
            <a:off x="609600" y="1333500"/>
            <a:ext cx="10972800" cy="2860813"/>
          </a:xfrm>
        </p:spPr>
        <p:txBody>
          <a:bodyPr/>
          <a:lstStyle/>
          <a:p>
            <a:pPr marL="447675" lvl="1" indent="-385763" algn="just">
              <a:spcBef>
                <a:spcPts val="600"/>
              </a:spcBef>
            </a:pPr>
            <a:r>
              <a:rPr lang="pl-PL" altLang="pl-PL" dirty="0" smtClean="0">
                <a:latin typeface="+mj-lt"/>
                <a:cs typeface="Times New Roman" panose="02020603050405020304" pitchFamily="18" charset="0"/>
              </a:rPr>
              <a:t>monitoring potwierdza, że zwierzęta hodowlane są rezerwuarem opornych </a:t>
            </a:r>
            <a:r>
              <a:rPr lang="pl-PL" altLang="pl-PL" i="1" dirty="0" smtClean="0">
                <a:latin typeface="+mj-lt"/>
                <a:cs typeface="Times New Roman" panose="02020603050405020304" pitchFamily="18" charset="0"/>
              </a:rPr>
              <a:t>E. coli</a:t>
            </a:r>
          </a:p>
          <a:p>
            <a:pPr marL="447675" lvl="1" indent="-385763" algn="just">
              <a:spcBef>
                <a:spcPts val="600"/>
              </a:spcBef>
            </a:pPr>
            <a:r>
              <a:rPr lang="pl-PL" altLang="pl-PL" dirty="0" smtClean="0">
                <a:latin typeface="+mj-lt"/>
                <a:cs typeface="Times New Roman" panose="02020603050405020304" pitchFamily="18" charset="0"/>
              </a:rPr>
              <a:t>oporność jest wskaźnikiem intensywności i preferencji stosowania środków przeciwdrobnoustrojowych w chowie zwierząt</a:t>
            </a:r>
          </a:p>
          <a:p>
            <a:pPr marL="447675" lvl="1" indent="-385763" algn="just">
              <a:spcBef>
                <a:spcPts val="600"/>
              </a:spcBef>
            </a:pPr>
            <a:r>
              <a:rPr lang="pl-PL" altLang="pl-PL" dirty="0" smtClean="0">
                <a:latin typeface="+mj-lt"/>
                <a:cs typeface="Times New Roman" panose="02020603050405020304" pitchFamily="18" charset="0"/>
              </a:rPr>
              <a:t>za oporność </a:t>
            </a:r>
            <a:r>
              <a:rPr lang="pl-PL" altLang="pl-PL" i="1" dirty="0" smtClean="0">
                <a:latin typeface="+mj-lt"/>
                <a:cs typeface="Times New Roman" panose="02020603050405020304" pitchFamily="18" charset="0"/>
              </a:rPr>
              <a:t>E. coli </a:t>
            </a:r>
            <a:r>
              <a:rPr lang="pl-PL" altLang="pl-PL" dirty="0" smtClean="0">
                <a:latin typeface="+mj-lt"/>
                <a:cs typeface="Times New Roman" panose="02020603050405020304" pitchFamily="18" charset="0"/>
              </a:rPr>
              <a:t>na cefalosporyny odpowiadają inne mechanizmy niż te stwierdzane w zakażeniach człowieka</a:t>
            </a:r>
          </a:p>
          <a:p>
            <a:pPr marL="447675" lvl="1" indent="-385763" algn="just">
              <a:spcBef>
                <a:spcPts val="600"/>
              </a:spcBef>
            </a:pPr>
            <a:r>
              <a:rPr lang="pl-PL" altLang="pl-PL" dirty="0" smtClean="0">
                <a:latin typeface="+mj-lt"/>
                <a:cs typeface="Times New Roman" panose="02020603050405020304" pitchFamily="18" charset="0"/>
              </a:rPr>
              <a:t>oporność nie jest „wynalazkiem człowieka” to efekt uboczny, </a:t>
            </a:r>
            <a:r>
              <a:rPr lang="pl-PL" altLang="pl-PL" dirty="0" smtClean="0">
                <a:latin typeface="+mj-lt"/>
                <a:cs typeface="Times New Roman" panose="02020603050405020304" pitchFamily="18" charset="0"/>
              </a:rPr>
              <a:t>skutek </a:t>
            </a:r>
            <a:r>
              <a:rPr lang="pl-PL" altLang="pl-PL" dirty="0" smtClean="0">
                <a:latin typeface="+mj-lt"/>
                <a:cs typeface="Times New Roman" panose="02020603050405020304" pitchFamily="18" charset="0"/>
              </a:rPr>
              <a:t>„presji selekcyjnej”</a:t>
            </a:r>
            <a:endParaRPr lang="en-GB" altLang="pl-PL" dirty="0" smtClean="0">
              <a:latin typeface="+mj-lt"/>
              <a:cs typeface="Times New Roman" panose="02020603050405020304" pitchFamily="18" charset="0"/>
            </a:endParaRPr>
          </a:p>
          <a:p>
            <a:pPr marL="447675" indent="-385763" algn="just"/>
            <a:endParaRPr lang="pl-PL" altLang="pl-PL" dirty="0" smtClean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609600" y="4714102"/>
            <a:ext cx="112113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2400" dirty="0">
                <a:latin typeface="+mj-lt"/>
              </a:rPr>
              <a:t>„… </a:t>
            </a:r>
            <a:r>
              <a:rPr lang="en-US" sz="2400" dirty="0">
                <a:latin typeface="+mj-lt"/>
              </a:rPr>
              <a:t>a list of </a:t>
            </a:r>
            <a:r>
              <a:rPr lang="en-US" sz="2400" dirty="0" err="1">
                <a:latin typeface="+mj-lt"/>
              </a:rPr>
              <a:t>harmonised</a:t>
            </a:r>
            <a:r>
              <a:rPr lang="en-US" sz="2400" dirty="0">
                <a:latin typeface="+mj-lt"/>
              </a:rPr>
              <a:t> outcome indicators to assist EU</a:t>
            </a:r>
            <a:r>
              <a:rPr lang="pl-PL" sz="2400" dirty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Member States in assessing their progress in reducing the use of antimicrobials and antimicrobial</a:t>
            </a:r>
            <a:r>
              <a:rPr lang="pl-PL" sz="2400" dirty="0">
                <a:latin typeface="+mj-lt"/>
              </a:rPr>
              <a:t> </a:t>
            </a:r>
            <a:r>
              <a:rPr lang="pl-PL" sz="2400" dirty="0" err="1">
                <a:latin typeface="+mj-lt"/>
              </a:rPr>
              <a:t>resistance</a:t>
            </a:r>
            <a:r>
              <a:rPr lang="pl-PL" sz="2400" dirty="0">
                <a:latin typeface="+mj-lt"/>
              </a:rPr>
              <a:t> (AMR) …”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Wersja reżyserska prezentacji …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….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3463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0123"/>
            <a:ext cx="11820680" cy="3843336"/>
          </a:xfrm>
        </p:spPr>
      </p:pic>
      <p:sp>
        <p:nvSpPr>
          <p:cNvPr id="7" name="Prostokąt 6"/>
          <p:cNvSpPr/>
          <p:nvPr/>
        </p:nvSpPr>
        <p:spPr>
          <a:xfrm>
            <a:off x="3357563" y="2971800"/>
            <a:ext cx="8834437" cy="2128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260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6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hlinkClick r:id="rId2"/>
              </a:rPr>
              <a:t>www.enovat.eu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9874" r="1986" b="7088"/>
          <a:stretch/>
        </p:blipFill>
        <p:spPr>
          <a:xfrm>
            <a:off x="371475" y="1005410"/>
            <a:ext cx="11430000" cy="479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2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Line 7"/>
          <p:cNvSpPr>
            <a:spLocks noChangeShapeType="1"/>
          </p:cNvSpPr>
          <p:nvPr/>
        </p:nvSpPr>
        <p:spPr bwMode="auto">
          <a:xfrm rot="10800000">
            <a:off x="2030413" y="954088"/>
            <a:ext cx="8135937" cy="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61443" name="Tytuł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79450"/>
          </a:xfrm>
        </p:spPr>
        <p:txBody>
          <a:bodyPr/>
          <a:lstStyle/>
          <a:p>
            <a:r>
              <a:rPr lang="pl-PL" altLang="pl-PL" smtClean="0"/>
              <a:t>Przydatne linki</a:t>
            </a:r>
          </a:p>
        </p:txBody>
      </p:sp>
      <p:sp>
        <p:nvSpPr>
          <p:cNvPr id="61444" name="Symbol zastępczy zawartości 1"/>
          <p:cNvSpPr>
            <a:spLocks noGrp="1"/>
          </p:cNvSpPr>
          <p:nvPr>
            <p:ph idx="1"/>
          </p:nvPr>
        </p:nvSpPr>
        <p:spPr>
          <a:xfrm>
            <a:off x="609600" y="1333500"/>
            <a:ext cx="10972800" cy="2951989"/>
          </a:xfrm>
        </p:spPr>
        <p:txBody>
          <a:bodyPr/>
          <a:lstStyle/>
          <a:p>
            <a:r>
              <a:rPr lang="pl-PL" altLang="pl-PL" dirty="0" smtClean="0"/>
              <a:t>Decyzja Wykonawcza Komisji (UE) 2020/1729: </a:t>
            </a:r>
            <a:r>
              <a:rPr lang="pl-PL" altLang="pl-PL" dirty="0" smtClean="0">
                <a:hlinkClick r:id="rId2"/>
              </a:rPr>
              <a:t>https://eur-lex.europa.eu/legal-content/EN/TXT/?uri=CELEX%3A32020D1729&amp;qid=1518084856989</a:t>
            </a:r>
            <a:r>
              <a:rPr lang="pl-PL" altLang="pl-PL" dirty="0" smtClean="0"/>
              <a:t> </a:t>
            </a:r>
          </a:p>
          <a:p>
            <a:r>
              <a:rPr lang="pl-PL" altLang="pl-PL" dirty="0" smtClean="0"/>
              <a:t>Specyfikacje techniczne: </a:t>
            </a:r>
            <a:r>
              <a:rPr lang="pl-PL" altLang="pl-PL" dirty="0" smtClean="0">
                <a:hlinkClick r:id="rId3"/>
              </a:rPr>
              <a:t>https://efsa.onlinelibrary.wiley.com/doi/full/10.2903/j.efsa.2019.5709</a:t>
            </a:r>
            <a:r>
              <a:rPr lang="pl-PL" altLang="pl-PL" dirty="0" smtClean="0"/>
              <a:t>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pl-PL" altLang="pl-PL" dirty="0" smtClean="0"/>
              <a:t>Raport dot. oporności na środki przeciwdrobnoustrojowe:</a:t>
            </a:r>
            <a:r>
              <a:rPr lang="pl-PL" altLang="pl-PL" u="sng" dirty="0"/>
              <a:t> </a:t>
            </a:r>
            <a:r>
              <a:rPr lang="pl-PL" altLang="pl-PL" u="sng" dirty="0">
                <a:hlinkClick r:id="rId4"/>
              </a:rPr>
              <a:t>https://</a:t>
            </a:r>
            <a:r>
              <a:rPr lang="pl-PL" altLang="pl-PL" u="sng" dirty="0" smtClean="0">
                <a:hlinkClick r:id="rId4"/>
              </a:rPr>
              <a:t>efsa.onlinelibrary.wiley.com/doi/full/10.2903/j.efsa.2022.7209</a:t>
            </a:r>
            <a:r>
              <a:rPr lang="pl-PL" altLang="pl-PL" u="sng" dirty="0" smtClean="0"/>
              <a:t>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pl-PL" altLang="pl-PL" dirty="0" smtClean="0"/>
              <a:t>ENOVAT: </a:t>
            </a:r>
            <a:r>
              <a:rPr lang="pl-PL" dirty="0">
                <a:hlinkClick r:id="rId5"/>
              </a:rPr>
              <a:t>www.enovat.eu</a:t>
            </a:r>
            <a:endParaRPr lang="pl-PL" altLang="pl-PL" dirty="0" smtClean="0"/>
          </a:p>
        </p:txBody>
      </p:sp>
      <p:pic>
        <p:nvPicPr>
          <p:cNvPr id="61445" name="Picture 2" descr="Znalezione obrazy dla zapytania: antibiotic resistan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539" y="3640378"/>
            <a:ext cx="3692525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ymbol zastępczy zawartości 2"/>
          <p:cNvSpPr txBox="1">
            <a:spLocks/>
          </p:cNvSpPr>
          <p:nvPr/>
        </p:nvSpPr>
        <p:spPr bwMode="auto">
          <a:xfrm>
            <a:off x="436079" y="4664900"/>
            <a:ext cx="8484704" cy="1282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Dziękuję za uwagę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pl-PL" sz="24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l-PL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Dariusz Wasyl (</a:t>
            </a:r>
            <a:r>
              <a:rPr lang="pl-PL" sz="2400" dirty="0" smtClean="0"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wasyl@piwet.pulawy.pl</a:t>
            </a:r>
            <a:r>
              <a:rPr lang="pl-PL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pl-PL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AMR w podejściu „Jedno zdrowie” (One </a:t>
            </a:r>
            <a:r>
              <a:rPr lang="pl-PL" dirty="0" err="1" smtClean="0"/>
              <a:t>Health</a:t>
            </a:r>
            <a:r>
              <a:rPr lang="pl-PL" dirty="0" smtClean="0"/>
              <a:t>)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95" y="1496561"/>
            <a:ext cx="4999243" cy="4792663"/>
          </a:xfrm>
        </p:spPr>
      </p:pic>
      <p:pic>
        <p:nvPicPr>
          <p:cNvPr id="7" name="Obraz 6" descr="Planetary health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658" y="1964701"/>
            <a:ext cx="3844479" cy="38365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upa 2"/>
          <p:cNvGrpSpPr/>
          <p:nvPr/>
        </p:nvGrpSpPr>
        <p:grpSpPr>
          <a:xfrm>
            <a:off x="5444913" y="1702075"/>
            <a:ext cx="3220278" cy="4361757"/>
            <a:chOff x="5444913" y="1702075"/>
            <a:chExt cx="3220278" cy="4361757"/>
          </a:xfrm>
        </p:grpSpPr>
        <p:sp>
          <p:nvSpPr>
            <p:cNvPr id="10" name="Strzałka w prawo 9"/>
            <p:cNvSpPr/>
            <p:nvPr/>
          </p:nvSpPr>
          <p:spPr>
            <a:xfrm>
              <a:off x="5444913" y="1702075"/>
              <a:ext cx="3210339" cy="1051890"/>
            </a:xfrm>
            <a:prstGeom prst="right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 smtClean="0">
                  <a:solidFill>
                    <a:srgbClr val="FF0000"/>
                  </a:solidFill>
                </a:rPr>
                <a:t>pozostałości</a:t>
              </a:r>
              <a:endParaRPr lang="pl-PL" dirty="0">
                <a:solidFill>
                  <a:srgbClr val="FF0000"/>
                </a:solidFill>
              </a:endParaRPr>
            </a:p>
          </p:txBody>
        </p:sp>
        <p:sp>
          <p:nvSpPr>
            <p:cNvPr id="11" name="Strzałka w prawo 10"/>
            <p:cNvSpPr/>
            <p:nvPr/>
          </p:nvSpPr>
          <p:spPr>
            <a:xfrm>
              <a:off x="5454852" y="5011942"/>
              <a:ext cx="3210339" cy="1051890"/>
            </a:xfrm>
            <a:prstGeom prst="right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 smtClean="0">
                  <a:solidFill>
                    <a:srgbClr val="FF0000"/>
                  </a:solidFill>
                </a:rPr>
                <a:t>oporność</a:t>
              </a:r>
              <a:endParaRPr lang="pl-PL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upa 16"/>
          <p:cNvGrpSpPr/>
          <p:nvPr/>
        </p:nvGrpSpPr>
        <p:grpSpPr>
          <a:xfrm>
            <a:off x="729728" y="2519771"/>
            <a:ext cx="4284797" cy="4186085"/>
            <a:chOff x="729728" y="2519771"/>
            <a:chExt cx="4284797" cy="4186085"/>
          </a:xfrm>
        </p:grpSpPr>
        <p:sp>
          <p:nvSpPr>
            <p:cNvPr id="15" name="Strzałka zakrzywiona w prawo 14"/>
            <p:cNvSpPr/>
            <p:nvPr/>
          </p:nvSpPr>
          <p:spPr>
            <a:xfrm>
              <a:off x="729728" y="2519771"/>
              <a:ext cx="1222516" cy="2949437"/>
            </a:xfrm>
            <a:prstGeom prst="curved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16" name="Strzałka zakrzywiona w prawo 15"/>
            <p:cNvSpPr/>
            <p:nvPr/>
          </p:nvSpPr>
          <p:spPr>
            <a:xfrm rot="1789573" flipH="1">
              <a:off x="3742149" y="4338595"/>
              <a:ext cx="1272376" cy="2367261"/>
            </a:xfrm>
            <a:prstGeom prst="curved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</p:grpSp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43" y="2523698"/>
            <a:ext cx="2713315" cy="271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9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Antybiotyki przestają działać…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168778"/>
            <a:ext cx="3052982" cy="445335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313" y="1170905"/>
            <a:ext cx="5059016" cy="163881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126" y="3026538"/>
            <a:ext cx="2643310" cy="377053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4436" y="3013403"/>
            <a:ext cx="2853919" cy="378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9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10228</TotalTime>
  <Words>2247</Words>
  <Application>Microsoft Office PowerPoint</Application>
  <PresentationFormat>Panoramiczny</PresentationFormat>
  <Paragraphs>357</Paragraphs>
  <Slides>77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77</vt:i4>
      </vt:variant>
    </vt:vector>
  </HeadingPairs>
  <TitlesOfParts>
    <vt:vector size="84" baseType="lpstr">
      <vt:lpstr>Arial</vt:lpstr>
      <vt:lpstr>Arial Narrow</vt:lpstr>
      <vt:lpstr>Calibri</vt:lpstr>
      <vt:lpstr>Symbol</vt:lpstr>
      <vt:lpstr>Times New Roman</vt:lpstr>
      <vt:lpstr>Verdana</vt:lpstr>
      <vt:lpstr>Motyw pakietu Office</vt:lpstr>
      <vt:lpstr>Zakres monitoringu, wyniki i wskaźniki oporności bakterii na środki przeciwdrobnoustrojowe</vt:lpstr>
      <vt:lpstr>Oporność bakterii na antybiotyki (AMR – AntiMicrobial Resistance)</vt:lpstr>
      <vt:lpstr>Setki antybiotyków – cztery mechanizmy oporności</vt:lpstr>
      <vt:lpstr>Oporność: zjawisko naturalne, stare jak świat…</vt:lpstr>
      <vt:lpstr>Selekcja bakterii opornych</vt:lpstr>
      <vt:lpstr>„Narastanie” oporności to selekcja szczepów opornych …</vt:lpstr>
      <vt:lpstr>Szczep E. coli oporny na karbapenemy (EUVSEC2®, SWIN)</vt:lpstr>
      <vt:lpstr>AMR w podejściu „Jedno zdrowie” (One Health)</vt:lpstr>
      <vt:lpstr>Antybiotyki przestają działać…</vt:lpstr>
      <vt:lpstr>Przeciwdziałanie antybiotykooporności: TFAMR – Grupa zadaniowa Kodeksu Żywnościowego</vt:lpstr>
      <vt:lpstr>Przeciwdziałanie antybiotykooporności w UE</vt:lpstr>
      <vt:lpstr>UE: Monitoring zużycia i oporności …</vt:lpstr>
      <vt:lpstr>Podstawy prawne monitoringu AMR</vt:lpstr>
      <vt:lpstr>Decyzje Wykonawcze Komisji – cele:</vt:lpstr>
      <vt:lpstr>Monitoring oporności: nowelizacja przepisów (2020/1729)</vt:lpstr>
      <vt:lpstr>2020/1729 Monitoring oporności: przedmiot i zakres – bakterie</vt:lpstr>
      <vt:lpstr>2020/1729 Monitoring oporności: przedmiot i zakres – obszary</vt:lpstr>
      <vt:lpstr>2020/1729 Monitoring oporności: przedmiot i zakres – obszary</vt:lpstr>
      <vt:lpstr>2020/1729 Monitoring oporności: przedmiot i zakres – obszary</vt:lpstr>
      <vt:lpstr>Ocena i porównywanie danych: wskaźniki oporności bakterii  </vt:lpstr>
      <vt:lpstr>Wskaźniki oporności bakterii izolowanych od zwierząt  (i z żywności zwierzęcego pochodzenia)</vt:lpstr>
      <vt:lpstr>Organizacja monitoringu czynnego w Polsce</vt:lpstr>
      <vt:lpstr>Planowanie: wielkość uboju (zwierzęta), liczba mieszkańców (żywność)</vt:lpstr>
      <vt:lpstr>Organizacja monitoringu czynnego</vt:lpstr>
      <vt:lpstr>Monitoring oporności: metody (2020/1729)</vt:lpstr>
      <vt:lpstr>Monitoring oporności: metody (2020/1729)</vt:lpstr>
      <vt:lpstr>Monitoring oporności: metody (2020/1729)</vt:lpstr>
      <vt:lpstr>Oznaczanie najmniejszego stężenia hamującego (MIC)</vt:lpstr>
      <vt:lpstr>Fenotypy oporności Escherichia coli wytwarzających ESBL lub AmpC izolowanych od zwierząt</vt:lpstr>
      <vt:lpstr>Próbkobranie (2020): brojlery (treść jelita ślepego)</vt:lpstr>
      <vt:lpstr>Przyczyny odstąpienia od badania (2020)</vt:lpstr>
      <vt:lpstr>Prezentacja programu PowerPoint</vt:lpstr>
      <vt:lpstr>Całkowita wrażliwość (CS) i wielooporność (MDR) Salmonella </vt:lpstr>
      <vt:lpstr>Oporność Salmonella ma związek z serowarem (klonem)</vt:lpstr>
      <vt:lpstr>Oporność Salmonella ma związek z serowarem (klonem)</vt:lpstr>
      <vt:lpstr>Prezentacja programu PowerPoint</vt:lpstr>
      <vt:lpstr>Oporność Campylobacter jejuni i C. coli</vt:lpstr>
      <vt:lpstr>Prezentacja programu PowerPoint</vt:lpstr>
      <vt:lpstr>Wskaźnikowe Escherichia coli izolowanych od świń (2019), brojlerów i indyków (2020)</vt:lpstr>
      <vt:lpstr>Wskaźnikowe Escherichia coli izolowanych od świń (2019), brojlerów i indyków (2020)</vt:lpstr>
      <vt:lpstr>Wskaźnikowe Escherichia coli izolowanych od świń (2019), brojlerów i indyków (2020): „susceptibility index”</vt:lpstr>
      <vt:lpstr>Wskaźnikowe Escherichia coli „susceptibility index”</vt:lpstr>
      <vt:lpstr>Odsetek całkowicie wrażliwych wskaźnikowych szczepów E. coli </vt:lpstr>
      <vt:lpstr>Trendy oporności wskaźnikowych E. coli – brojlery</vt:lpstr>
      <vt:lpstr>Trendy oporności wskaźnikowych E. coli – porównanie między sektorami produkcji</vt:lpstr>
      <vt:lpstr>Wskaźnikowe Escherichia coli: różnorodność genetyczna i potencjalna patogenność</vt:lpstr>
      <vt:lpstr>Prezentacja programu PowerPoint</vt:lpstr>
      <vt:lpstr>Występowanie szczepów Escherichia coli wytwarzających ESBL lub AmpC</vt:lpstr>
      <vt:lpstr>Występowanie szczepów Escherichia coli wytwarzających ESBL lub AmpC  (PL – UE/EEA)</vt:lpstr>
      <vt:lpstr>Występowanie szczepów Escherichia coli wytwarzających ESBL lub AmpC  (PL – UE/EEA)</vt:lpstr>
      <vt:lpstr>Częstość występowania E. coli produkujących ESBL/AmpC</vt:lpstr>
      <vt:lpstr>Oporność szczepów Escherichia coli wytwarzających ESBL lub AmpC</vt:lpstr>
      <vt:lpstr>Escherichia coli wytwarzające ESBL lub AmpC: „susceptibility index”</vt:lpstr>
      <vt:lpstr>Oporność szczepów Escherichia coli wytwarzających ESBL lub AmpC  izolowane z mięsa </vt:lpstr>
      <vt:lpstr>Oporność szczepów Escherichia coli wytwarzających ESBL lub AmpC  izolowane z mięsa </vt:lpstr>
      <vt:lpstr>Escherichia coli wytwarzające ESBL lub AmpC: fenotypy oporności</vt:lpstr>
      <vt:lpstr>Escherichia coli wytwarzające ESBL lub AmpC: fenotypy oporności</vt:lpstr>
      <vt:lpstr>Występowanie ESBL+ i ampC+ E. coli w mięsie (EU/EEA)</vt:lpstr>
      <vt:lpstr>Prezentacja programu PowerPoint</vt:lpstr>
      <vt:lpstr>Występowanie szczepów Escherichia coli wytwarzających karbapenemazy</vt:lpstr>
      <vt:lpstr>Częstość występowania E. coli produkujących karbapenemazy</vt:lpstr>
      <vt:lpstr>Częstość występowania E. coli produkujących karbapenemazy</vt:lpstr>
      <vt:lpstr>Program wieloletni i badania naukowe</vt:lpstr>
      <vt:lpstr>Oporność wskaźnikowych szczepów E. coli</vt:lpstr>
      <vt:lpstr>Oporność wskaźnikowych szczepów E. coli</vt:lpstr>
      <vt:lpstr>Mechanizmy oporności na cefalosporyny występujące u E. coli od zwierząt i ludzi</vt:lpstr>
      <vt:lpstr>Oporność na kolistynę</vt:lpstr>
      <vt:lpstr>Oporność na kolistynę: gen mcr-1.1 zlokalizowany głównie na plazmidach IncX4</vt:lpstr>
      <vt:lpstr>Oporność E. coli izolowanych od zwierząt wolnożyjących</vt:lpstr>
      <vt:lpstr>Oporność u gryzoni wolnożyjących</vt:lpstr>
      <vt:lpstr>Badania metagenomiczne – bez izolacji bakterii</vt:lpstr>
      <vt:lpstr>Badania metagenomiczne – bez izolacji bakterii</vt:lpstr>
      <vt:lpstr>Podsumowanie</vt:lpstr>
      <vt:lpstr>Wersja reżyserska prezentacji …</vt:lpstr>
      <vt:lpstr>Prezentacja programu PowerPoint</vt:lpstr>
      <vt:lpstr>www.enovat.eu </vt:lpstr>
      <vt:lpstr>Przydatne linki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"Dariusz Wasyl" &lt;wasyl@piwet.pulawy.pl&gt;</dc:creator>
  <cp:lastModifiedBy>Dariusz Wasyl</cp:lastModifiedBy>
  <cp:revision>741</cp:revision>
  <cp:lastPrinted>2019-07-01T12:28:55Z</cp:lastPrinted>
  <dcterms:created xsi:type="dcterms:W3CDTF">1601-01-01T00:00:00Z</dcterms:created>
  <dcterms:modified xsi:type="dcterms:W3CDTF">2022-06-11T14:07:56Z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