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78" r:id="rId2"/>
    <p:sldId id="382" r:id="rId3"/>
    <p:sldId id="325" r:id="rId4"/>
    <p:sldId id="324" r:id="rId5"/>
    <p:sldId id="368" r:id="rId6"/>
    <p:sldId id="321" r:id="rId7"/>
    <p:sldId id="369" r:id="rId8"/>
    <p:sldId id="261" r:id="rId9"/>
    <p:sldId id="367" r:id="rId10"/>
    <p:sldId id="317" r:id="rId11"/>
    <p:sldId id="360" r:id="rId12"/>
    <p:sldId id="358" r:id="rId13"/>
    <p:sldId id="269" r:id="rId14"/>
    <p:sldId id="323" r:id="rId15"/>
    <p:sldId id="359" r:id="rId16"/>
    <p:sldId id="365" r:id="rId17"/>
    <p:sldId id="361" r:id="rId18"/>
    <p:sldId id="370" r:id="rId19"/>
    <p:sldId id="371" r:id="rId20"/>
    <p:sldId id="351" r:id="rId21"/>
    <p:sldId id="322" r:id="rId22"/>
    <p:sldId id="320" r:id="rId23"/>
    <p:sldId id="374" r:id="rId24"/>
    <p:sldId id="330" r:id="rId25"/>
    <p:sldId id="331" r:id="rId26"/>
    <p:sldId id="332" r:id="rId27"/>
    <p:sldId id="319" r:id="rId28"/>
    <p:sldId id="344" r:id="rId29"/>
    <p:sldId id="259" r:id="rId30"/>
    <p:sldId id="333" r:id="rId31"/>
    <p:sldId id="328" r:id="rId32"/>
    <p:sldId id="334" r:id="rId33"/>
    <p:sldId id="335" r:id="rId34"/>
    <p:sldId id="336" r:id="rId35"/>
    <p:sldId id="329" r:id="rId36"/>
    <p:sldId id="327" r:id="rId37"/>
    <p:sldId id="340" r:id="rId38"/>
    <p:sldId id="338" r:id="rId39"/>
    <p:sldId id="339" r:id="rId40"/>
    <p:sldId id="337" r:id="rId41"/>
    <p:sldId id="277" r:id="rId42"/>
    <p:sldId id="362" r:id="rId43"/>
    <p:sldId id="279" r:id="rId44"/>
    <p:sldId id="363" r:id="rId45"/>
    <p:sldId id="345" r:id="rId46"/>
    <p:sldId id="348" r:id="rId47"/>
    <p:sldId id="347" r:id="rId48"/>
    <p:sldId id="355" r:id="rId49"/>
    <p:sldId id="353" r:id="rId50"/>
    <p:sldId id="375" r:id="rId51"/>
    <p:sldId id="376" r:id="rId52"/>
    <p:sldId id="316" r:id="rId53"/>
    <p:sldId id="258" r:id="rId54"/>
    <p:sldId id="273" r:id="rId55"/>
    <p:sldId id="357" r:id="rId56"/>
    <p:sldId id="356" r:id="rId57"/>
    <p:sldId id="350" r:id="rId58"/>
    <p:sldId id="326" r:id="rId59"/>
    <p:sldId id="263" r:id="rId60"/>
    <p:sldId id="270" r:id="rId61"/>
    <p:sldId id="380" r:id="rId6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C7C64-4184-47BD-8B4A-304DC6F468F7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CD7F7-5190-457B-8737-BD8E6C1EFA0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10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35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524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1687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12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208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609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51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90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374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015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629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0722B-94E3-4C3D-BFC3-CE211FD1E8E3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D4F3D-7527-435C-B39B-D831896CBCB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999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pl.wikipedia.org/wiki/J%C4%99zyk_angielsk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l.wikipedia.org/wiki/Stre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/>
              <a:t>ALTERNATYWNE DLA ANTYBIOTYKOTERAPII METODY POPRAWY DOBROSTANU W PRODUKCJI DROBIARSKIEJ</a:t>
            </a:r>
            <a:endParaRPr lang="pl-PL" sz="3600" b="1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b="1" dirty="0" smtClean="0">
                <a:solidFill>
                  <a:srgbClr val="00B050"/>
                </a:solidFill>
              </a:rPr>
              <a:t>Dr hab. Grzegorz Tomczyk,</a:t>
            </a:r>
          </a:p>
          <a:p>
            <a:r>
              <a:rPr lang="pl-PL" b="1" dirty="0">
                <a:solidFill>
                  <a:srgbClr val="00B050"/>
                </a:solidFill>
              </a:rPr>
              <a:t>p</a:t>
            </a:r>
            <a:r>
              <a:rPr lang="pl-PL" b="1" dirty="0" smtClean="0">
                <a:solidFill>
                  <a:srgbClr val="00B050"/>
                </a:solidFill>
              </a:rPr>
              <a:t>rofesor Instytutu</a:t>
            </a:r>
          </a:p>
          <a:p>
            <a:r>
              <a:rPr lang="pl-PL" b="1" dirty="0" err="1" smtClean="0"/>
              <a:t>PIWet</a:t>
            </a:r>
            <a:r>
              <a:rPr lang="pl-PL" b="1" dirty="0" smtClean="0"/>
              <a:t>-PIB Puławy</a:t>
            </a:r>
          </a:p>
          <a:p>
            <a:r>
              <a:rPr lang="pl-PL" b="1" dirty="0" smtClean="0"/>
              <a:t>Kołobrzeg 2022</a:t>
            </a:r>
          </a:p>
          <a:p>
            <a:endParaRPr lang="pl-PL" b="1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390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Krytyczne punkty w okresie </a:t>
            </a:r>
            <a:r>
              <a:rPr lang="pl-PL" sz="3600" b="1" dirty="0"/>
              <a:t>ż</a:t>
            </a:r>
            <a:r>
              <a:rPr lang="pl-PL" sz="3600" b="1" dirty="0" smtClean="0"/>
              <a:t>ycia ptaków prowokujące użycie antybiotyków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b="1" dirty="0" smtClean="0"/>
              <a:t>Jakość piskląt</a:t>
            </a:r>
          </a:p>
          <a:p>
            <a:pPr marL="0" indent="0">
              <a:buNone/>
            </a:pPr>
            <a:r>
              <a:rPr lang="pl-PL" dirty="0" smtClean="0"/>
              <a:t>a/ higiena i rozkład lęgu</a:t>
            </a:r>
          </a:p>
          <a:p>
            <a:pPr marL="0" indent="0">
              <a:buNone/>
            </a:pPr>
            <a:r>
              <a:rPr lang="pl-PL" dirty="0" smtClean="0"/>
              <a:t>b/ odsetek piskląt słabych i wadliwych</a:t>
            </a:r>
          </a:p>
          <a:p>
            <a:pPr marL="0" indent="0">
              <a:buNone/>
            </a:pPr>
            <a:r>
              <a:rPr lang="pl-PL" dirty="0" smtClean="0"/>
              <a:t>c/ błędy w transporcie (czas, rozładunek)</a:t>
            </a:r>
          </a:p>
          <a:p>
            <a:r>
              <a:rPr lang="pl-PL" b="1" dirty="0" smtClean="0"/>
              <a:t>Siodło immunologiczne i budowa „własnej” </a:t>
            </a:r>
            <a:r>
              <a:rPr lang="pl-PL" b="1" dirty="0" err="1" smtClean="0"/>
              <a:t>mikrobioty</a:t>
            </a:r>
            <a:endParaRPr lang="pl-PL" b="1" dirty="0" smtClean="0"/>
          </a:p>
          <a:p>
            <a:pPr marL="0" indent="0">
              <a:buNone/>
            </a:pPr>
            <a:r>
              <a:rPr lang="pl-PL" dirty="0" smtClean="0"/>
              <a:t>a/ zanik </a:t>
            </a:r>
            <a:r>
              <a:rPr lang="pl-PL" dirty="0" err="1" smtClean="0"/>
              <a:t>IgA</a:t>
            </a:r>
            <a:r>
              <a:rPr lang="pl-PL" dirty="0" smtClean="0"/>
              <a:t>, </a:t>
            </a:r>
            <a:r>
              <a:rPr lang="pl-PL" dirty="0" err="1" smtClean="0"/>
              <a:t>IgM</a:t>
            </a:r>
            <a:r>
              <a:rPr lang="pl-PL" dirty="0" smtClean="0"/>
              <a:t>,  </a:t>
            </a:r>
            <a:r>
              <a:rPr lang="pl-PL" u="sng" dirty="0" err="1" smtClean="0"/>
              <a:t>IgG</a:t>
            </a:r>
            <a:r>
              <a:rPr lang="pl-PL" dirty="0" smtClean="0"/>
              <a:t> /supresja</a:t>
            </a:r>
          </a:p>
          <a:p>
            <a:pPr marL="0" indent="0">
              <a:buNone/>
            </a:pPr>
            <a:r>
              <a:rPr lang="pl-PL" dirty="0" smtClean="0"/>
              <a:t>b/ budowa i narastanie własnej </a:t>
            </a:r>
            <a:r>
              <a:rPr lang="pl-PL" i="1" dirty="0" err="1" smtClean="0"/>
              <a:t>immunity</a:t>
            </a:r>
            <a:endParaRPr lang="pl-PL" i="1" dirty="0" smtClean="0"/>
          </a:p>
          <a:p>
            <a:r>
              <a:rPr lang="pl-PL" b="1" dirty="0" smtClean="0"/>
              <a:t>Zburzenia dobrostanu (zwykle końcowy okres tuczu)</a:t>
            </a:r>
          </a:p>
          <a:p>
            <a:pPr marL="0" indent="0">
              <a:buNone/>
            </a:pPr>
            <a:r>
              <a:rPr lang="pl-PL" dirty="0" smtClean="0"/>
              <a:t>a/ wzrost zagęszczenia, brak selekcji ptaków, patogeny utajone, mikrobiologia „rzutu”, pogorszenie warunków środowiska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32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Status wyjściowy w dobrostanie ptaków</a:t>
            </a:r>
            <a:endParaRPr lang="pl-PL" dirty="0"/>
          </a:p>
        </p:txBody>
      </p:sp>
      <p:pic>
        <p:nvPicPr>
          <p:cNvPr id="17410" name="Picture 2" descr="C:\Users\Grzegorz Tomczyk\Pictures\Francja 7-9.06.16\P1110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5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Dobrostan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termin </a:t>
            </a:r>
            <a:r>
              <a:rPr lang="pl-PL" b="1" i="1" dirty="0">
                <a:solidFill>
                  <a:srgbClr val="C00000"/>
                </a:solidFill>
              </a:rPr>
              <a:t>Dobrostan zwierząt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i="1" dirty="0"/>
              <a:t>(</a:t>
            </a:r>
            <a:r>
              <a:rPr lang="pl-PL" i="1" u="sng" dirty="0">
                <a:hlinkClick r:id="rId2" tooltip="Język angielski"/>
              </a:rPr>
              <a:t>ang.</a:t>
            </a:r>
            <a:r>
              <a:rPr lang="pl-PL" i="1" dirty="0"/>
              <a:t> </a:t>
            </a:r>
            <a:r>
              <a:rPr lang="pl-PL" i="1" dirty="0" err="1" smtClean="0"/>
              <a:t>annimal</a:t>
            </a:r>
            <a:r>
              <a:rPr lang="pl-PL" i="1" dirty="0" smtClean="0"/>
              <a:t> </a:t>
            </a:r>
            <a:r>
              <a:rPr lang="pl-PL" i="1" dirty="0" err="1"/>
              <a:t>welfare</a:t>
            </a:r>
            <a:r>
              <a:rPr lang="pl-PL" i="1" dirty="0"/>
              <a:t>)</a:t>
            </a:r>
            <a:r>
              <a:rPr lang="pl-PL" dirty="0"/>
              <a:t> – sformułowany w 1965 </a:t>
            </a:r>
            <a:r>
              <a:rPr lang="pl-PL" dirty="0" smtClean="0"/>
              <a:t>roku</a:t>
            </a:r>
          </a:p>
          <a:p>
            <a:r>
              <a:rPr lang="pl-PL" dirty="0"/>
              <a:t>wg  tzw. komisji </a:t>
            </a:r>
            <a:r>
              <a:rPr lang="pl-PL" dirty="0" err="1"/>
              <a:t>Brambella</a:t>
            </a:r>
            <a:r>
              <a:rPr lang="pl-PL" dirty="0"/>
              <a:t> stan zdrowia i szerokie pojęcie </a:t>
            </a:r>
            <a:r>
              <a:rPr lang="pl-PL" b="1" dirty="0">
                <a:solidFill>
                  <a:srgbClr val="00B0F0"/>
                </a:solidFill>
              </a:rPr>
              <a:t>„obejmujące zarówno fizyczne, jak i psychiczne dobre samopoczucie zwierzęcia</a:t>
            </a:r>
            <a:r>
              <a:rPr lang="pl-PL" b="1" dirty="0" smtClean="0">
                <a:solidFill>
                  <a:srgbClr val="00B0F0"/>
                </a:solidFill>
              </a:rPr>
              <a:t>”.</a:t>
            </a:r>
          </a:p>
          <a:p>
            <a:r>
              <a:rPr lang="pl-PL" dirty="0"/>
              <a:t>w</a:t>
            </a:r>
            <a:r>
              <a:rPr lang="pl-PL" dirty="0" smtClean="0"/>
              <a:t> </a:t>
            </a:r>
            <a:r>
              <a:rPr lang="pl-PL" dirty="0"/>
              <a:t>ujęciu naukowym nazywany także </a:t>
            </a:r>
            <a:r>
              <a:rPr lang="pl-PL" b="1" dirty="0">
                <a:solidFill>
                  <a:srgbClr val="00B050"/>
                </a:solidFill>
              </a:rPr>
              <a:t>„stanem fizycznej i psychologicznej harmonii zwierzęcia – zarówno wewnętrznej, jak i z otaczającym je środowiskiem”</a:t>
            </a:r>
          </a:p>
        </p:txBody>
      </p:sp>
    </p:spTree>
    <p:extLst>
      <p:ext uri="{BB962C8B-B14F-4D97-AF65-F5344CB8AC3E}">
        <p14:creationId xmlns:p14="http://schemas.microsoft.com/office/powerpoint/2010/main" val="15641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Jak oceniać dobrostan ptaka/stada drobiu?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b="1" dirty="0"/>
              <a:t>Dobrostan zwierząt definiowany jest </a:t>
            </a:r>
            <a:r>
              <a:rPr lang="pl-PL" b="1" dirty="0" smtClean="0"/>
              <a:t>jako </a:t>
            </a:r>
            <a:r>
              <a:rPr lang="pl-PL" dirty="0"/>
              <a:t>stan, w którym organizm potrafi uporać się z trudnościami występującymi w środowisku jego życia. </a:t>
            </a:r>
            <a:endParaRPr lang="pl-PL" dirty="0" smtClean="0"/>
          </a:p>
          <a:p>
            <a:r>
              <a:rPr lang="pl-PL" dirty="0" smtClean="0"/>
              <a:t>W </a:t>
            </a:r>
            <a:r>
              <a:rPr lang="pl-PL" dirty="0"/>
              <a:t>innej definicji </a:t>
            </a:r>
            <a:r>
              <a:rPr lang="pl-PL" b="1" dirty="0"/>
              <a:t>dobrostan interpretowany jest jako </a:t>
            </a:r>
            <a:r>
              <a:rPr lang="pl-PL" dirty="0"/>
              <a:t>stan zdrowia fizycznego i psychicznego osiąganego w harmonii organizmu ze </a:t>
            </a:r>
            <a:r>
              <a:rPr lang="pl-PL" dirty="0" smtClean="0"/>
              <a:t>środowiskiem.</a:t>
            </a:r>
          </a:p>
          <a:p>
            <a:r>
              <a:rPr lang="pl-PL" dirty="0" smtClean="0"/>
              <a:t> </a:t>
            </a:r>
            <a:r>
              <a:rPr lang="pl-PL" dirty="0"/>
              <a:t>Stan ten </a:t>
            </a:r>
            <a:r>
              <a:rPr lang="pl-PL" b="1" dirty="0"/>
              <a:t>może przybierać różne poziomy </a:t>
            </a:r>
            <a:r>
              <a:rPr lang="pl-PL" dirty="0"/>
              <a:t>– od dobrego [</a:t>
            </a:r>
            <a:r>
              <a:rPr lang="pl-PL" i="1" dirty="0" err="1"/>
              <a:t>good</a:t>
            </a:r>
            <a:r>
              <a:rPr lang="pl-PL" i="1" dirty="0"/>
              <a:t> </a:t>
            </a:r>
            <a:r>
              <a:rPr lang="pl-PL" i="1" dirty="0" err="1"/>
              <a:t>welfare</a:t>
            </a:r>
            <a:r>
              <a:rPr lang="pl-PL" dirty="0"/>
              <a:t>] do złego [</a:t>
            </a:r>
            <a:r>
              <a:rPr lang="pl-PL" i="1" dirty="0" err="1"/>
              <a:t>poor</a:t>
            </a:r>
            <a:r>
              <a:rPr lang="pl-PL" i="1" dirty="0"/>
              <a:t> </a:t>
            </a:r>
            <a:r>
              <a:rPr lang="pl-PL" i="1" dirty="0" err="1"/>
              <a:t>welfare</a:t>
            </a:r>
            <a:r>
              <a:rPr lang="pl-PL" dirty="0" smtClean="0"/>
              <a:t>].</a:t>
            </a:r>
          </a:p>
          <a:p>
            <a:r>
              <a:rPr lang="pl-PL" dirty="0" smtClean="0"/>
              <a:t> </a:t>
            </a:r>
            <a:r>
              <a:rPr lang="pl-PL" b="1" dirty="0"/>
              <a:t>Ocena poziomu dobrostanu </a:t>
            </a:r>
            <a:r>
              <a:rPr lang="pl-PL" dirty="0"/>
              <a:t>może być prowadzona w oparciu o kryteria naukowe, które uwzględniają: wskaźniki fizjologiczne organizmu, zdrowotność zwierząt oraz wzorce behawioralne.</a:t>
            </a:r>
          </a:p>
        </p:txBody>
      </p:sp>
    </p:spTree>
    <p:extLst>
      <p:ext uri="{BB962C8B-B14F-4D97-AF65-F5344CB8AC3E}">
        <p14:creationId xmlns:p14="http://schemas.microsoft.com/office/powerpoint/2010/main" val="1717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Dobrostan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Zdolność organizmów do dostosowania się elastycznego do zmieniających się warunków środowiska bytowania</a:t>
            </a:r>
          </a:p>
          <a:p>
            <a:r>
              <a:rPr lang="pl-PL" dirty="0" smtClean="0"/>
              <a:t>Uwarunkowanie wyrażania cech behawioralnych (naturalnych </a:t>
            </a:r>
            <a:r>
              <a:rPr lang="pl-PL" dirty="0" err="1" smtClean="0"/>
              <a:t>zachowań</a:t>
            </a:r>
            <a:r>
              <a:rPr lang="pl-PL" dirty="0" smtClean="0"/>
              <a:t>)</a:t>
            </a:r>
          </a:p>
          <a:p>
            <a:r>
              <a:rPr lang="pl-PL" dirty="0" smtClean="0"/>
              <a:t>Zdolności adaptacyjnych</a:t>
            </a:r>
          </a:p>
          <a:p>
            <a:r>
              <a:rPr lang="pl-PL" dirty="0" smtClean="0"/>
              <a:t>Stres i </a:t>
            </a:r>
            <a:r>
              <a:rPr lang="pl-PL" dirty="0" err="1" smtClean="0"/>
              <a:t>dystress</a:t>
            </a:r>
            <a:r>
              <a:rPr lang="pl-PL" dirty="0" smtClean="0"/>
              <a:t> można określić badając jego skutki jednak nie można mylić skutków z przyczynami np.:</a:t>
            </a:r>
          </a:p>
          <a:p>
            <a:pPr marL="0" indent="0">
              <a:buNone/>
            </a:pPr>
            <a:r>
              <a:rPr lang="pl-PL" dirty="0" smtClean="0"/>
              <a:t>- U ptaków istnieją mocno subiektywne możliwości wyrażania bólu (odruchy obronne, głosowe „okrzyki”)/</a:t>
            </a:r>
            <a:r>
              <a:rPr lang="pl-PL" sz="2400" dirty="0" smtClean="0"/>
              <a:t>wycofanie przycinania dziobów</a:t>
            </a:r>
            <a:r>
              <a:rPr lang="pl-PL" dirty="0" smtClean="0"/>
              <a:t>/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005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Dobrostan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Kryteria naukowe obejmują ocenę poziomu dobrostanu w oparciu o wskaźniki fizjologiczne organizmu, zdrowotność zwierząt oraz wzorce </a:t>
            </a:r>
            <a:r>
              <a:rPr lang="pl-PL" dirty="0" smtClean="0"/>
              <a:t>behawioralne</a:t>
            </a:r>
          </a:p>
          <a:p>
            <a:r>
              <a:rPr lang="pl-PL" dirty="0"/>
              <a:t>Obniżony poziom zdolności adaptacyjnych względem czynników </a:t>
            </a:r>
            <a:r>
              <a:rPr lang="pl-PL" dirty="0">
                <a:hlinkClick r:id="rId2" tooltip="Stres"/>
              </a:rPr>
              <a:t>stresogennych</a:t>
            </a:r>
            <a:r>
              <a:rPr lang="pl-PL" dirty="0"/>
              <a:t> </a:t>
            </a:r>
            <a:r>
              <a:rPr lang="pl-PL" b="1" dirty="0">
                <a:solidFill>
                  <a:srgbClr val="C00000"/>
                </a:solidFill>
              </a:rPr>
              <a:t>prowadzi do obniżenia parametrów produkcyjnych</a:t>
            </a:r>
            <a:r>
              <a:rPr lang="pl-PL" dirty="0"/>
              <a:t>: przyrosty masy ciała i wskaźniki reprodukcji a także immunosupresję prowadzącą </a:t>
            </a:r>
            <a:r>
              <a:rPr lang="pl-PL" b="1" dirty="0">
                <a:solidFill>
                  <a:srgbClr val="C00000"/>
                </a:solidFill>
              </a:rPr>
              <a:t>do podatności na </a:t>
            </a:r>
            <a:r>
              <a:rPr lang="pl-PL" b="1" dirty="0" smtClean="0">
                <a:solidFill>
                  <a:srgbClr val="C00000"/>
                </a:solidFill>
              </a:rPr>
              <a:t>choroby</a:t>
            </a:r>
            <a:endParaRPr lang="pl-P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Dobrostan drobiu dotyczy /normy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33400" indent="-533400">
              <a:lnSpc>
                <a:spcPct val="90000"/>
              </a:lnSpc>
              <a:buFontTx/>
              <a:buChar char="-"/>
            </a:pPr>
            <a:r>
              <a:rPr lang="pl-PL" altLang="pl-PL" b="1" dirty="0">
                <a:solidFill>
                  <a:schemeClr val="accent2"/>
                </a:solidFill>
              </a:rPr>
              <a:t>systemów karmienia i pojenia,</a:t>
            </a:r>
          </a:p>
          <a:p>
            <a:pPr marL="533400" indent="-533400">
              <a:lnSpc>
                <a:spcPct val="90000"/>
              </a:lnSpc>
              <a:buFontTx/>
              <a:buChar char="-"/>
            </a:pPr>
            <a:r>
              <a:rPr lang="pl-PL" altLang="pl-PL" b="1" dirty="0">
                <a:solidFill>
                  <a:schemeClr val="accent2"/>
                </a:solidFill>
              </a:rPr>
              <a:t>systemów alarmowych i systemów zasilania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pl-PL" altLang="pl-PL" b="1" dirty="0">
                <a:solidFill>
                  <a:schemeClr val="accent2"/>
                </a:solidFill>
              </a:rPr>
              <a:t>  d. informacje o typie podłogi i ściółki.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pl-PL" altLang="pl-PL" b="1" dirty="0">
                <a:solidFill>
                  <a:srgbClr val="008000"/>
                </a:solidFill>
              </a:rPr>
              <a:t>3. Producent natychmiast informuje </a:t>
            </a:r>
            <a:r>
              <a:rPr lang="pl-PL" altLang="pl-PL" b="1" dirty="0" err="1">
                <a:solidFill>
                  <a:srgbClr val="008000"/>
                </a:solidFill>
              </a:rPr>
              <a:t>PIWet</a:t>
            </a:r>
            <a:r>
              <a:rPr lang="pl-PL" altLang="pl-PL" b="1" dirty="0"/>
              <a:t>. 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pl-PL" altLang="pl-PL" b="1" dirty="0"/>
              <a:t>    </a:t>
            </a:r>
            <a:r>
              <a:rPr lang="pl-PL" altLang="pl-PL" b="1" dirty="0">
                <a:solidFill>
                  <a:srgbClr val="008000"/>
                </a:solidFill>
              </a:rPr>
              <a:t>o wszelkich zmianach dotyczących kurnika, wyposażenia lub systemów chowu.</a:t>
            </a:r>
          </a:p>
          <a:p>
            <a:pPr marL="533400" indent="-533400">
              <a:lnSpc>
                <a:spcPct val="90000"/>
              </a:lnSpc>
              <a:buNone/>
            </a:pPr>
            <a:r>
              <a:rPr lang="pl-PL" altLang="pl-PL" b="1" dirty="0">
                <a:solidFill>
                  <a:srgbClr val="008000"/>
                </a:solidFill>
              </a:rPr>
              <a:t>4. System wentylacji, ogrzewania i schładzania zapewniają:</a:t>
            </a:r>
          </a:p>
          <a:p>
            <a:pPr marL="533400" indent="-533400">
              <a:lnSpc>
                <a:spcPct val="90000"/>
              </a:lnSpc>
              <a:buFontTx/>
              <a:buAutoNum type="alphaLcParenR"/>
            </a:pPr>
            <a:r>
              <a:rPr lang="pl-PL" altLang="pl-PL" b="1" dirty="0">
                <a:solidFill>
                  <a:schemeClr val="accent2"/>
                </a:solidFill>
              </a:rPr>
              <a:t>temperatura wewnątrz kurnika nie </a:t>
            </a:r>
            <a:r>
              <a:rPr lang="pl-PL" altLang="pl-PL" b="1" dirty="0" smtClean="0">
                <a:solidFill>
                  <a:schemeClr val="accent2"/>
                </a:solidFill>
              </a:rPr>
              <a:t>przekracza </a:t>
            </a:r>
            <a:r>
              <a:rPr lang="pl-PL" altLang="pl-PL" b="1" dirty="0">
                <a:solidFill>
                  <a:schemeClr val="accent2"/>
                </a:solidFill>
              </a:rPr>
              <a:t>zewnętrznej o 3</a:t>
            </a:r>
            <a:r>
              <a:rPr lang="en-US" altLang="pl-PL" b="1" dirty="0">
                <a:solidFill>
                  <a:schemeClr val="accent2"/>
                </a:solidFill>
                <a:cs typeface="Arial" pitchFamily="34" charset="0"/>
              </a:rPr>
              <a:t>°</a:t>
            </a:r>
            <a:r>
              <a:rPr lang="pl-PL" altLang="pl-PL" b="1" dirty="0">
                <a:solidFill>
                  <a:schemeClr val="accent2"/>
                </a:solidFill>
                <a:cs typeface="Arial" pitchFamily="34" charset="0"/>
              </a:rPr>
              <a:t>C przy 30</a:t>
            </a:r>
            <a:r>
              <a:rPr lang="en-US" altLang="pl-PL" b="1" dirty="0">
                <a:solidFill>
                  <a:schemeClr val="accent2"/>
                </a:solidFill>
                <a:cs typeface="Arial" pitchFamily="34" charset="0"/>
              </a:rPr>
              <a:t>°</a:t>
            </a:r>
            <a:r>
              <a:rPr lang="pl-PL" altLang="pl-PL" b="1" dirty="0">
                <a:solidFill>
                  <a:schemeClr val="accent2"/>
                </a:solidFill>
                <a:cs typeface="Arial" pitchFamily="34" charset="0"/>
              </a:rPr>
              <a:t>C na zew-</a:t>
            </a:r>
            <a:r>
              <a:rPr lang="pl-PL" altLang="pl-PL" b="1" dirty="0" err="1">
                <a:solidFill>
                  <a:schemeClr val="accent2"/>
                </a:solidFill>
                <a:cs typeface="Arial" pitchFamily="34" charset="0"/>
              </a:rPr>
              <a:t>nątrz</a:t>
            </a:r>
            <a:r>
              <a:rPr lang="pl-PL" altLang="pl-PL" b="1" dirty="0">
                <a:solidFill>
                  <a:schemeClr val="accent2"/>
                </a:solidFill>
                <a:cs typeface="Arial" pitchFamily="34" charset="0"/>
              </a:rPr>
              <a:t>,</a:t>
            </a:r>
            <a:endParaRPr lang="en-US" altLang="pl-PL" b="1" dirty="0">
              <a:solidFill>
                <a:schemeClr val="accent2"/>
              </a:solidFill>
              <a:cs typeface="Arial" pitchFamily="34" charset="0"/>
            </a:endParaRPr>
          </a:p>
          <a:p>
            <a:pPr marL="533400" indent="-533400">
              <a:lnSpc>
                <a:spcPct val="90000"/>
              </a:lnSpc>
              <a:buFontTx/>
              <a:buAutoNum type="alphaLcParenR"/>
            </a:pPr>
            <a:r>
              <a:rPr lang="pl-PL" altLang="pl-PL" b="1" dirty="0">
                <a:solidFill>
                  <a:schemeClr val="accent2"/>
                </a:solidFill>
              </a:rPr>
              <a:t>stężenie NH</a:t>
            </a:r>
            <a:r>
              <a:rPr lang="pl-PL" altLang="pl-PL" b="1" baseline="-25000" dirty="0">
                <a:solidFill>
                  <a:schemeClr val="accent2"/>
                </a:solidFill>
              </a:rPr>
              <a:t>3 </a:t>
            </a:r>
            <a:r>
              <a:rPr lang="pl-PL" altLang="pl-PL" b="1" dirty="0">
                <a:solidFill>
                  <a:schemeClr val="accent2"/>
                </a:solidFill>
              </a:rPr>
              <a:t>&lt;20ppm, a CO</a:t>
            </a:r>
            <a:r>
              <a:rPr lang="pl-PL" altLang="pl-PL" b="1" baseline="-25000" dirty="0">
                <a:solidFill>
                  <a:schemeClr val="accent2"/>
                </a:solidFill>
              </a:rPr>
              <a:t>2 </a:t>
            </a:r>
            <a:r>
              <a:rPr lang="pl-PL" altLang="pl-PL" b="1" dirty="0">
                <a:solidFill>
                  <a:schemeClr val="accent2"/>
                </a:solidFill>
              </a:rPr>
              <a:t>&lt;3.000 </a:t>
            </a:r>
            <a:r>
              <a:rPr lang="pl-PL" altLang="pl-PL" b="1" dirty="0" err="1">
                <a:solidFill>
                  <a:schemeClr val="accent2"/>
                </a:solidFill>
              </a:rPr>
              <a:t>ppm</a:t>
            </a:r>
            <a:r>
              <a:rPr lang="pl-PL" altLang="pl-PL" b="1" dirty="0">
                <a:solidFill>
                  <a:schemeClr val="accent2"/>
                </a:solidFill>
              </a:rPr>
              <a:t>.</a:t>
            </a:r>
          </a:p>
          <a:p>
            <a:pPr marL="533400" indent="-533400">
              <a:lnSpc>
                <a:spcPct val="90000"/>
              </a:lnSpc>
              <a:buFontTx/>
              <a:buAutoNum type="alphaLcParenR"/>
            </a:pPr>
            <a:r>
              <a:rPr lang="pl-PL" altLang="pl-PL" b="1" dirty="0">
                <a:solidFill>
                  <a:schemeClr val="accent2"/>
                </a:solidFill>
              </a:rPr>
              <a:t>średnia wilgotność względna &lt;70%, gdy temp. na zewnątrz jest &lt; 10</a:t>
            </a:r>
            <a:r>
              <a:rPr lang="en-US" altLang="pl-PL" b="1" dirty="0">
                <a:solidFill>
                  <a:schemeClr val="accent2"/>
                </a:solidFill>
                <a:cs typeface="Arial" pitchFamily="34" charset="0"/>
              </a:rPr>
              <a:t>°</a:t>
            </a:r>
            <a:r>
              <a:rPr lang="pl-PL" altLang="pl-PL" b="1" dirty="0">
                <a:solidFill>
                  <a:schemeClr val="accent2"/>
                </a:solidFill>
                <a:cs typeface="Arial" pitchFamily="34" charset="0"/>
              </a:rPr>
              <a:t>C</a:t>
            </a:r>
            <a:r>
              <a:rPr lang="pl-PL" altLang="pl-PL" dirty="0">
                <a:solidFill>
                  <a:schemeClr val="accent2"/>
                </a:solidFill>
              </a:rPr>
              <a:t> 		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6217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Czy dobrostan pojmujemy przez pryzmat człowieczeństwa</a:t>
            </a:r>
            <a:endParaRPr lang="pl-PL" dirty="0"/>
          </a:p>
        </p:txBody>
      </p:sp>
      <p:pic>
        <p:nvPicPr>
          <p:cNvPr id="4" name="Picture 3" descr="scan00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7904" y="1755489"/>
            <a:ext cx="6108192" cy="4215384"/>
          </a:xfrm>
          <a:noFill/>
        </p:spPr>
      </p:pic>
    </p:spTree>
    <p:extLst>
      <p:ext uri="{BB962C8B-B14F-4D97-AF65-F5344CB8AC3E}">
        <p14:creationId xmlns:p14="http://schemas.microsoft.com/office/powerpoint/2010/main" val="38880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Cechy rasowe/dobrostan</a:t>
            </a:r>
            <a:endParaRPr lang="pl-PL" dirty="0"/>
          </a:p>
        </p:txBody>
      </p:sp>
      <p:pic>
        <p:nvPicPr>
          <p:cNvPr id="4" name="Symbol zastępczy zawartości 3" descr="C:\Users\kdomanska\Desktop\ZDJĘCIA VET\P102014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488832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87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Cechy rasy/linii mieszańców a skłonność do enteropatii</a:t>
            </a:r>
            <a:endParaRPr lang="pl-PL" dirty="0"/>
          </a:p>
        </p:txBody>
      </p:sp>
      <p:pic>
        <p:nvPicPr>
          <p:cNvPr id="4" name="Symbol zastępczy zawartości 3" descr="C:\Users\kdomanska\Desktop\ZDJĘCIA VET\zdjęcia kury\P121003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08912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08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i="1" dirty="0" smtClean="0"/>
              <a:t>Czy kura odczuwa szczęście?</a:t>
            </a:r>
            <a:endParaRPr lang="pl-PL" b="1" i="1" dirty="0"/>
          </a:p>
        </p:txBody>
      </p:sp>
      <p:pic>
        <p:nvPicPr>
          <p:cNvPr id="21506" name="Picture 2" descr="C:\Users\Grzegorz Tomczyk\Pictures\Zdjęcia 19-06-2014\P10602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rzegorz Tomczyk\Pictures\Zdjęcia 19-06-2014\P106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rzegorz Tomczyk\Pictures\Zdjęcia 19-06-2014\P10602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56" y="16288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2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Cechy rasowe</a:t>
            </a:r>
            <a:r>
              <a:rPr lang="pl-PL" dirty="0" smtClean="0"/>
              <a:t>/akceptacja</a:t>
            </a:r>
            <a:r>
              <a:rPr lang="pl-PL" b="1" dirty="0" smtClean="0"/>
              <a:t> </a:t>
            </a:r>
            <a:r>
              <a:rPr lang="pl-PL" dirty="0" smtClean="0"/>
              <a:t>warunków dobrostanu</a:t>
            </a:r>
            <a:endParaRPr lang="pl-PL" dirty="0"/>
          </a:p>
        </p:txBody>
      </p:sp>
      <p:pic>
        <p:nvPicPr>
          <p:cNvPr id="31746" name="Picture 2" descr="C:\Users\kdomanska\Desktop\14-05-15\P1090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2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Prowokacje do terapii antybiotykowej wskutek nie/zamierzonych  zaburzeń dobrostanu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b="1" dirty="0" smtClean="0"/>
              <a:t>Uaktywnienie się patogennych bakteryjnych zakażeń w stadzie</a:t>
            </a:r>
          </a:p>
          <a:p>
            <a:pPr>
              <a:buFontTx/>
              <a:buChar char="-"/>
            </a:pPr>
            <a:r>
              <a:rPr lang="pl-PL" dirty="0"/>
              <a:t>w</a:t>
            </a:r>
            <a:r>
              <a:rPr lang="pl-PL" dirty="0" smtClean="0"/>
              <a:t>ykonywanie koniecznych zabiegów na ptakach (przemieszczanie, przenoszenie , szczepienia)</a:t>
            </a:r>
          </a:p>
          <a:p>
            <a:pPr>
              <a:buFontTx/>
              <a:buChar char="-"/>
            </a:pPr>
            <a:r>
              <a:rPr lang="pl-PL" dirty="0"/>
              <a:t>p</a:t>
            </a:r>
            <a:r>
              <a:rPr lang="pl-PL" dirty="0" smtClean="0"/>
              <a:t>rzedłużenia tuczu</a:t>
            </a:r>
          </a:p>
          <a:p>
            <a:pPr>
              <a:buFontTx/>
              <a:buChar char="-"/>
            </a:pPr>
            <a:r>
              <a:rPr lang="pl-PL" dirty="0" smtClean="0"/>
              <a:t>Kwestie rozluźniania stada/ „</a:t>
            </a:r>
            <a:r>
              <a:rPr lang="pl-PL" dirty="0" err="1" smtClean="0"/>
              <a:t>ubiórki</a:t>
            </a:r>
            <a:r>
              <a:rPr lang="pl-PL" dirty="0" smtClean="0"/>
              <a:t>”</a:t>
            </a:r>
          </a:p>
          <a:p>
            <a:r>
              <a:rPr lang="pl-PL" dirty="0" smtClean="0"/>
              <a:t>Brak obiektywnej oceny stanu utajonego choroby do przejścia w stan choroby klinicznej!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105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Metody poprawy dobrostanu w stadzie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b="1" dirty="0" smtClean="0"/>
              <a:t>Stada reprodukcyjne </a:t>
            </a:r>
            <a:r>
              <a:rPr lang="pl-PL" dirty="0" smtClean="0"/>
              <a:t>jako źródło dobrej jakości piskląt</a:t>
            </a:r>
          </a:p>
          <a:p>
            <a:pPr>
              <a:buFontTx/>
              <a:buChar char="-"/>
            </a:pPr>
            <a:r>
              <a:rPr lang="pl-PL" dirty="0"/>
              <a:t>m</a:t>
            </a:r>
            <a:r>
              <a:rPr lang="pl-PL" dirty="0" smtClean="0"/>
              <a:t>onitoring serologiczny i mikrobiologiczny niosek</a:t>
            </a:r>
          </a:p>
          <a:p>
            <a:pPr>
              <a:buFontTx/>
              <a:buChar char="-"/>
            </a:pPr>
            <a:r>
              <a:rPr lang="pl-PL" dirty="0"/>
              <a:t>w</a:t>
            </a:r>
            <a:r>
              <a:rPr lang="pl-PL" dirty="0" smtClean="0"/>
              <a:t>pływ wieku niosek na jakość piskląt</a:t>
            </a:r>
          </a:p>
          <a:p>
            <a:r>
              <a:rPr lang="pl-PL" b="1" dirty="0" smtClean="0"/>
              <a:t>Maksymalne skrócenie transportu i jego warunki</a:t>
            </a:r>
          </a:p>
          <a:p>
            <a:pPr>
              <a:buFontTx/>
              <a:buChar char="-"/>
            </a:pPr>
            <a:r>
              <a:rPr lang="pl-PL" dirty="0"/>
              <a:t>m</a:t>
            </a:r>
            <a:r>
              <a:rPr lang="pl-PL" dirty="0" smtClean="0"/>
              <a:t>etoda lęgu  w fermie </a:t>
            </a:r>
          </a:p>
          <a:p>
            <a:pPr>
              <a:buFontTx/>
              <a:buChar char="-"/>
            </a:pPr>
            <a:r>
              <a:rPr lang="pl-PL" dirty="0"/>
              <a:t>s</a:t>
            </a:r>
            <a:r>
              <a:rPr lang="pl-PL" dirty="0" smtClean="0"/>
              <a:t>elekcja i ocena stanu piskląt po wstawieniu </a:t>
            </a:r>
          </a:p>
          <a:p>
            <a:pPr>
              <a:buFontTx/>
              <a:buChar char="-"/>
            </a:pPr>
            <a:r>
              <a:rPr lang="pl-PL" dirty="0"/>
              <a:t>d</a:t>
            </a:r>
            <a:r>
              <a:rPr lang="pl-PL" dirty="0" smtClean="0"/>
              <a:t>ostęp do przestrzeni, paszy , wody</a:t>
            </a:r>
          </a:p>
          <a:p>
            <a:r>
              <a:rPr lang="pl-PL" b="1" dirty="0" smtClean="0"/>
              <a:t>Suplementacja </a:t>
            </a:r>
            <a:r>
              <a:rPr lang="pl-PL" dirty="0" smtClean="0"/>
              <a:t>stosownych preparatów antystresowych, nawadniających itp..</a:t>
            </a:r>
          </a:p>
          <a:p>
            <a:r>
              <a:rPr lang="pl-PL" dirty="0" smtClean="0"/>
              <a:t>Stały </a:t>
            </a:r>
            <a:r>
              <a:rPr lang="pl-PL" b="1" dirty="0" smtClean="0"/>
              <a:t>monitoring parametrów środowiska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0724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Problemy w dobrostanie-”technologia zimnego wychowu”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6161732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8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Kryteria dobrostanu – termika obiektu/ błędy obsługi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754107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87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Pisklęta jako „czytniki” parametrów środowiska</a:t>
            </a:r>
            <a:endParaRPr lang="pl-P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54827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17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>Przyszłość! Bez antybiotyków?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Status wysokiego poziomu dobrostanu w całym cyklu </a:t>
            </a:r>
            <a:endParaRPr lang="pl-PL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59457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4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i="1" dirty="0" smtClean="0"/>
              <a:t/>
            </a:r>
            <a:br>
              <a:rPr lang="pl-PL" altLang="pl-PL" i="1" dirty="0" smtClean="0"/>
            </a:br>
            <a:r>
              <a:rPr lang="pl-PL" altLang="pl-PL" i="1" dirty="0"/>
              <a:t/>
            </a:r>
            <a:br>
              <a:rPr lang="pl-PL" altLang="pl-PL" i="1" dirty="0"/>
            </a:br>
            <a:r>
              <a:rPr lang="pl-PL" altLang="pl-PL" i="1" dirty="0" smtClean="0"/>
              <a:t>Czy spełniamy kryteria dobrostanu- studium bezradności</a:t>
            </a:r>
            <a:br>
              <a:rPr lang="pl-PL" altLang="pl-PL" i="1" dirty="0" smtClean="0"/>
            </a:br>
            <a:r>
              <a:rPr lang="pl-PL" altLang="pl-PL" i="1" dirty="0"/>
              <a:t/>
            </a:r>
            <a:br>
              <a:rPr lang="pl-PL" altLang="pl-PL" i="1" dirty="0"/>
            </a:br>
            <a:endParaRPr lang="pl-PL" dirty="0"/>
          </a:p>
        </p:txBody>
      </p:sp>
      <p:pic>
        <p:nvPicPr>
          <p:cNvPr id="4" name="Picture 4" descr="IM00257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7337" y="1600994"/>
            <a:ext cx="6111007" cy="458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3397768" y="3244334"/>
            <a:ext cx="2348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altLang="pl-PL" i="1" dirty="0"/>
              <a:t>Źródło slajdu: A. </a:t>
            </a:r>
            <a:r>
              <a:rPr lang="pl-PL" altLang="pl-PL" i="1"/>
              <a:t>Gaweł</a:t>
            </a:r>
            <a:endParaRPr lang="pl-PL" altLang="pl-PL" i="1" dirty="0"/>
          </a:p>
        </p:txBody>
      </p:sp>
    </p:spTree>
    <p:extLst>
      <p:ext uri="{BB962C8B-B14F-4D97-AF65-F5344CB8AC3E}">
        <p14:creationId xmlns:p14="http://schemas.microsoft.com/office/powerpoint/2010/main" val="187500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l-PL" altLang="pl-PL" smtClean="0"/>
          </a:p>
        </p:txBody>
      </p:sp>
      <p:pic>
        <p:nvPicPr>
          <p:cNvPr id="48132" name="Picture 4" descr="P1140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3048000"/>
            <a:ext cx="19507200" cy="129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32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Zaburzenia w wentylacji/ konsekwencje dla dobrostanu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Niedotlenienie organizmu ptaków</a:t>
            </a:r>
          </a:p>
          <a:p>
            <a:r>
              <a:rPr lang="pl-PL" b="1" dirty="0" smtClean="0"/>
              <a:t>Prowokacja i rozwój utajonych i </a:t>
            </a:r>
            <a:r>
              <a:rPr lang="pl-PL" b="1" dirty="0" err="1" smtClean="0"/>
              <a:t>latentnych</a:t>
            </a:r>
            <a:r>
              <a:rPr lang="pl-PL" b="1" dirty="0" smtClean="0"/>
              <a:t> zakażeń pierwotnych</a:t>
            </a:r>
          </a:p>
          <a:p>
            <a:pPr marL="0" indent="0">
              <a:buNone/>
            </a:pPr>
            <a:r>
              <a:rPr lang="pl-PL" dirty="0" smtClean="0"/>
              <a:t>a/ zakażenia </a:t>
            </a:r>
            <a:r>
              <a:rPr lang="pl-PL" dirty="0" err="1" smtClean="0"/>
              <a:t>mykoplazmami</a:t>
            </a:r>
            <a:r>
              <a:rPr lang="pl-PL" dirty="0" smtClean="0"/>
              <a:t>: </a:t>
            </a:r>
            <a:r>
              <a:rPr lang="pl-PL" i="1" dirty="0" smtClean="0"/>
              <a:t>(MG/MS</a:t>
            </a:r>
            <a:r>
              <a:rPr lang="pl-PL" dirty="0" smtClean="0"/>
              <a:t>), indyki </a:t>
            </a:r>
            <a:r>
              <a:rPr lang="pl-PL" i="1" dirty="0" smtClean="0"/>
              <a:t>MM</a:t>
            </a:r>
          </a:p>
          <a:p>
            <a:pPr marL="0" indent="0">
              <a:buNone/>
            </a:pPr>
            <a:r>
              <a:rPr lang="pl-PL" dirty="0" smtClean="0"/>
              <a:t>b/ zakażenia wirusami: </a:t>
            </a:r>
            <a:r>
              <a:rPr lang="pl-PL" dirty="0" err="1" smtClean="0"/>
              <a:t>pneumo</a:t>
            </a:r>
            <a:r>
              <a:rPr lang="pl-PL" dirty="0" smtClean="0"/>
              <a:t> </a:t>
            </a:r>
            <a:r>
              <a:rPr lang="pl-PL" i="1" dirty="0" smtClean="0"/>
              <a:t>(SHS,TRT), IB </a:t>
            </a:r>
          </a:p>
          <a:p>
            <a:pPr marL="0" indent="0">
              <a:buNone/>
            </a:pPr>
            <a:r>
              <a:rPr lang="pl-PL" dirty="0" smtClean="0"/>
              <a:t>c/ konsekwencje przełamania odporności swoistej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- </a:t>
            </a:r>
            <a:r>
              <a:rPr lang="pl-PL" i="1" dirty="0" smtClean="0"/>
              <a:t>IB</a:t>
            </a:r>
            <a:r>
              <a:rPr lang="pl-PL" dirty="0" smtClean="0"/>
              <a:t> (zakażenia </a:t>
            </a:r>
            <a:r>
              <a:rPr lang="pl-PL" dirty="0" err="1" smtClean="0"/>
              <a:t>wielowarintowe</a:t>
            </a:r>
            <a:r>
              <a:rPr lang="pl-PL" dirty="0" smtClean="0"/>
              <a:t>),</a:t>
            </a:r>
            <a:r>
              <a:rPr lang="pl-PL" i="1" dirty="0" smtClean="0"/>
              <a:t>ILT, TRT</a:t>
            </a:r>
          </a:p>
          <a:p>
            <a:r>
              <a:rPr lang="pl-PL" b="1" dirty="0" smtClean="0"/>
              <a:t>Konieczność wdrożenia terapii antybiotykami </a:t>
            </a:r>
            <a:r>
              <a:rPr lang="pl-PL" dirty="0" smtClean="0"/>
              <a:t>(problem okresów karencji)-</a:t>
            </a:r>
            <a:r>
              <a:rPr lang="pl-PL" b="1" dirty="0" smtClean="0">
                <a:solidFill>
                  <a:srgbClr val="C00000"/>
                </a:solidFill>
              </a:rPr>
              <a:t>końcówka tuczu</a:t>
            </a:r>
            <a:endParaRPr lang="pl-P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Tezy wykładu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Czy za skalę zużycia antybiotyków w drobiarstwie odpowiada tylko weterynaria</a:t>
            </a:r>
          </a:p>
          <a:p>
            <a:r>
              <a:rPr lang="pl-PL" dirty="0" smtClean="0"/>
              <a:t>Prowokacje do konieczności stosowania leków w skutek zaburzeń dobrostanu</a:t>
            </a:r>
          </a:p>
          <a:p>
            <a:r>
              <a:rPr lang="pl-PL" dirty="0" smtClean="0"/>
              <a:t>Możliwe metody polepszenia dobrostanu a ograniczenie stosowania antybiotyków (administracyjne, współpraca interdyscyplinarna w procesie chowu drobiu, „samoeliminacja” niektórych substancji czynnych)</a:t>
            </a:r>
          </a:p>
          <a:p>
            <a:r>
              <a:rPr lang="pl-PL" dirty="0" smtClean="0"/>
              <a:t>Dobrostan w całym cyklu produkcyjnym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96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„Ucieczka najcenniejszego okresu w życiu pisklęcia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0200"/>
            <a:ext cx="7056784" cy="50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10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Równomierne rozmieszczenie na hali</a:t>
            </a:r>
            <a:br>
              <a:rPr lang="pl-PL" dirty="0" smtClean="0"/>
            </a:br>
            <a:r>
              <a:rPr lang="pl-PL" sz="2200" dirty="0"/>
              <a:t>/źródło slajdu H. Malec/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9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Parametry dobrostanu/temperatura obiektu</a:t>
            </a: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3571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3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Startowy status dobrostanu</a:t>
            </a:r>
            <a:br>
              <a:rPr lang="pl-PL" dirty="0" smtClean="0"/>
            </a:br>
            <a:r>
              <a:rPr lang="pl-PL" sz="2200" dirty="0" smtClean="0"/>
              <a:t>/źródło slajdu H. Malec/</a:t>
            </a:r>
            <a:endParaRPr lang="pl-PL" sz="2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28515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51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Czy słaby poziom dobrostanu prowokuje antybiotykoterapię?</a:t>
            </a:r>
            <a:endParaRPr lang="pl-PL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0200"/>
            <a:ext cx="6840760" cy="49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74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Grupa K/ </a:t>
            </a:r>
            <a:r>
              <a:rPr lang="pl-PL" b="1" dirty="0" smtClean="0"/>
              <a:t>potrzeby piskląt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a/ciepło, przestrzeń, woda, pasza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6696744" cy="49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1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Obiekt- „grupa K”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2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3600" dirty="0" smtClean="0"/>
              <a:t>Metoda poprawy dobrostanu/</a:t>
            </a:r>
            <a:br>
              <a:rPr lang="pl-PL" sz="3600" dirty="0" smtClean="0"/>
            </a:br>
            <a:r>
              <a:rPr lang="pl-PL" sz="3600" dirty="0" smtClean="0"/>
              <a:t>eliminacja transportu piskląt-lęgi na hali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200" dirty="0" smtClean="0"/>
              <a:t>    </a:t>
            </a:r>
            <a:r>
              <a:rPr lang="pl-PL" sz="2200" dirty="0"/>
              <a:t>/źródło slajdu M. Michalski/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59867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19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Startowy status dobrostanu/</a:t>
            </a:r>
            <a:br>
              <a:rPr lang="pl-PL" dirty="0" smtClean="0"/>
            </a:br>
            <a:r>
              <a:rPr lang="pl-PL" dirty="0"/>
              <a:t> </a:t>
            </a:r>
            <a:r>
              <a:rPr lang="pl-PL" dirty="0" smtClean="0"/>
              <a:t>             </a:t>
            </a:r>
            <a:r>
              <a:rPr lang="pl-PL" dirty="0"/>
              <a:t>l</a:t>
            </a:r>
            <a:r>
              <a:rPr lang="pl-PL" dirty="0" smtClean="0"/>
              <a:t>ęgi na </a:t>
            </a:r>
            <a:r>
              <a:rPr lang="pl-PL" dirty="0"/>
              <a:t>hali</a:t>
            </a:r>
            <a:r>
              <a:rPr lang="pl-PL" sz="2200" dirty="0"/>
              <a:t> </a:t>
            </a:r>
            <a:r>
              <a:rPr lang="pl-PL" sz="2200" dirty="0" smtClean="0"/>
              <a:t>   /</a:t>
            </a:r>
            <a:r>
              <a:rPr lang="pl-PL" sz="2200" dirty="0"/>
              <a:t>źródło slajdu </a:t>
            </a:r>
            <a:r>
              <a:rPr lang="pl-PL" sz="2200" dirty="0" smtClean="0"/>
              <a:t>M. Michalski/</a:t>
            </a:r>
            <a:endParaRPr lang="pl-PL" sz="2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54827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6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Startowy status dobrostanu/</a:t>
            </a:r>
            <a:br>
              <a:rPr lang="pl-PL" dirty="0"/>
            </a:br>
            <a:r>
              <a:rPr lang="pl-PL" dirty="0"/>
              <a:t>              </a:t>
            </a:r>
            <a:r>
              <a:rPr lang="pl-PL" dirty="0" smtClean="0"/>
              <a:t>lęgi </a:t>
            </a:r>
            <a:r>
              <a:rPr lang="pl-PL" dirty="0"/>
              <a:t>na hali</a:t>
            </a:r>
            <a:r>
              <a:rPr lang="pl-PL" sz="2200" dirty="0"/>
              <a:t>    /źródło slajdu M. Michalski/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00200"/>
            <a:ext cx="6408712" cy="49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0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Skala produkcji </a:t>
            </a:r>
            <a:r>
              <a:rPr lang="pl-PL" sz="3600" b="1" dirty="0"/>
              <a:t>/</a:t>
            </a:r>
            <a:r>
              <a:rPr lang="pl-PL" sz="3600" b="1" dirty="0" smtClean="0"/>
              <a:t>zużycia antybiotyków w relacji ze statusem dobrostanu drobiu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Polska czołowym producentem mięsa drobiowego w UE (roczna obsada brojler kury= 1mld 250 mln)</a:t>
            </a:r>
          </a:p>
          <a:p>
            <a:r>
              <a:rPr lang="pl-PL" dirty="0" smtClean="0"/>
              <a:t>Znaczne zużycie antybiotyków wśród krajów UE</a:t>
            </a:r>
          </a:p>
          <a:p>
            <a:r>
              <a:rPr lang="pl-PL" dirty="0" smtClean="0"/>
              <a:t>Konsumenckie utożsamianie produkcji drobiarskiej z największym zużyciem antybiotyków /fakty 150mg</a:t>
            </a:r>
          </a:p>
          <a:p>
            <a:r>
              <a:rPr lang="pl-PL" dirty="0" smtClean="0"/>
              <a:t>Produkcja w warunkach dobrostanu</a:t>
            </a:r>
          </a:p>
          <a:p>
            <a:pPr marL="0" indent="0">
              <a:buNone/>
            </a:pPr>
            <a:r>
              <a:rPr lang="pl-PL" dirty="0" smtClean="0"/>
              <a:t>-możliwości wdrożenia stosownych działań np.  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suplementacja</a:t>
            </a:r>
          </a:p>
          <a:p>
            <a:pPr>
              <a:buFontTx/>
              <a:buChar char="-"/>
            </a:pPr>
            <a:r>
              <a:rPr lang="pl-PL" dirty="0"/>
              <a:t>p</a:t>
            </a:r>
            <a:r>
              <a:rPr lang="pl-PL" dirty="0" smtClean="0"/>
              <a:t>oprawa warunków środowiska a syndrom bezradności (termika obiektów w okresie upałów)</a:t>
            </a:r>
          </a:p>
          <a:p>
            <a:pPr>
              <a:buFontTx/>
              <a:buChar char="-"/>
            </a:pPr>
            <a:r>
              <a:rPr lang="pl-PL" dirty="0"/>
              <a:t>p</a:t>
            </a:r>
            <a:r>
              <a:rPr lang="pl-PL" dirty="0" smtClean="0"/>
              <a:t>rogramy autorskie „produkcja bez antybiotyków”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27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/>
              <a:t>Status dobrostanu a konieczność stosowania terapii</a:t>
            </a:r>
            <a:r>
              <a:rPr lang="pl-PL" sz="3600" dirty="0" smtClean="0"/>
              <a:t>/poziom</a:t>
            </a:r>
            <a:r>
              <a:rPr lang="pl-PL" sz="3600" b="1" dirty="0" smtClean="0"/>
              <a:t> </a:t>
            </a:r>
            <a:r>
              <a:rPr lang="pl-PL" sz="3600" dirty="0" smtClean="0"/>
              <a:t>higieny w fermie</a:t>
            </a:r>
            <a:endParaRPr lang="pl-PL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61206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23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 smtClean="0"/>
              <a:t>Technopatie</a:t>
            </a:r>
            <a:r>
              <a:rPr lang="pl-PL" b="1" dirty="0" smtClean="0"/>
              <a:t> u drobiu</a:t>
            </a:r>
            <a:r>
              <a:rPr lang="pl-PL" dirty="0" smtClean="0"/>
              <a:t>-status dobrostanu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b="1" dirty="0"/>
              <a:t>Konsekwencjami słabości kończyn może być zwiększona częstotliwość złamań, kulawizny, silny ból, niemożność pobierania pokarmu i wody, a przez to cierpienie z powodu głodu i pragnienia, wycieńczenie organizmu i </a:t>
            </a:r>
            <a:r>
              <a:rPr lang="pl-PL" b="1" dirty="0" smtClean="0"/>
              <a:t>śmierć</a:t>
            </a:r>
          </a:p>
          <a:p>
            <a:r>
              <a:rPr lang="pl-PL" b="1" dirty="0"/>
              <a:t>U</a:t>
            </a:r>
            <a:r>
              <a:rPr lang="pl-PL" b="1" dirty="0" smtClean="0"/>
              <a:t>szkodzenia </a:t>
            </a:r>
            <a:r>
              <a:rPr lang="pl-PL" b="1" dirty="0"/>
              <a:t>palców i stopy. </a:t>
            </a:r>
            <a:r>
              <a:rPr lang="pl-PL" b="1" dirty="0" smtClean="0"/>
              <a:t> </a:t>
            </a:r>
            <a:r>
              <a:rPr lang="pl-PL" dirty="0" smtClean="0"/>
              <a:t>U </a:t>
            </a:r>
            <a:r>
              <a:rPr lang="pl-PL" dirty="0"/>
              <a:t>kur w klatkach bateryjnych częściej występują: rogowacenie stopy, liczne jej pęknięcia, niekontrolowany przerost pazura i złamania lub zwichnięcia palców</a:t>
            </a:r>
            <a:r>
              <a:rPr lang="pl-PL" dirty="0" smtClean="0"/>
              <a:t>.</a:t>
            </a:r>
          </a:p>
          <a:p>
            <a:r>
              <a:rPr lang="pl-PL" b="1" dirty="0" smtClean="0"/>
              <a:t>Wydziobywanie piór </a:t>
            </a:r>
            <a:r>
              <a:rPr lang="pl-PL" b="1" dirty="0"/>
              <a:t>u innych </a:t>
            </a:r>
            <a:r>
              <a:rPr lang="pl-PL" b="1" dirty="0" smtClean="0"/>
              <a:t>ptaków</a:t>
            </a:r>
            <a:r>
              <a:rPr lang="pl-PL" dirty="0" smtClean="0"/>
              <a:t>/ </a:t>
            </a:r>
            <a:r>
              <a:rPr lang="pl-PL" dirty="0" err="1"/>
              <a:t>pterofagię</a:t>
            </a:r>
            <a:r>
              <a:rPr lang="pl-PL" dirty="0"/>
              <a:t> znacznie częściej obserwuje się u kur w chowie bateryjnym, niż w innych </a:t>
            </a:r>
            <a:r>
              <a:rPr lang="pl-PL" dirty="0" smtClean="0"/>
              <a:t>systemach/. </a:t>
            </a:r>
            <a:r>
              <a:rPr lang="pl-PL" dirty="0"/>
              <a:t>W</a:t>
            </a:r>
            <a:r>
              <a:rPr lang="pl-PL" dirty="0" smtClean="0"/>
              <a:t>ydziobywanie </a:t>
            </a:r>
            <a:r>
              <a:rPr lang="pl-PL" dirty="0"/>
              <a:t>piór jest dla ptaków bolesne, towarzyszy mu często krwawienie, a odsłonięta skóra jest bardziej narażona na liczne urazy zewnętrzne. </a:t>
            </a:r>
            <a:endParaRPr lang="pl-PL" dirty="0" smtClean="0"/>
          </a:p>
          <a:p>
            <a:r>
              <a:rPr lang="pl-PL" b="1" dirty="0"/>
              <a:t>W</a:t>
            </a:r>
            <a:r>
              <a:rPr lang="pl-PL" b="1" dirty="0" smtClean="0"/>
              <a:t>ystępowania </a:t>
            </a:r>
            <a:r>
              <a:rPr lang="pl-PL" b="1" dirty="0"/>
              <a:t>kanibalizmu u kur </a:t>
            </a:r>
            <a:r>
              <a:rPr lang="pl-PL" dirty="0"/>
              <a:t>w systemie bateryjnym jest niższa, niż w systemach podłogowych </a:t>
            </a:r>
          </a:p>
        </p:txBody>
      </p:sp>
    </p:spTree>
    <p:extLst>
      <p:ext uri="{BB962C8B-B14F-4D97-AF65-F5344CB8AC3E}">
        <p14:creationId xmlns:p14="http://schemas.microsoft.com/office/powerpoint/2010/main" val="37061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err="1" smtClean="0"/>
              <a:t>Technopatie</a:t>
            </a:r>
            <a:r>
              <a:rPr lang="pl-PL" dirty="0" smtClean="0"/>
              <a:t>/potrzeba selekcji a nie </a:t>
            </a:r>
            <a:r>
              <a:rPr lang="pl-PL" dirty="0" err="1" smtClean="0"/>
              <a:t>antybiotyko</a:t>
            </a:r>
            <a:r>
              <a:rPr lang="pl-PL" dirty="0" smtClean="0"/>
              <a:t> terapii</a:t>
            </a:r>
            <a:endParaRPr lang="pl-PL" dirty="0"/>
          </a:p>
        </p:txBody>
      </p:sp>
      <p:pic>
        <p:nvPicPr>
          <p:cNvPr id="15362" name="Picture 2" descr="C:\Users\Grzegorz Tomczyk\Pictures\VET\15-05-15\P10901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Podłoże FPD </a:t>
            </a:r>
            <a:r>
              <a:rPr lang="pl-PL" dirty="0" smtClean="0"/>
              <a:t>(czynniki prowokujące)</a:t>
            </a:r>
            <a:br>
              <a:rPr lang="pl-PL" dirty="0" smtClean="0"/>
            </a:br>
            <a:r>
              <a:rPr lang="pl-PL" dirty="0" smtClean="0"/>
              <a:t>/korekta dobrostanu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C</a:t>
            </a:r>
            <a:r>
              <a:rPr lang="pl-PL" b="1" dirty="0" smtClean="0">
                <a:solidFill>
                  <a:srgbClr val="C00000"/>
                </a:solidFill>
              </a:rPr>
              <a:t>zynniki </a:t>
            </a:r>
            <a:r>
              <a:rPr lang="pl-PL" b="1" dirty="0">
                <a:solidFill>
                  <a:srgbClr val="C00000"/>
                </a:solidFill>
              </a:rPr>
              <a:t>środowiskowe oraz jakość żywienia i </a:t>
            </a:r>
            <a:r>
              <a:rPr lang="pl-PL" b="1" dirty="0" smtClean="0">
                <a:solidFill>
                  <a:srgbClr val="C00000"/>
                </a:solidFill>
              </a:rPr>
              <a:t>ściółki (rodzaj </a:t>
            </a:r>
            <a:r>
              <a:rPr lang="pl-PL" b="1" dirty="0">
                <a:solidFill>
                  <a:srgbClr val="C00000"/>
                </a:solidFill>
              </a:rPr>
              <a:t>i jakość materiału ściółkowego, a przede wszystkim na jego </a:t>
            </a:r>
            <a:r>
              <a:rPr lang="pl-PL" b="1" dirty="0" smtClean="0">
                <a:solidFill>
                  <a:srgbClr val="C00000"/>
                </a:solidFill>
              </a:rPr>
              <a:t>wilgotność).</a:t>
            </a:r>
          </a:p>
          <a:p>
            <a:pPr marL="0" indent="0">
              <a:buNone/>
            </a:pPr>
            <a:endParaRPr lang="pl-PL" b="1" dirty="0" smtClean="0">
              <a:solidFill>
                <a:srgbClr val="00B050"/>
              </a:solidFill>
            </a:endParaRPr>
          </a:p>
          <a:p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>
                <a:solidFill>
                  <a:srgbClr val="FF0000"/>
                </a:solidFill>
              </a:rPr>
              <a:t>R</a:t>
            </a:r>
            <a:r>
              <a:rPr lang="pl-PL" b="1" dirty="0" smtClean="0">
                <a:solidFill>
                  <a:srgbClr val="FF0000"/>
                </a:solidFill>
              </a:rPr>
              <a:t>odzaj </a:t>
            </a:r>
            <a:r>
              <a:rPr lang="pl-PL" b="1" dirty="0">
                <a:solidFill>
                  <a:srgbClr val="FF0000"/>
                </a:solidFill>
              </a:rPr>
              <a:t>i skład zadawanej paszy. Czynniki żywieniowe pośrednio wpływają na wilgotność ściółki (konsystencja odchodów). </a:t>
            </a:r>
            <a:endParaRPr lang="pl-PL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rgbClr val="FF0000"/>
              </a:solidFill>
            </a:endParaRPr>
          </a:p>
          <a:p>
            <a:r>
              <a:rPr lang="pl-PL" b="1" dirty="0" smtClean="0">
                <a:solidFill>
                  <a:srgbClr val="FF0000"/>
                </a:solidFill>
              </a:rPr>
              <a:t>Wysoki poziom białka </a:t>
            </a:r>
            <a:r>
              <a:rPr lang="pl-PL" b="1" dirty="0">
                <a:solidFill>
                  <a:srgbClr val="FF0000"/>
                </a:solidFill>
              </a:rPr>
              <a:t>wymusza stosowanie w diecie śruty sojowej, która zawiera spore ilości </a:t>
            </a:r>
            <a:r>
              <a:rPr lang="pl-PL" b="1" dirty="0" smtClean="0">
                <a:solidFill>
                  <a:srgbClr val="FF0000"/>
                </a:solidFill>
              </a:rPr>
              <a:t>potasu/niekorzystny wpływ </a:t>
            </a:r>
            <a:r>
              <a:rPr lang="pl-PL" b="1" dirty="0">
                <a:solidFill>
                  <a:srgbClr val="FF0000"/>
                </a:solidFill>
              </a:rPr>
              <a:t>na konsystencję </a:t>
            </a:r>
            <a:r>
              <a:rPr lang="pl-PL" b="1" dirty="0" smtClean="0">
                <a:solidFill>
                  <a:srgbClr val="FF0000"/>
                </a:solidFill>
              </a:rPr>
              <a:t>odchodów- pomiot</a:t>
            </a:r>
            <a:r>
              <a:rPr lang="pl-PL" b="1" dirty="0">
                <a:solidFill>
                  <a:srgbClr val="FF0000"/>
                </a:solidFill>
              </a:rPr>
              <a:t>. Nadwyżka azotu w organizmie 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b="1" dirty="0">
                <a:solidFill>
                  <a:srgbClr val="FF0000"/>
                </a:solidFill>
              </a:rPr>
              <a:t>musi zostać wydalona, co przyczynia się to do zwiększenia spożycia wody oraz do rozluźnienia konsystencji kału i zawilgocenia ściółki. </a:t>
            </a:r>
            <a:endParaRPr lang="pl-PL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rgbClr val="00B050"/>
              </a:solidFill>
            </a:endParaRPr>
          </a:p>
          <a:p>
            <a:r>
              <a:rPr lang="pl-PL" b="1" dirty="0" smtClean="0">
                <a:solidFill>
                  <a:srgbClr val="00B050"/>
                </a:solidFill>
              </a:rPr>
              <a:t>Wysoka zawartość </a:t>
            </a:r>
            <a:r>
              <a:rPr lang="pl-PL" b="1" dirty="0">
                <a:solidFill>
                  <a:srgbClr val="00B050"/>
                </a:solidFill>
              </a:rPr>
              <a:t>składników mineralnych w paszy może prowadzić do zwiększenia ilości pobieranej wody prowadzącego do zawilgocenia ściółki. Podobnie negatywny wpływ ma dieta z dużą ilością białka. </a:t>
            </a:r>
            <a:endParaRPr lang="pl-PL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pl-PL" b="1" dirty="0" smtClean="0">
              <a:solidFill>
                <a:srgbClr val="00B050"/>
              </a:solidFill>
            </a:endParaRPr>
          </a:p>
          <a:p>
            <a:r>
              <a:rPr lang="pl-PL" b="1" dirty="0" smtClean="0">
                <a:solidFill>
                  <a:srgbClr val="00B050"/>
                </a:solidFill>
              </a:rPr>
              <a:t>Częstotliwość </a:t>
            </a:r>
            <a:r>
              <a:rPr lang="pl-PL" b="1" dirty="0">
                <a:solidFill>
                  <a:srgbClr val="00B050"/>
                </a:solidFill>
              </a:rPr>
              <a:t>zapadalności na FPD zmniejsza się w ciepłych, suchych porach roku i wzrasta w chłodniejszych miesiącach</a:t>
            </a:r>
            <a:r>
              <a:rPr lang="pl-PL" b="1" dirty="0" smtClean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endParaRPr lang="pl-PL" b="1" dirty="0" smtClean="0">
              <a:solidFill>
                <a:srgbClr val="00B050"/>
              </a:solidFill>
            </a:endParaRPr>
          </a:p>
          <a:p>
            <a:r>
              <a:rPr lang="pl-PL" b="1" dirty="0">
                <a:solidFill>
                  <a:srgbClr val="0070C0"/>
                </a:solidFill>
              </a:rPr>
              <a:t>W praktyce działania lecznicze są zazwyczaj spóźnione, dlatego też niezmiernie istotne jest unikanie czynników wywołujących opisane zjawisko</a:t>
            </a:r>
            <a:r>
              <a:rPr lang="pl-PL" b="1" dirty="0" smtClean="0">
                <a:solidFill>
                  <a:srgbClr val="0070C0"/>
                </a:solidFill>
              </a:rPr>
              <a:t>.</a:t>
            </a:r>
            <a:endParaRPr lang="pl-P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9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Skala oceny stanu łap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Pięciostopniowa skala oceny nóg</a:t>
            </a:r>
          </a:p>
          <a:p>
            <a:r>
              <a:rPr lang="pl-PL" dirty="0" smtClean="0"/>
              <a:t>Często ocena poubojowa</a:t>
            </a:r>
          </a:p>
          <a:p>
            <a:pPr marL="0" indent="0">
              <a:buNone/>
            </a:pPr>
            <a:r>
              <a:rPr lang="pl-PL" b="1" dirty="0" smtClean="0"/>
              <a:t>Jakie decyzje?</a:t>
            </a:r>
          </a:p>
          <a:p>
            <a:pPr marL="0" indent="0">
              <a:buNone/>
            </a:pPr>
            <a:r>
              <a:rPr lang="pl-PL" dirty="0" smtClean="0"/>
              <a:t>-kary</a:t>
            </a:r>
          </a:p>
          <a:p>
            <a:pPr marL="0" indent="0">
              <a:buNone/>
            </a:pPr>
            <a:r>
              <a:rPr lang="pl-PL" dirty="0" smtClean="0"/>
              <a:t>-zakaz dalszej produkcji?</a:t>
            </a:r>
          </a:p>
          <a:p>
            <a:pPr marL="0" indent="0">
              <a:buNone/>
            </a:pPr>
            <a:r>
              <a:rPr lang="pl-PL" i="1" dirty="0" smtClean="0">
                <a:solidFill>
                  <a:srgbClr val="C00000"/>
                </a:solidFill>
              </a:rPr>
              <a:t>Czy możliwe jest przywrócenie stanu zdrowia pierwotnego?</a:t>
            </a:r>
            <a:endParaRPr lang="pl-PL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 descr="C:\Users\kdomanska\Desktop\14-05-15\P1090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38" y="1602119"/>
            <a:ext cx="6808124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8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9458" name="Picture 2" descr="C:\Users\kdomanska\Desktop\14-05-15\P1090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C:\Users\kdomanska\Desktop\14-05-15\P10901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45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E:\tatko aparat 2.01.16\P11002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13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42" name="Picture 2" descr="E:\tatko aparat 2.01.16\P1100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29" y="0"/>
            <a:ext cx="45541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8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Działania w ograniczaniu zużycia</a:t>
            </a:r>
            <a:br>
              <a:rPr lang="pl-PL" dirty="0" smtClean="0"/>
            </a:br>
            <a:r>
              <a:rPr lang="pl-PL" dirty="0" smtClean="0"/>
              <a:t>antybiotyków a fakty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Uzasadnienie w podjęciu terapii antybiotykami</a:t>
            </a:r>
          </a:p>
          <a:p>
            <a:r>
              <a:rPr lang="pl-PL" b="1" dirty="0" smtClean="0"/>
              <a:t>„Twarde fakty” w RP:</a:t>
            </a:r>
          </a:p>
          <a:p>
            <a:pPr marL="0" indent="0">
              <a:buNone/>
            </a:pPr>
            <a:r>
              <a:rPr lang="pl-PL" dirty="0"/>
              <a:t>Z</a:t>
            </a:r>
            <a:r>
              <a:rPr lang="pl-PL" dirty="0" smtClean="0"/>
              <a:t>użycie antybiotyków w produkcji zw. w RP= </a:t>
            </a:r>
          </a:p>
          <a:p>
            <a:pPr marL="0" indent="0">
              <a:buNone/>
            </a:pPr>
            <a:r>
              <a:rPr lang="pl-PL" dirty="0" smtClean="0"/>
              <a:t>ok.780 ton /rok</a:t>
            </a:r>
          </a:p>
          <a:p>
            <a:pPr marL="0" indent="0">
              <a:buNone/>
            </a:pPr>
            <a:r>
              <a:rPr lang="pl-PL" dirty="0" smtClean="0"/>
              <a:t>1.Drób</a:t>
            </a:r>
          </a:p>
          <a:p>
            <a:pPr marL="0" indent="0">
              <a:buNone/>
            </a:pPr>
            <a:r>
              <a:rPr lang="pl-PL" dirty="0" smtClean="0"/>
              <a:t>2. Trzoda</a:t>
            </a:r>
          </a:p>
          <a:p>
            <a:pPr marL="0" indent="0">
              <a:buNone/>
            </a:pPr>
            <a:r>
              <a:rPr lang="pl-PL" dirty="0" smtClean="0"/>
              <a:t>3. Bydło i dalej inne…gatunki</a:t>
            </a:r>
          </a:p>
          <a:p>
            <a:pPr marL="0" indent="0">
              <a:buNone/>
            </a:pPr>
            <a:r>
              <a:rPr lang="pl-PL" b="1" dirty="0" smtClean="0"/>
              <a:t>Poziom stężenia substancji antybiotycznych w 1 kg mięsa drobiowego ok. 150 mg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03072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Ściółka w kurniku jako element dobrostanu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772816"/>
            <a:ext cx="51125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5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Czy podłoże/ściółkę można korygować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51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 należało poprawiać naturę?</a:t>
            </a:r>
            <a:endParaRPr lang="pl-PL" dirty="0"/>
          </a:p>
        </p:txBody>
      </p:sp>
      <p:pic>
        <p:nvPicPr>
          <p:cNvPr id="35842" name="Picture 2" descr="C:\Users\kdomanska\Desktop\zdj. 07.2013\P10308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9"/>
            <a:ext cx="48965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38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pl-PL" altLang="pl-PL" sz="3100" dirty="0" smtClean="0">
                <a:latin typeface="Calibri" charset="0"/>
              </a:rPr>
              <a:t/>
            </a:r>
            <a:br>
              <a:rPr lang="pl-PL" altLang="pl-PL" sz="3100" dirty="0" smtClean="0">
                <a:latin typeface="Calibri" charset="0"/>
              </a:rPr>
            </a:br>
            <a:r>
              <a:rPr lang="pl-PL" altLang="pl-PL" sz="3100" dirty="0">
                <a:latin typeface="Calibri" charset="0"/>
              </a:rPr>
              <a:t/>
            </a:r>
            <a:br>
              <a:rPr lang="pl-PL" altLang="pl-PL" sz="3100" dirty="0">
                <a:latin typeface="Calibri" charset="0"/>
              </a:rPr>
            </a:br>
            <a:r>
              <a:rPr lang="pl-PL" altLang="pl-PL" sz="3100" b="1" dirty="0" smtClean="0">
                <a:solidFill>
                  <a:srgbClr val="C00000"/>
                </a:solidFill>
                <a:latin typeface="Calibri" charset="0"/>
              </a:rPr>
              <a:t>Alternatywy </a:t>
            </a:r>
            <a:r>
              <a:rPr lang="pl-PL" altLang="pl-PL" sz="3100" b="1" dirty="0">
                <a:solidFill>
                  <a:srgbClr val="C00000"/>
                </a:solidFill>
                <a:latin typeface="Calibri" charset="0"/>
              </a:rPr>
              <a:t>dla konwencjonalnej terapii </a:t>
            </a:r>
            <a:r>
              <a:rPr lang="pl-PL" altLang="pl-PL" sz="3100" b="1" dirty="0" smtClean="0">
                <a:solidFill>
                  <a:srgbClr val="C00000"/>
                </a:solidFill>
                <a:latin typeface="Calibri" charset="0"/>
              </a:rPr>
              <a:t>antybiotykowej</a:t>
            </a:r>
            <a:r>
              <a:rPr lang="pl-PL" altLang="pl-PL" sz="3100" dirty="0" smtClean="0">
                <a:latin typeface="Calibri" charset="0"/>
              </a:rPr>
              <a:t/>
            </a:r>
            <a:br>
              <a:rPr lang="pl-PL" altLang="pl-PL" sz="3100" dirty="0" smtClean="0">
                <a:latin typeface="Calibri" charset="0"/>
              </a:rPr>
            </a:br>
            <a:r>
              <a:rPr lang="pl-PL" altLang="pl-PL" dirty="0">
                <a:latin typeface="Calibri" charset="0"/>
              </a:rPr>
              <a:t/>
            </a:r>
            <a:br>
              <a:rPr lang="pl-PL" altLang="pl-PL" dirty="0">
                <a:latin typeface="Calibri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b="1" dirty="0" err="1" smtClean="0"/>
              <a:t>Bioasekuracja</a:t>
            </a:r>
            <a:r>
              <a:rPr lang="pl-PL" dirty="0" smtClean="0"/>
              <a:t> fermy i obiektów drobiarskich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altLang="pl-PL" b="1" dirty="0">
                <a:solidFill>
                  <a:srgbClr val="0070C0"/>
                </a:solidFill>
                <a:latin typeface="Calibri" charset="0"/>
              </a:rPr>
              <a:t>POPRAWA WARUNKÓW DOBROSTANU PTAKÓW!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b="1" dirty="0" err="1" smtClean="0"/>
              <a:t>Probiotyki</a:t>
            </a:r>
            <a:r>
              <a:rPr lang="pl-PL" b="1" dirty="0" smtClean="0"/>
              <a:t> i prebiotyki </a:t>
            </a:r>
            <a:r>
              <a:rPr lang="pl-PL" dirty="0" smtClean="0"/>
              <a:t> </a:t>
            </a:r>
            <a:r>
              <a:rPr lang="pl-PL" altLang="pl-PL" dirty="0" smtClean="0">
                <a:latin typeface="Calibri" charset="0"/>
              </a:rPr>
              <a:t>wielorakie </a:t>
            </a:r>
            <a:r>
              <a:rPr lang="pl-PL" altLang="pl-PL" dirty="0">
                <a:latin typeface="Calibri" charset="0"/>
              </a:rPr>
              <a:t>znaczenie i korzyści dla </a:t>
            </a:r>
            <a:r>
              <a:rPr lang="pl-PL" altLang="pl-PL" dirty="0" smtClean="0">
                <a:latin typeface="Calibri" charset="0"/>
              </a:rPr>
              <a:t>ptaków i znaczenie dla parametrów produkcyjno-jakościowych produktów drobiarskich </a:t>
            </a:r>
            <a:r>
              <a:rPr lang="pl-PL" altLang="pl-PL" b="1" dirty="0" smtClean="0">
                <a:solidFill>
                  <a:srgbClr val="00B050"/>
                </a:solidFill>
                <a:latin typeface="Calibri" charset="0"/>
              </a:rPr>
              <a:t>(</a:t>
            </a:r>
            <a:r>
              <a:rPr lang="pl-PL" altLang="pl-PL" b="1" dirty="0" err="1" smtClean="0">
                <a:solidFill>
                  <a:srgbClr val="00B050"/>
                </a:solidFill>
                <a:latin typeface="Calibri" charset="0"/>
              </a:rPr>
              <a:t>synbiotyki</a:t>
            </a:r>
            <a:r>
              <a:rPr lang="pl-PL" altLang="pl-PL" b="1" dirty="0">
                <a:solidFill>
                  <a:srgbClr val="00B050"/>
                </a:solidFill>
                <a:latin typeface="Calibri" charset="0"/>
              </a:rPr>
              <a:t>)</a:t>
            </a:r>
            <a:endParaRPr lang="pl-PL" altLang="pl-PL" b="1" dirty="0" smtClean="0">
              <a:solidFill>
                <a:srgbClr val="00B050"/>
              </a:solidFill>
              <a:latin typeface="Calibri" charset="0"/>
            </a:endParaRPr>
          </a:p>
          <a:p>
            <a:r>
              <a:rPr lang="pl-PL" altLang="pl-PL" b="1" dirty="0" err="1" smtClean="0">
                <a:latin typeface="Calibri" charset="0"/>
              </a:rPr>
              <a:t>Zakwaszacze</a:t>
            </a:r>
            <a:r>
              <a:rPr lang="pl-PL" altLang="pl-PL" b="1" dirty="0" smtClean="0">
                <a:latin typeface="Calibri" charset="0"/>
              </a:rPr>
              <a:t> wody i paszy</a:t>
            </a:r>
          </a:p>
          <a:p>
            <a:r>
              <a:rPr lang="pl-PL" altLang="pl-PL" b="1" dirty="0" smtClean="0">
                <a:latin typeface="Calibri" charset="0"/>
              </a:rPr>
              <a:t>Perfekcyjna</a:t>
            </a:r>
            <a:r>
              <a:rPr lang="pl-PL" altLang="pl-PL" dirty="0" smtClean="0">
                <a:latin typeface="Calibri" charset="0"/>
              </a:rPr>
              <a:t> </a:t>
            </a:r>
            <a:r>
              <a:rPr lang="pl-PL" altLang="pl-PL" b="1" dirty="0" smtClean="0">
                <a:latin typeface="Calibri" charset="0"/>
              </a:rPr>
              <a:t>swoista i nieswoista profilaktyka </a:t>
            </a:r>
            <a:r>
              <a:rPr lang="pl-PL" altLang="pl-PL" dirty="0" smtClean="0">
                <a:latin typeface="Calibri" charset="0"/>
              </a:rPr>
              <a:t>stad reprodukcyjnych</a:t>
            </a:r>
          </a:p>
          <a:p>
            <a:r>
              <a:rPr lang="pl-PL" altLang="pl-PL" b="1" dirty="0" smtClean="0">
                <a:latin typeface="Calibri" charset="0"/>
              </a:rPr>
              <a:t>Autoszczepionki </a:t>
            </a:r>
            <a:r>
              <a:rPr lang="pl-PL" altLang="pl-PL" dirty="0" smtClean="0">
                <a:latin typeface="Calibri" charset="0"/>
              </a:rPr>
              <a:t>(nowe spojrzenie na </a:t>
            </a:r>
            <a:r>
              <a:rPr lang="pl-PL" altLang="pl-PL" dirty="0" err="1" smtClean="0">
                <a:latin typeface="Calibri" charset="0"/>
              </a:rPr>
              <a:t>wakcynologię</a:t>
            </a:r>
            <a:r>
              <a:rPr lang="pl-PL" altLang="pl-PL" dirty="0" smtClean="0">
                <a:latin typeface="Calibri" charset="0"/>
              </a:rPr>
              <a:t>) </a:t>
            </a:r>
          </a:p>
          <a:p>
            <a:r>
              <a:rPr lang="pl-PL" altLang="pl-PL" b="1" dirty="0" smtClean="0">
                <a:latin typeface="Calibri" charset="0"/>
              </a:rPr>
              <a:t>Terapie </a:t>
            </a:r>
            <a:r>
              <a:rPr lang="pl-PL" altLang="pl-PL" b="1" dirty="0" err="1" smtClean="0">
                <a:latin typeface="Calibri" charset="0"/>
              </a:rPr>
              <a:t>fagowe</a:t>
            </a:r>
            <a:endParaRPr lang="pl-PL" altLang="pl-PL" b="1" dirty="0" smtClean="0">
              <a:latin typeface="Calibri" charset="0"/>
            </a:endParaRPr>
          </a:p>
          <a:p>
            <a:r>
              <a:rPr lang="pl-PL" altLang="pl-PL" b="1" dirty="0" smtClean="0">
                <a:latin typeface="Calibri" charset="0"/>
              </a:rPr>
              <a:t>Fitoncydy</a:t>
            </a:r>
            <a:r>
              <a:rPr lang="pl-PL" altLang="pl-PL" dirty="0" smtClean="0">
                <a:latin typeface="Calibri" charset="0"/>
              </a:rPr>
              <a:t> (substancje o charakterze antybiotycznym z roślin wyższych) podawane cyklicznie</a:t>
            </a:r>
          </a:p>
          <a:p>
            <a:r>
              <a:rPr lang="pl-PL" altLang="pl-PL" b="1" dirty="0" smtClean="0">
                <a:latin typeface="Calibri" charset="0"/>
              </a:rPr>
              <a:t>Produkty ziołowe</a:t>
            </a:r>
            <a:r>
              <a:rPr lang="pl-PL" altLang="pl-PL" dirty="0" smtClean="0">
                <a:latin typeface="Calibri" charset="0"/>
              </a:rPr>
              <a:t>, </a:t>
            </a:r>
            <a:r>
              <a:rPr lang="pl-PL" altLang="pl-PL" b="1" dirty="0" smtClean="0">
                <a:latin typeface="Calibri" charset="0"/>
              </a:rPr>
              <a:t>olejki eteryczne</a:t>
            </a:r>
          </a:p>
          <a:p>
            <a:pPr marL="0" indent="0">
              <a:buNone/>
            </a:pPr>
            <a:r>
              <a:rPr lang="pl-PL" altLang="pl-PL" b="1" dirty="0" smtClean="0">
                <a:latin typeface="Calibri" charset="0"/>
              </a:rPr>
              <a:t>Ważne! </a:t>
            </a:r>
            <a:r>
              <a:rPr lang="pl-PL" altLang="pl-PL" b="1" dirty="0" smtClean="0">
                <a:solidFill>
                  <a:srgbClr val="C00000"/>
                </a:solidFill>
                <a:latin typeface="Calibri" charset="0"/>
              </a:rPr>
              <a:t>Efektywność skuteczności studzą rozbieżności pomiędzy aktywnością </a:t>
            </a:r>
          </a:p>
          <a:p>
            <a:pPr marL="0" indent="0">
              <a:buNone/>
            </a:pPr>
            <a:r>
              <a:rPr lang="pl-PL" altLang="pl-PL" b="1" dirty="0">
                <a:latin typeface="Calibri" charset="0"/>
              </a:rPr>
              <a:t> </a:t>
            </a:r>
            <a:r>
              <a:rPr lang="pl-PL" altLang="pl-PL" b="1" dirty="0" smtClean="0">
                <a:latin typeface="Calibri" charset="0"/>
              </a:rPr>
              <a:t>              </a:t>
            </a:r>
            <a:r>
              <a:rPr lang="pl-PL" altLang="pl-PL" i="1" dirty="0" smtClean="0">
                <a:latin typeface="Calibri" charset="0"/>
              </a:rPr>
              <a:t>in vitro / in vivo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94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Czy dobrostan jest mierzalny?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C</a:t>
            </a:r>
            <a:r>
              <a:rPr lang="pl-PL" b="1" dirty="0" smtClean="0"/>
              <a:t>echami </a:t>
            </a:r>
            <a:r>
              <a:rPr lang="pl-PL" b="1" dirty="0"/>
              <a:t>wysokiego poziomu dobrostanu są:</a:t>
            </a:r>
          </a:p>
          <a:p>
            <a:r>
              <a:rPr lang="pl-PL" dirty="0"/>
              <a:t>przejawianie różnorodnych form normalnego zachowania się, </a:t>
            </a:r>
          </a:p>
          <a:p>
            <a:r>
              <a:rPr lang="pl-PL" dirty="0"/>
              <a:t>utrzymanie w normie wskaźników fizjologicznych, </a:t>
            </a:r>
          </a:p>
          <a:p>
            <a:r>
              <a:rPr lang="pl-PL" dirty="0"/>
              <a:t>utrzymywanie w normie wzorców behawioralnych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9352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Ptaki jako kręgowce </a:t>
            </a:r>
            <a:endParaRPr lang="pl-PL" dirty="0"/>
          </a:p>
        </p:txBody>
      </p:sp>
      <p:pic>
        <p:nvPicPr>
          <p:cNvPr id="8194" name="Picture 2" descr="C:\Users\kdomanska\Desktop\14-05-15\P1090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7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Autorskie programy wysokiego dobrostanu= tucz bez antybiotyków!</a:t>
            </a:r>
            <a:endParaRPr lang="pl-PL" dirty="0"/>
          </a:p>
        </p:txBody>
      </p:sp>
      <p:pic>
        <p:nvPicPr>
          <p:cNvPr id="11266" name="Picture 2" descr="C:\Users\kdomanska\Desktop\14-05-15\P10900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61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Każde stado buduje „autorski” status dobrostanu</a:t>
            </a:r>
            <a:endParaRPr lang="pl-PL" dirty="0"/>
          </a:p>
        </p:txBody>
      </p:sp>
      <p:pic>
        <p:nvPicPr>
          <p:cNvPr id="27650" name="Picture 2" descr="C:\Users\kdomanska\Desktop\14-05-15\P1090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16" y="1600200"/>
            <a:ext cx="681556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2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Konieczność podjętej terapii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Ujednolicenie statusu zdrowia stada ptaków</a:t>
            </a:r>
          </a:p>
          <a:p>
            <a:r>
              <a:rPr lang="pl-PL" dirty="0" smtClean="0"/>
              <a:t>Choroba w stadium klinicznym i ograniczenie cierpienia ptaków</a:t>
            </a:r>
          </a:p>
          <a:p>
            <a:r>
              <a:rPr lang="pl-PL" dirty="0" smtClean="0"/>
              <a:t>Dobrostan ptaków w zakażeniach utajonych i nawrotach choroby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53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 jakim kierunku pójdziemy?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Presja konsumencka wymusiła na produkcji drobiarskiej wdrożenie technologii produkcji w dobrym dobrostanie (tzw. sieci handlowe- nowy standard jaj „nie klatkowe”)</a:t>
            </a:r>
          </a:p>
          <a:p>
            <a:r>
              <a:rPr lang="pl-PL" dirty="0" smtClean="0"/>
              <a:t>W zakresie dobrostanu zbliża się w </a:t>
            </a:r>
            <a:r>
              <a:rPr lang="pl-PL" dirty="0" err="1" smtClean="0"/>
              <a:t>UE„koniec</a:t>
            </a:r>
            <a:r>
              <a:rPr lang="pl-PL" dirty="0" smtClean="0"/>
              <a:t> epoki klatkowej-2027r. &gt;&gt;obecnie RP 40 mln kur w tym większość w klatkach&lt;&lt;, BRD 55mln i tylko 6% -klatki, </a:t>
            </a:r>
          </a:p>
          <a:p>
            <a:r>
              <a:rPr lang="pl-PL" dirty="0" smtClean="0"/>
              <a:t>Kryteria eksperckie: </a:t>
            </a:r>
            <a:r>
              <a:rPr lang="pl-PL" b="1" dirty="0" smtClean="0"/>
              <a:t>poprawa dobrostanu oparta o alternatywne technologie utrzymania i żywienia drobiu</a:t>
            </a:r>
          </a:p>
          <a:p>
            <a:r>
              <a:rPr lang="pl-PL" dirty="0" smtClean="0"/>
              <a:t>Zmniejszenie zużycia antybiotyków o 50% do 2030r.</a:t>
            </a:r>
          </a:p>
          <a:p>
            <a:pPr marL="0" indent="0">
              <a:buNone/>
            </a:pPr>
            <a:endParaRPr lang="pl-PL" dirty="0" smtClean="0"/>
          </a:p>
          <a:p>
            <a:r>
              <a:rPr lang="pl-PL" b="1" dirty="0" err="1" smtClean="0"/>
              <a:t>Bioasekuracja</a:t>
            </a:r>
            <a:r>
              <a:rPr lang="pl-PL" dirty="0" smtClean="0"/>
              <a:t> </a:t>
            </a:r>
            <a:r>
              <a:rPr lang="pl-PL" b="1" dirty="0"/>
              <a:t>fermy</a:t>
            </a:r>
            <a:r>
              <a:rPr lang="pl-PL" dirty="0"/>
              <a:t> i obiektów </a:t>
            </a:r>
            <a:r>
              <a:rPr lang="pl-PL" dirty="0" smtClean="0"/>
              <a:t>drobiarskich!</a:t>
            </a:r>
            <a:endParaRPr lang="pl-PL" dirty="0"/>
          </a:p>
          <a:p>
            <a:pPr marL="0" indent="0">
              <a:buNone/>
            </a:pPr>
            <a:endParaRPr lang="pl-PL" dirty="0"/>
          </a:p>
          <a:p>
            <a:r>
              <a:rPr lang="pl-PL" altLang="pl-PL" b="1" dirty="0">
                <a:solidFill>
                  <a:srgbClr val="0070C0"/>
                </a:solidFill>
                <a:latin typeface="Calibri" charset="0"/>
              </a:rPr>
              <a:t>POPRAWA WARUNKÓW DOBROSTANU PTAKÓW!</a:t>
            </a:r>
          </a:p>
          <a:p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674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Komunikaty prasowe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2021/10/08</a:t>
            </a:r>
          </a:p>
          <a:p>
            <a:r>
              <a:rPr lang="pl-PL" dirty="0" smtClean="0"/>
              <a:t>„Czescy </a:t>
            </a:r>
            <a:r>
              <a:rPr lang="pl-PL" dirty="0"/>
              <a:t>lekarze weterynarii nakazali w czwartek jednej z sieci handlowych wycofać prawie 17,5 tony mielonego mięsa wieprzowego z Polski, w którym znaleziono 60 razy więcej antybiotyków, niż pozwalają przepisy. Osoby, które nabyły produkt, powinny zwrócić go do </a:t>
            </a:r>
            <a:r>
              <a:rPr lang="pl-PL" dirty="0" smtClean="0"/>
              <a:t>sklepu”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078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b="1" dirty="0">
                <a:solidFill>
                  <a:srgbClr val="002060"/>
                </a:solidFill>
                <a:latin typeface="Times New Roman" pitchFamily="16" charset="0"/>
              </a:rPr>
              <a:t>Oddziaływanie </a:t>
            </a:r>
            <a:r>
              <a:rPr lang="pl-PL" altLang="pl-PL" b="1" dirty="0" smtClean="0">
                <a:solidFill>
                  <a:srgbClr val="002060"/>
                </a:solidFill>
                <a:latin typeface="Times New Roman" pitchFamily="16" charset="0"/>
              </a:rPr>
              <a:t>Immunomodulujące </a:t>
            </a:r>
            <a:r>
              <a:rPr lang="pl-PL" altLang="pl-PL" b="1" i="1" dirty="0">
                <a:solidFill>
                  <a:srgbClr val="002060"/>
                </a:solidFill>
                <a:latin typeface="Times New Roman" pitchFamily="16" charset="0"/>
              </a:rPr>
              <a:t/>
            </a:r>
            <a:br>
              <a:rPr lang="pl-PL" altLang="pl-PL" b="1" i="1" dirty="0">
                <a:solidFill>
                  <a:srgbClr val="002060"/>
                </a:solidFill>
                <a:latin typeface="Times New Roman" pitchFamily="16" charset="0"/>
              </a:rPr>
            </a:br>
            <a:r>
              <a:rPr lang="pl-PL" b="1" dirty="0" smtClean="0"/>
              <a:t>a </a:t>
            </a:r>
            <a:r>
              <a:rPr lang="pl-PL" b="1" dirty="0" err="1" smtClean="0"/>
              <a:t>probiotyki</a:t>
            </a:r>
            <a:r>
              <a:rPr lang="pl-PL" b="1" dirty="0" smtClean="0"/>
              <a:t> (wg </a:t>
            </a:r>
            <a:r>
              <a:rPr lang="pl-PL" b="1" dirty="0"/>
              <a:t>Ś</a:t>
            </a:r>
            <a:r>
              <a:rPr lang="pl-PL" b="1" dirty="0" smtClean="0"/>
              <a:t>miałka)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indent="-341313" algn="ctr">
              <a:spcBef>
                <a:spcPts val="525"/>
              </a:spcBef>
            </a:pPr>
            <a:r>
              <a:rPr lang="pl-PL" altLang="pl-PL" b="1" dirty="0">
                <a:latin typeface="Times New Roman" pitchFamily="16" charset="0"/>
              </a:rPr>
              <a:t>Cytokiny </a:t>
            </a:r>
            <a:r>
              <a:rPr lang="pl-PL" altLang="pl-PL" b="1" dirty="0" smtClean="0">
                <a:latin typeface="Times New Roman" pitchFamily="16" charset="0"/>
              </a:rPr>
              <a:t>prozapalne-  </a:t>
            </a:r>
            <a:r>
              <a:rPr lang="pl-PL" altLang="pl-PL" dirty="0" smtClean="0">
                <a:latin typeface="Times New Roman" pitchFamily="16" charset="0"/>
              </a:rPr>
              <a:t>Il-1β</a:t>
            </a:r>
            <a:r>
              <a:rPr lang="pl-PL" altLang="pl-PL" dirty="0">
                <a:latin typeface="Times New Roman" pitchFamily="16" charset="0"/>
              </a:rPr>
              <a:t>, 6</a:t>
            </a:r>
            <a:r>
              <a:rPr lang="pl-PL" altLang="pl-PL" dirty="0" smtClean="0">
                <a:latin typeface="Times New Roman" pitchFamily="16" charset="0"/>
              </a:rPr>
              <a:t>, </a:t>
            </a:r>
            <a:r>
              <a:rPr lang="pl-PL" altLang="pl-PL" dirty="0" err="1">
                <a:latin typeface="Times New Roman" pitchFamily="16" charset="0"/>
              </a:rPr>
              <a:t>IFNγ</a:t>
            </a:r>
            <a:r>
              <a:rPr lang="pl-PL" altLang="pl-PL" dirty="0">
                <a:latin typeface="Times New Roman" pitchFamily="16" charset="0"/>
              </a:rPr>
              <a:t>, TNFα</a:t>
            </a:r>
          </a:p>
          <a:p>
            <a:pPr marL="0" indent="0">
              <a:buNone/>
            </a:pPr>
            <a:endParaRPr lang="pl-PL" altLang="pl-PL" b="1" dirty="0">
              <a:latin typeface="Times New Roman" pitchFamily="16" charset="0"/>
            </a:endParaRP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95536" y="3167396"/>
            <a:ext cx="8142287" cy="570706"/>
            <a:chOff x="315" y="2700"/>
            <a:chExt cx="5129" cy="854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2340" y="2835"/>
              <a:ext cx="1079" cy="719"/>
            </a:xfrm>
            <a:custGeom>
              <a:avLst/>
              <a:gdLst>
                <a:gd name="G0" fmla="+- 0 0 50000"/>
                <a:gd name="G1" fmla="+- 34464 0 50000"/>
                <a:gd name="G2" fmla="?: G1 50000 34464"/>
                <a:gd name="G3" fmla="?: G0 0 G1"/>
                <a:gd name="G4" fmla="*/ 4763 G3 1"/>
                <a:gd name="G5" fmla="*/ G4 1 3392"/>
                <a:gd name="G6" fmla="*/ 4763 G3 1"/>
                <a:gd name="G7" fmla="*/ G6 1 34464"/>
                <a:gd name="G8" fmla="*/ 4763 1 2"/>
                <a:gd name="G9" fmla="+- G5 G8 0"/>
                <a:gd name="G10" fmla="+- G9 0 0"/>
                <a:gd name="G11" fmla="*/ 3175 1 2"/>
                <a:gd name="G12" fmla="+- 3175 0 0"/>
                <a:gd name="G13" fmla="+- 4763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3175"/>
                  </a:moveTo>
                  <a:lnTo>
                    <a:pt x="-2147" y="0"/>
                  </a:lnTo>
                  <a:lnTo>
                    <a:pt x="4763" y="3175"/>
                  </a:lnTo>
                  <a:close/>
                </a:path>
              </a:pathLst>
            </a:custGeom>
            <a:solidFill>
              <a:srgbClr val="B9CDE5"/>
            </a:solidFill>
            <a:ln w="25560" cap="flat">
              <a:solidFill>
                <a:srgbClr val="00206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315" y="2700"/>
              <a:ext cx="5129" cy="89"/>
            </a:xfrm>
            <a:prstGeom prst="rect">
              <a:avLst/>
            </a:prstGeom>
            <a:solidFill>
              <a:srgbClr val="FCD5B5"/>
            </a:solidFill>
            <a:ln w="25560" cap="flat">
              <a:solidFill>
                <a:srgbClr val="984807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7" name="Prostokąt 6"/>
          <p:cNvSpPr/>
          <p:nvPr/>
        </p:nvSpPr>
        <p:spPr>
          <a:xfrm>
            <a:off x="395536" y="3073774"/>
            <a:ext cx="40711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1313" algn="ctr">
              <a:spcBef>
                <a:spcPts val="363"/>
              </a:spcBef>
            </a:pPr>
            <a:endParaRPr lang="pl-PL" altLang="pl-PL" b="1" dirty="0" smtClean="0">
              <a:latin typeface="Times New Roman" pitchFamily="16" charset="0"/>
            </a:endParaRPr>
          </a:p>
          <a:p>
            <a:pPr marL="342900" indent="-341313" algn="ctr">
              <a:spcBef>
                <a:spcPts val="363"/>
              </a:spcBef>
            </a:pPr>
            <a:endParaRPr lang="pl-PL" altLang="pl-PL" b="1" dirty="0">
              <a:latin typeface="Times New Roman" pitchFamily="16" charset="0"/>
            </a:endParaRPr>
          </a:p>
          <a:p>
            <a:pPr marL="342900" indent="-341313" algn="ctr">
              <a:spcBef>
                <a:spcPts val="363"/>
              </a:spcBef>
            </a:pPr>
            <a:endParaRPr lang="pl-PL" altLang="pl-PL" b="1" dirty="0" smtClean="0">
              <a:latin typeface="Times New Roman" pitchFamily="16" charset="0"/>
            </a:endParaRPr>
          </a:p>
          <a:p>
            <a:pPr marL="342900" indent="-341313" algn="ctr">
              <a:spcBef>
                <a:spcPts val="363"/>
              </a:spcBef>
            </a:pPr>
            <a:r>
              <a:rPr lang="pl-PL" altLang="pl-PL" sz="2400" b="1" dirty="0" smtClean="0">
                <a:latin typeface="Times New Roman" pitchFamily="16" charset="0"/>
              </a:rPr>
              <a:t>Cytokiny</a:t>
            </a:r>
            <a:endParaRPr lang="pl-PL" altLang="pl-PL" sz="2400" b="1" dirty="0">
              <a:latin typeface="Times New Roman" pitchFamily="16" charset="0"/>
            </a:endParaRPr>
          </a:p>
          <a:p>
            <a:pPr marL="342900" indent="-341313" algn="ctr">
              <a:spcBef>
                <a:spcPts val="363"/>
              </a:spcBef>
            </a:pPr>
            <a:r>
              <a:rPr lang="pl-PL" altLang="pl-PL" sz="2400" b="1" dirty="0">
                <a:latin typeface="Times New Roman" pitchFamily="16" charset="0"/>
              </a:rPr>
              <a:t>Regulatorowe</a:t>
            </a:r>
          </a:p>
          <a:p>
            <a:pPr marL="342900" indent="-341313" algn="ctr">
              <a:spcBef>
                <a:spcPts val="363"/>
              </a:spcBef>
            </a:pPr>
            <a:endParaRPr lang="pl-PL" altLang="pl-PL" b="1" dirty="0">
              <a:latin typeface="Times New Roman" pitchFamily="16" charset="0"/>
            </a:endParaRPr>
          </a:p>
          <a:p>
            <a:pPr marL="342900" indent="-341313" algn="ctr">
              <a:spcBef>
                <a:spcPts val="363"/>
              </a:spcBef>
            </a:pPr>
            <a:r>
              <a:rPr lang="pl-PL" altLang="pl-PL" sz="2800" dirty="0">
                <a:latin typeface="Times New Roman" pitchFamily="16" charset="0"/>
              </a:rPr>
              <a:t>Il-4 czy Il-10</a:t>
            </a:r>
          </a:p>
        </p:txBody>
      </p:sp>
    </p:spTree>
    <p:extLst>
      <p:ext uri="{BB962C8B-B14F-4D97-AF65-F5344CB8AC3E}">
        <p14:creationId xmlns:p14="http://schemas.microsoft.com/office/powerpoint/2010/main" val="32755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1"/>
          <p:cNvSpPr>
            <a:spLocks noGrp="1"/>
          </p:cNvSpPr>
          <p:nvPr>
            <p:ph type="title"/>
          </p:nvPr>
        </p:nvSpPr>
        <p:spPr>
          <a:xfrm>
            <a:off x="395288" y="2205038"/>
            <a:ext cx="8229600" cy="158400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b="1" i="1" dirty="0" smtClean="0"/>
              <a:t>Dziękuję za uwagę !!!</a:t>
            </a:r>
            <a:br>
              <a:rPr lang="pl-PL" b="1" i="1" dirty="0" smtClean="0"/>
            </a:br>
            <a:r>
              <a:rPr lang="pl-PL" b="1" i="1" dirty="0"/>
              <a:t/>
            </a:r>
            <a:br>
              <a:rPr lang="pl-PL" b="1" i="1" dirty="0"/>
            </a:br>
            <a:r>
              <a:rPr lang="pl-PL" b="1" i="1" dirty="0" smtClean="0"/>
              <a:t/>
            </a:r>
            <a:br>
              <a:rPr lang="pl-PL" b="1" i="1" dirty="0" smtClean="0"/>
            </a:br>
            <a:r>
              <a:rPr lang="pl-PL" b="1" i="1" dirty="0"/>
              <a:t/>
            </a:r>
            <a:br>
              <a:rPr lang="pl-PL" b="1" i="1" dirty="0"/>
            </a:br>
            <a:r>
              <a:rPr lang="pl-PL" i="1" dirty="0" smtClean="0"/>
              <a:t>G. Tomczyk</a:t>
            </a:r>
            <a:br>
              <a:rPr lang="pl-PL" i="1" dirty="0" smtClean="0"/>
            </a:br>
            <a:r>
              <a:rPr lang="pl-PL" i="1" dirty="0" err="1" smtClean="0"/>
              <a:t>PIWet</a:t>
            </a:r>
            <a:r>
              <a:rPr lang="pl-PL" i="1" dirty="0" smtClean="0"/>
              <a:t>-PIB  Puławy</a:t>
            </a:r>
            <a:br>
              <a:rPr lang="pl-PL" i="1" dirty="0" smtClean="0"/>
            </a:br>
            <a:r>
              <a:rPr lang="pl-PL" i="1" dirty="0" smtClean="0"/>
              <a:t/>
            </a:r>
            <a:br>
              <a:rPr lang="pl-PL" i="1" dirty="0" smtClean="0"/>
            </a:br>
            <a:r>
              <a:rPr lang="pl-PL" sz="3600" i="1" dirty="0" smtClean="0"/>
              <a:t>Zakład Chorób Drobiu</a:t>
            </a:r>
            <a:br>
              <a:rPr lang="pl-PL" sz="3600" i="1" dirty="0" smtClean="0"/>
            </a:br>
            <a:r>
              <a:rPr lang="pl-PL" sz="3600" i="1" dirty="0" smtClean="0"/>
              <a:t/>
            </a:r>
            <a:br>
              <a:rPr lang="pl-PL" sz="3600" i="1" dirty="0" smtClean="0"/>
            </a:br>
            <a:r>
              <a:rPr lang="pl-PL" sz="3600" i="1" dirty="0" smtClean="0"/>
              <a:t>Centrum Utrzymania Zwierząt Doświadczalnych </a:t>
            </a:r>
          </a:p>
        </p:txBody>
      </p:sp>
      <p:pic>
        <p:nvPicPr>
          <p:cNvPr id="110595" name="Picture 2" descr="C:\Users\kdomanska\Documents\zdjęcie G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2348880"/>
            <a:ext cx="190770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2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Uzasadnienie/analiza zużycia leków w patologii drobiu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b="1" dirty="0"/>
              <a:t>„Twarde fakty” w RP</a:t>
            </a:r>
            <a:r>
              <a:rPr lang="pl-PL" b="1" dirty="0" smtClean="0"/>
              <a:t>:</a:t>
            </a:r>
          </a:p>
          <a:p>
            <a:pPr>
              <a:buFontTx/>
              <a:buChar char="-"/>
            </a:pPr>
            <a:r>
              <a:rPr lang="pl-PL" dirty="0" smtClean="0"/>
              <a:t>Powyższe dane wskazują na :</a:t>
            </a:r>
          </a:p>
          <a:p>
            <a:pPr marL="0" indent="0">
              <a:buNone/>
            </a:pPr>
            <a:r>
              <a:rPr lang="pl-PL" dirty="0" smtClean="0"/>
              <a:t>a/ produkcja drobiarska = główny „spadkobierca” danych</a:t>
            </a:r>
          </a:p>
          <a:p>
            <a:pPr marL="0" indent="0">
              <a:buNone/>
            </a:pPr>
            <a:r>
              <a:rPr lang="pl-PL" dirty="0" smtClean="0"/>
              <a:t>b/ skład i ilość zużytych najczęściej substancji czynnych wskazuje w kolejności na wykorzystanie w terapii drobiu: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C00000"/>
                </a:solidFill>
              </a:rPr>
              <a:t>1.ENTEROPATIE !!!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0000"/>
                </a:solidFill>
              </a:rPr>
              <a:t>2. CHOROBY OKRESU OKOŁOLĘGOWEGO !!</a:t>
            </a:r>
          </a:p>
          <a:p>
            <a:pPr marL="0" indent="0">
              <a:buNone/>
            </a:pPr>
            <a:r>
              <a:rPr lang="pl-PL" b="1" dirty="0" smtClean="0"/>
              <a:t>3. </a:t>
            </a:r>
            <a:r>
              <a:rPr lang="pl-PL" b="1" dirty="0" smtClean="0">
                <a:solidFill>
                  <a:srgbClr val="00B050"/>
                </a:solidFill>
              </a:rPr>
              <a:t>CH. UKŁADU ODDECHOWEGO!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00B050"/>
                </a:solidFill>
              </a:rPr>
              <a:t>4.  CH. LOKOMOTORYCZNEGO!</a:t>
            </a:r>
            <a:endParaRPr lang="pl-PL" b="1" dirty="0">
              <a:solidFill>
                <a:srgbClr val="00B050"/>
              </a:solidFill>
            </a:endParaRPr>
          </a:p>
          <a:p>
            <a:endParaRPr lang="pl-P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74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Enteropatie- </a:t>
            </a:r>
            <a:r>
              <a:rPr lang="pl-PL" b="1" dirty="0" smtClean="0"/>
              <a:t>konsekwencje dla dobrostanu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Enteropatie tła zakaźnego</a:t>
            </a:r>
          </a:p>
          <a:p>
            <a:r>
              <a:rPr lang="pl-PL" dirty="0"/>
              <a:t>Enteropatie tła </a:t>
            </a:r>
            <a:r>
              <a:rPr lang="pl-PL" dirty="0" smtClean="0"/>
              <a:t>zakaźnego</a:t>
            </a:r>
          </a:p>
          <a:p>
            <a:r>
              <a:rPr lang="pl-PL" dirty="0"/>
              <a:t>Enteropatie </a:t>
            </a:r>
            <a:r>
              <a:rPr lang="pl-PL" dirty="0" smtClean="0"/>
              <a:t>mieszane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Skutki</a:t>
            </a:r>
            <a:r>
              <a:rPr lang="pl-PL" dirty="0" smtClean="0"/>
              <a:t>: pogorszenie warunków dobrostanu –stan nóg (</a:t>
            </a:r>
            <a:r>
              <a:rPr lang="pl-PL" i="1" dirty="0" smtClean="0"/>
              <a:t>FPD)</a:t>
            </a:r>
          </a:p>
          <a:p>
            <a:r>
              <a:rPr lang="pl-PL" dirty="0" smtClean="0"/>
              <a:t>Brak precyzyjnego rozgraniczenia i rozpoznania enteropatii –prowokacja i konieczność wdrożenia leczenia</a:t>
            </a:r>
          </a:p>
          <a:p>
            <a:pPr marL="0" indent="0">
              <a:buNone/>
            </a:pPr>
            <a:r>
              <a:rPr lang="pl-PL" i="1" dirty="0" smtClean="0"/>
              <a:t>Sloganowy przykład: </a:t>
            </a:r>
            <a:r>
              <a:rPr lang="pl-PL" dirty="0" smtClean="0"/>
              <a:t>„stawianie indorów na nogi”</a:t>
            </a: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833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kdomanska\Desktop\ZDJĘCIA VET\P101048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3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1546</Words>
  <Application>Microsoft Office PowerPoint</Application>
  <PresentationFormat>Pokaz na ekranie (4:3)</PresentationFormat>
  <Paragraphs>212</Paragraphs>
  <Slides>61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2" baseType="lpstr">
      <vt:lpstr>Motyw pakietu Office</vt:lpstr>
      <vt:lpstr>ALTERNATYWNE DLA ANTYBIOTYKOTERAPII METODY POPRAWY DOBROSTANU W PRODUKCJI DROBIARSKIEJ</vt:lpstr>
      <vt:lpstr>Czy kura odczuwa szczęście?</vt:lpstr>
      <vt:lpstr>Tezy wykładu</vt:lpstr>
      <vt:lpstr>Skala produkcji /zużycia antybiotyków w relacji ze statusem dobrostanu drobiu</vt:lpstr>
      <vt:lpstr>Działania w ograniczaniu zużycia antybiotyków a fakty</vt:lpstr>
      <vt:lpstr>Komunikaty prasowe</vt:lpstr>
      <vt:lpstr>Uzasadnienie/analiza zużycia leków w patologii drobiu</vt:lpstr>
      <vt:lpstr>Enteropatie- konsekwencje dla dobrostanu</vt:lpstr>
      <vt:lpstr>Prezentacja programu PowerPoint</vt:lpstr>
      <vt:lpstr>Krytyczne punkty w okresie życia ptaków prowokujące użycie antybiotyków</vt:lpstr>
      <vt:lpstr>Status wyjściowy w dobrostanie ptaków</vt:lpstr>
      <vt:lpstr>Dobrostan</vt:lpstr>
      <vt:lpstr>Jak oceniać dobrostan ptaka/stada drobiu?</vt:lpstr>
      <vt:lpstr>Dobrostan</vt:lpstr>
      <vt:lpstr>Dobrostan</vt:lpstr>
      <vt:lpstr>Dobrostan drobiu dotyczy /normy</vt:lpstr>
      <vt:lpstr>Czy dobrostan pojmujemy przez pryzmat człowieczeństwa</vt:lpstr>
      <vt:lpstr>Cechy rasowe/dobrostan</vt:lpstr>
      <vt:lpstr>Cechy rasy/linii mieszańców a skłonność do enteropatii</vt:lpstr>
      <vt:lpstr>Cechy rasowe/akceptacja warunków dobrostanu</vt:lpstr>
      <vt:lpstr>Prowokacje do terapii antybiotykowej wskutek nie/zamierzonych  zaburzeń dobrostanu</vt:lpstr>
      <vt:lpstr>Metody poprawy dobrostanu w stadzie</vt:lpstr>
      <vt:lpstr>Problemy w dobrostanie-”technologia zimnego wychowu”</vt:lpstr>
      <vt:lpstr>Kryteria dobrostanu – termika obiektu/ błędy obsługi</vt:lpstr>
      <vt:lpstr>Pisklęta jako „czytniki” parametrów środowiska</vt:lpstr>
      <vt:lpstr>Przyszłość! Bez antybiotyków? Status wysokiego poziomu dobrostanu w całym cyklu </vt:lpstr>
      <vt:lpstr>  Czy spełniamy kryteria dobrostanu- studium bezradności  </vt:lpstr>
      <vt:lpstr>Prezentacja programu PowerPoint</vt:lpstr>
      <vt:lpstr>Zaburzenia w wentylacji/ konsekwencje dla dobrostanu</vt:lpstr>
      <vt:lpstr>„Ucieczka najcenniejszego okresu w życiu pisklęcia</vt:lpstr>
      <vt:lpstr>Równomierne rozmieszczenie na hali /źródło slajdu H. Malec/</vt:lpstr>
      <vt:lpstr>Parametry dobrostanu/temperatura obiektu</vt:lpstr>
      <vt:lpstr>Startowy status dobrostanu /źródło slajdu H. Malec/</vt:lpstr>
      <vt:lpstr>Czy słaby poziom dobrostanu prowokuje antybiotykoterapię?</vt:lpstr>
      <vt:lpstr>Grupa K/ potrzeby piskląt a/ciepło, przestrzeń, woda, pasza</vt:lpstr>
      <vt:lpstr>Obiekt- „grupa K”</vt:lpstr>
      <vt:lpstr>Metoda poprawy dobrostanu/ eliminacja transportu piskląt-lęgi na hali     /źródło slajdu M. Michalski/</vt:lpstr>
      <vt:lpstr>Startowy status dobrostanu/               lęgi na hali    /źródło slajdu M. Michalski/</vt:lpstr>
      <vt:lpstr>Startowy status dobrostanu/               lęgi na hali    /źródło slajdu M. Michalski/</vt:lpstr>
      <vt:lpstr>Status dobrostanu a konieczność stosowania terapii/poziom higieny w fermie</vt:lpstr>
      <vt:lpstr>Technopatie u drobiu-status dobrostanu</vt:lpstr>
      <vt:lpstr>Technopatie/potrzeba selekcji a nie antybiotyko terapii</vt:lpstr>
      <vt:lpstr>Podłoże FPD (czynniki prowokujące) /korekta dobrostanu</vt:lpstr>
      <vt:lpstr>Skala oceny stanu łap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Ściółka w kurniku jako element dobrostanu</vt:lpstr>
      <vt:lpstr>Czy podłoże/ściółkę można korygować</vt:lpstr>
      <vt:lpstr>Czy należało poprawiać naturę?</vt:lpstr>
      <vt:lpstr>  Alternatywy dla konwencjonalnej terapii antybiotykowej  </vt:lpstr>
      <vt:lpstr>Czy dobrostan jest mierzalny?</vt:lpstr>
      <vt:lpstr>Ptaki jako kręgowce </vt:lpstr>
      <vt:lpstr>Autorskie programy wysokiego dobrostanu= tucz bez antybiotyków!</vt:lpstr>
      <vt:lpstr>Każde stado buduje „autorski” status dobrostanu</vt:lpstr>
      <vt:lpstr>Konieczność podjętej terapii</vt:lpstr>
      <vt:lpstr>W jakim kierunku pójdziemy?</vt:lpstr>
      <vt:lpstr>Oddziaływanie Immunomodulujące  a probiotyki (wg Śmiałka)</vt:lpstr>
      <vt:lpstr>Dziękuję za uwagę !!!    G. Tomczyk PIWet-PIB  Puławy  Zakład Chorób Drobiu  Centrum Utrzymania Zwierząt Doświadczalnych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Alternatywy dla konwencjonalnej terapii antybiotykowej (tezy wykładu)</dc:title>
  <dc:creator>Grzegorz Tomczyk</dc:creator>
  <cp:lastModifiedBy>Grzegorz Tomczyk</cp:lastModifiedBy>
  <cp:revision>60</cp:revision>
  <dcterms:created xsi:type="dcterms:W3CDTF">2022-05-23T09:51:59Z</dcterms:created>
  <dcterms:modified xsi:type="dcterms:W3CDTF">2022-06-10T12:44:52Z</dcterms:modified>
</cp:coreProperties>
</file>