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52" r:id="rId2"/>
    <p:sldId id="375" r:id="rId3"/>
    <p:sldId id="351" r:id="rId4"/>
    <p:sldId id="344" r:id="rId5"/>
    <p:sldId id="369" r:id="rId6"/>
    <p:sldId id="376" r:id="rId7"/>
    <p:sldId id="377" r:id="rId8"/>
    <p:sldId id="378" r:id="rId9"/>
    <p:sldId id="379" r:id="rId10"/>
    <p:sldId id="371" r:id="rId11"/>
    <p:sldId id="372" r:id="rId12"/>
    <p:sldId id="381" r:id="rId13"/>
    <p:sldId id="354" r:id="rId14"/>
    <p:sldId id="382" r:id="rId15"/>
    <p:sldId id="350" r:id="rId16"/>
    <p:sldId id="286" r:id="rId1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iej Patalas" initials="MP" lastIdx="1" clrIdx="0">
    <p:extLst/>
  </p:cmAuthor>
  <p:cmAuthor id="2" name="Maciej" initials="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62004D-3B9E-4F69-B8B9-D8306DCCDC34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82AF86-5892-499E-B059-61DC5ABDDCD0}" type="pres">
      <dgm:prSet presAssocID="{5762004D-3B9E-4F69-B8B9-D8306DCCDC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</dgm:ptLst>
  <dgm:cxnLst>
    <dgm:cxn modelId="{E7724894-8B06-4A6D-A3E7-3C786EC719EB}" type="presOf" srcId="{5762004D-3B9E-4F69-B8B9-D8306DCCDC34}" destId="{5582AF86-5892-499E-B059-61DC5ABDDC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62004D-3B9E-4F69-B8B9-D8306DCCDC34}" type="doc">
      <dgm:prSet loTypeId="urn:microsoft.com/office/officeart/2005/8/layout/StepDownProcess" loCatId="process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582AF86-5892-499E-B059-61DC5ABDDCD0}" type="pres">
      <dgm:prSet presAssocID="{5762004D-3B9E-4F69-B8B9-D8306DCCDC3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l-PL"/>
        </a:p>
      </dgm:t>
    </dgm:pt>
  </dgm:ptLst>
  <dgm:cxnLst>
    <dgm:cxn modelId="{81A5C7F2-FC62-4210-BB45-60CCF44933D3}" type="presOf" srcId="{5762004D-3B9E-4F69-B8B9-D8306DCCDC34}" destId="{5582AF86-5892-499E-B059-61DC5ABDDCD0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2817E-6C2B-4A8A-AE23-C902B52F6A7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CC365A-C30C-41B7-AB8C-E81EF243983C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14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130AF-E1F4-4066-9EEE-98D718BCF09B}" type="datetimeFigureOut">
              <a:rPr lang="pl-PL" smtClean="0"/>
              <a:pPr/>
              <a:t>11.06.2022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973A1-5575-4624-9217-8B92B70F763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hyperlink" Target="mailto:biuro@d-san.pl" TargetMode="External"/><Relationship Id="rId4" Type="http://schemas.openxmlformats.org/officeDocument/2006/relationships/hyperlink" Target="http://www.d-san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34" Type="http://schemas.openxmlformats.org/officeDocument/2006/relationships/image" Target="../media/image3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33" Type="http://schemas.openxmlformats.org/officeDocument/2006/relationships/image" Target="../media/image33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30.png"/><Relationship Id="rId8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  <a:buClr>
                <a:srgbClr val="1F497D"/>
              </a:buClr>
            </a:pPr>
            <a:r>
              <a:rPr lang="pl-PL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  <a:t>Ogólnopolska </a:t>
            </a:r>
            <a:r>
              <a:rPr lang="pl-PL" sz="2800" b="1" dirty="0">
                <a:solidFill>
                  <a:srgbClr val="002060"/>
                </a:solidFill>
                <a:ea typeface="+mn-ea"/>
                <a:cs typeface="+mn-cs"/>
              </a:rPr>
              <a:t>Konferencja Farmaceutyczna Lekarzy </a:t>
            </a:r>
            <a:r>
              <a:rPr lang="pl-PL" sz="2800" b="1" dirty="0" err="1" smtClean="0">
                <a:solidFill>
                  <a:srgbClr val="002060"/>
                </a:solidFill>
                <a:ea typeface="+mn-ea"/>
                <a:cs typeface="+mn-cs"/>
              </a:rPr>
              <a:t>Lekarzt</a:t>
            </a:r>
            <a: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  <a:t> Lekarzy Weterynarii</a:t>
            </a:r>
            <a:r>
              <a:rPr lang="pl-PL" sz="2800" b="1" dirty="0">
                <a:solidFill>
                  <a:srgbClr val="002060"/>
                </a:solidFill>
                <a:ea typeface="+mn-ea"/>
                <a:cs typeface="+mn-cs"/>
              </a:rPr>
              <a:t>, </a:t>
            </a:r>
            <a: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  <a:t>10-12 </a:t>
            </a:r>
            <a:r>
              <a:rPr lang="pl-PL" sz="2800" b="1" dirty="0">
                <a:solidFill>
                  <a:srgbClr val="002060"/>
                </a:solidFill>
                <a:ea typeface="+mn-ea"/>
                <a:cs typeface="+mn-cs"/>
              </a:rPr>
              <a:t>czerwca 2022 r. </a:t>
            </a:r>
            <a: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pl-PL" sz="2800" b="1" dirty="0" smtClean="0">
                <a:solidFill>
                  <a:srgbClr val="002060"/>
                </a:solidFill>
                <a:ea typeface="+mn-ea"/>
                <a:cs typeface="+mn-cs"/>
              </a:rPr>
              <a:t>Kołobrzeg</a:t>
            </a:r>
            <a:r>
              <a:rPr lang="pl-PL" sz="2800" b="1" dirty="0">
                <a:solidFill>
                  <a:srgbClr val="002060"/>
                </a:solidFill>
                <a:ea typeface="+mn-ea"/>
                <a:cs typeface="+mn-cs"/>
              </a:rPr>
              <a:t>. </a:t>
            </a:r>
            <a:br>
              <a:rPr lang="pl-PL" sz="28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pl-PL" b="1" dirty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>
                <a:solidFill>
                  <a:srgbClr val="4F81BD">
                    <a:lumMod val="75000"/>
                  </a:srgb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24847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marL="0" lvl="0" indent="0">
              <a:buClr>
                <a:schemeClr val="tx2"/>
              </a:buClr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0" lvl="0" indent="0" algn="ctr">
              <a:spcBef>
                <a:spcPts val="0"/>
              </a:spcBef>
              <a:buClr>
                <a:schemeClr val="tx2"/>
              </a:buClr>
              <a:buNone/>
            </a:pPr>
            <a:r>
              <a:rPr lang="pl-PL" sz="3600" b="1" dirty="0" smtClean="0">
                <a:solidFill>
                  <a:srgbClr val="002060"/>
                </a:solidFill>
              </a:rPr>
              <a:t>„Automatyzacja </a:t>
            </a:r>
            <a:r>
              <a:rPr lang="pl-PL" sz="3600" b="1" dirty="0">
                <a:solidFill>
                  <a:srgbClr val="002060"/>
                </a:solidFill>
              </a:rPr>
              <a:t>procesu dezynfekcji,</a:t>
            </a:r>
          </a:p>
          <a:p>
            <a:pPr marL="0" lvl="0" indent="0" algn="ctr">
              <a:spcBef>
                <a:spcPts val="0"/>
              </a:spcBef>
              <a:buClr>
                <a:schemeClr val="tx2"/>
              </a:buClr>
              <a:buNone/>
            </a:pPr>
            <a:r>
              <a:rPr lang="pl-PL" sz="3600" b="1" dirty="0">
                <a:solidFill>
                  <a:srgbClr val="002060"/>
                </a:solidFill>
              </a:rPr>
              <a:t>przykładem efektywnej i ekologicznej dekontaminacji mikrobiologicznej </a:t>
            </a:r>
            <a:r>
              <a:rPr lang="pl-PL" sz="3600" b="1" dirty="0" smtClean="0">
                <a:solidFill>
                  <a:srgbClr val="002060"/>
                </a:solidFill>
              </a:rPr>
              <a:t>w przetwórstwie </a:t>
            </a:r>
            <a:r>
              <a:rPr lang="pl-PL" sz="3600" b="1" dirty="0">
                <a:solidFill>
                  <a:srgbClr val="002060"/>
                </a:solidFill>
              </a:rPr>
              <a:t>spożywczym" </a:t>
            </a:r>
            <a:endParaRPr lang="pl-PL" sz="3600" b="1" dirty="0" smtClean="0">
              <a:solidFill>
                <a:srgbClr val="00206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r>
              <a:rPr lang="pl-PL" sz="2800" dirty="0" smtClean="0">
                <a:solidFill>
                  <a:srgbClr val="002060"/>
                </a:solidFill>
              </a:rPr>
              <a:t>Prelegent: Maciej Patalas, D-SAN Solutions Sp. z o.o.  </a:t>
            </a:r>
            <a:endParaRPr lang="pl-PL" sz="2800" dirty="0">
              <a:solidFill>
                <a:srgbClr val="002060"/>
              </a:solidFill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§"/>
            </a:pPr>
            <a:endParaRPr lang="pl-PL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80543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05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Codzienny plan mycia i dezynfekcji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pl-PL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l-PL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Dezynfekcja jednofazowa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67700"/>
              </p:ext>
            </p:extLst>
          </p:nvPr>
        </p:nvGraphicFramePr>
        <p:xfrm>
          <a:off x="577196" y="1806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919688" y="2089840"/>
            <a:ext cx="56766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Ciśnieniowe mycie wodą i usuwanie resztek poprodukcyjnych</a:t>
            </a:r>
            <a:r>
              <a:rPr lang="en-US" sz="1600" dirty="0" smtClean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7759"/>
            <a:ext cx="2517866" cy="1286367"/>
          </a:xfrm>
          <a:prstGeom prst="rect">
            <a:avLst/>
          </a:prstGeom>
        </p:spPr>
      </p:pic>
      <p:sp>
        <p:nvSpPr>
          <p:cNvPr id="15" name="pole tekstowe 14"/>
          <p:cNvSpPr txBox="1"/>
          <p:nvPr/>
        </p:nvSpPr>
        <p:spPr>
          <a:xfrm>
            <a:off x="1919686" y="2710143"/>
            <a:ext cx="56766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Mycie pianowe.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1919686" y="3400548"/>
            <a:ext cx="5676648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Spłukiwanie.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919687" y="4070455"/>
            <a:ext cx="567664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Dezynfekcja kwaśna</a:t>
            </a:r>
            <a:r>
              <a:rPr lang="en-US" b="1" dirty="0" smtClean="0">
                <a:solidFill>
                  <a:srgbClr val="FF0000"/>
                </a:solidFill>
              </a:rPr>
              <a:t> D-SAN (14 min</a:t>
            </a:r>
            <a:r>
              <a:rPr lang="pl-PL" b="1" dirty="0" smtClean="0">
                <a:solidFill>
                  <a:srgbClr val="FF0000"/>
                </a:solidFill>
              </a:rPr>
              <a:t>.) Bez płukania.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919687" y="4710389"/>
            <a:ext cx="5676647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Wentylacja i przewietrzanie pomieszczenia (10 min.).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609236" y="2089840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609236" y="2746176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609236" y="3407834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621844" y="4098482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621844" y="4685282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8038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l-PL" sz="3200" b="1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Rescue</a:t>
            </a:r>
            <a:r>
              <a:rPr lang="pl-PL" sz="32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program….</a:t>
            </a:r>
            <a:br>
              <a:rPr lang="pl-PL" sz="32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pl-PL" sz="32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Dezynfekcja dwufazowa  </a:t>
            </a:r>
            <a: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l-PL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6167700"/>
              </p:ext>
            </p:extLst>
          </p:nvPr>
        </p:nvGraphicFramePr>
        <p:xfrm>
          <a:off x="577196" y="18061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ole tekstowe 10"/>
          <p:cNvSpPr txBox="1"/>
          <p:nvPr/>
        </p:nvSpPr>
        <p:spPr>
          <a:xfrm>
            <a:off x="1884272" y="2086260"/>
            <a:ext cx="571206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Ciśnieniowe mycie wodą i usuwanie resztek poprodukcyjnych. </a:t>
            </a:r>
            <a:endParaRPr lang="en-US" sz="1600" dirty="0" smtClean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37759"/>
            <a:ext cx="2517866" cy="1286367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1888832" y="2667519"/>
            <a:ext cx="570750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Dezynfekcja alkaiczna D-SAN (14 min.) Bez płukania.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867152" y="3267405"/>
            <a:ext cx="573256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Mycie pianowe, alkaiczne.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1856558" y="3810553"/>
            <a:ext cx="573977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Spłukiwanie</a:t>
            </a:r>
            <a:r>
              <a:rPr lang="pl-PL" dirty="0" smtClean="0">
                <a:solidFill>
                  <a:schemeClr val="tx2"/>
                </a:solidFill>
              </a:rPr>
              <a:t>.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1884272" y="4376712"/>
            <a:ext cx="57120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Dezynfekcja kwaśna </a:t>
            </a:r>
            <a:r>
              <a:rPr lang="en-US" b="1" dirty="0" smtClean="0">
                <a:solidFill>
                  <a:srgbClr val="FF0000"/>
                </a:solidFill>
              </a:rPr>
              <a:t>D-SAN (14 min.)</a:t>
            </a:r>
            <a:r>
              <a:rPr lang="pl-PL" b="1" dirty="0" smtClean="0">
                <a:solidFill>
                  <a:srgbClr val="FF0000"/>
                </a:solidFill>
              </a:rPr>
              <a:t> Bez płukania.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9" name="pole tekstowe 18"/>
          <p:cNvSpPr txBox="1"/>
          <p:nvPr/>
        </p:nvSpPr>
        <p:spPr>
          <a:xfrm>
            <a:off x="1867152" y="4942094"/>
            <a:ext cx="5729184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tx2"/>
                </a:solidFill>
              </a:rPr>
              <a:t>Wentylacja i przewietrzanie pomieszczenia (10 min.).</a:t>
            </a:r>
            <a:endParaRPr lang="pl-PL" sz="1600" dirty="0">
              <a:solidFill>
                <a:schemeClr val="tx2"/>
              </a:solidFill>
            </a:endParaRPr>
          </a:p>
        </p:txBody>
      </p:sp>
      <p:sp>
        <p:nvSpPr>
          <p:cNvPr id="5" name="Strzałka w prawo 4"/>
          <p:cNvSpPr/>
          <p:nvPr/>
        </p:nvSpPr>
        <p:spPr>
          <a:xfrm>
            <a:off x="577196" y="2079536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Strzałka w prawo 19"/>
          <p:cNvSpPr/>
          <p:nvPr/>
        </p:nvSpPr>
        <p:spPr>
          <a:xfrm>
            <a:off x="577196" y="3280336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 w prawo 20"/>
          <p:cNvSpPr/>
          <p:nvPr/>
        </p:nvSpPr>
        <p:spPr>
          <a:xfrm>
            <a:off x="577196" y="3828524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Strzałka w prawo 21"/>
          <p:cNvSpPr/>
          <p:nvPr/>
        </p:nvSpPr>
        <p:spPr>
          <a:xfrm>
            <a:off x="577196" y="4376712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Strzałka w prawo 22"/>
          <p:cNvSpPr/>
          <p:nvPr/>
        </p:nvSpPr>
        <p:spPr>
          <a:xfrm>
            <a:off x="577196" y="4983393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Strzałka w prawo 23"/>
          <p:cNvSpPr/>
          <p:nvPr/>
        </p:nvSpPr>
        <p:spPr>
          <a:xfrm>
            <a:off x="577196" y="2679936"/>
            <a:ext cx="72008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2572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b="1" dirty="0" smtClean="0">
                <a:solidFill>
                  <a:srgbClr val="002060"/>
                </a:solidFill>
              </a:rPr>
              <a:t>Czystość powietrza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endParaRPr lang="pl-PL" sz="20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83" y="3356992"/>
            <a:ext cx="7817693" cy="29171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4" y="3573016"/>
            <a:ext cx="1352550" cy="295275"/>
          </a:xfrm>
          <a:prstGeom prst="rect">
            <a:avLst/>
          </a:prstGeom>
        </p:spPr>
      </p:pic>
      <p:sp>
        <p:nvSpPr>
          <p:cNvPr id="8" name="Symbol zastępczy zawartości 7"/>
          <p:cNvSpPr>
            <a:spLocks noGrp="1"/>
          </p:cNvSpPr>
          <p:nvPr>
            <p:ph sz="half" idx="2"/>
          </p:nvPr>
        </p:nvSpPr>
        <p:spPr>
          <a:xfrm>
            <a:off x="296483" y="1397718"/>
            <a:ext cx="7499176" cy="15272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3800" b="1" dirty="0" smtClean="0">
                <a:solidFill>
                  <a:srgbClr val="FF0000"/>
                </a:solidFill>
              </a:rPr>
              <a:t>Cel = poniżej 50 </a:t>
            </a:r>
            <a:r>
              <a:rPr lang="pl-PL" sz="3800" b="1" dirty="0" err="1" smtClean="0">
                <a:solidFill>
                  <a:srgbClr val="FF0000"/>
                </a:solidFill>
              </a:rPr>
              <a:t>jtk</a:t>
            </a:r>
            <a:r>
              <a:rPr lang="pl-PL" sz="3800" b="1" dirty="0" smtClean="0">
                <a:solidFill>
                  <a:srgbClr val="FF0000"/>
                </a:solidFill>
              </a:rPr>
              <a:t> (</a:t>
            </a:r>
            <a:r>
              <a:rPr lang="pl-PL" sz="3800" b="1" dirty="0" err="1" smtClean="0">
                <a:solidFill>
                  <a:srgbClr val="FF0000"/>
                </a:solidFill>
              </a:rPr>
              <a:t>old</a:t>
            </a:r>
            <a:r>
              <a:rPr lang="pl-PL" sz="3800" b="1" dirty="0" smtClean="0">
                <a:solidFill>
                  <a:srgbClr val="FF0000"/>
                </a:solidFill>
              </a:rPr>
              <a:t>) / m3 </a:t>
            </a:r>
          </a:p>
          <a:p>
            <a:pPr marL="0" indent="0">
              <a:buNone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pl-PL" b="1" dirty="0" smtClean="0">
                <a:solidFill>
                  <a:srgbClr val="FF0000"/>
                </a:solidFill>
              </a:rPr>
              <a:t>Działania: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 smtClean="0">
                <a:solidFill>
                  <a:srgbClr val="FF0000"/>
                </a:solidFill>
              </a:rPr>
              <a:t>umyty i zdezynfekowany system wentylacyjno-chłodniczy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FF0000"/>
                </a:solidFill>
              </a:rPr>
              <a:t>w</a:t>
            </a:r>
            <a:r>
              <a:rPr lang="pl-PL" b="1" dirty="0" smtClean="0">
                <a:solidFill>
                  <a:srgbClr val="FF0000"/>
                </a:solidFill>
              </a:rPr>
              <a:t>ymienione wkłady filtrów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b="1" dirty="0">
                <a:solidFill>
                  <a:srgbClr val="FF0000"/>
                </a:solidFill>
              </a:rPr>
              <a:t>w</a:t>
            </a:r>
            <a:r>
              <a:rPr lang="pl-PL" b="1" dirty="0" smtClean="0">
                <a:solidFill>
                  <a:srgbClr val="FF0000"/>
                </a:solidFill>
              </a:rPr>
              <a:t>łączanie 1 x dobę dezynfekcji dwufazowej system D-SAN (pomieszczenie + komunikacja) 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745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b="1" dirty="0" smtClean="0">
                <a:solidFill>
                  <a:srgbClr val="002060"/>
                </a:solidFill>
              </a:rPr>
              <a:t>Optymalizacja  </a:t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>(DSAN 4G)</a:t>
            </a:r>
            <a:br>
              <a:rPr lang="pl-PL" sz="2000" b="1" dirty="0" smtClean="0">
                <a:solidFill>
                  <a:srgbClr val="002060"/>
                </a:solidFill>
              </a:rPr>
            </a:b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1556361"/>
            <a:ext cx="7859216" cy="4497363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pl-PL" sz="8000" b="1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§"/>
            </a:pPr>
            <a:endParaRPr lang="pl-PL" sz="80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pl-PL" sz="24000" b="1" dirty="0" smtClean="0">
                <a:solidFill>
                  <a:srgbClr val="FF0000"/>
                </a:solidFill>
              </a:rPr>
              <a:t>3000 m2</a:t>
            </a:r>
            <a:r>
              <a:rPr lang="pl-PL" sz="24000" b="1" dirty="0" smtClean="0">
                <a:solidFill>
                  <a:schemeClr val="tx2"/>
                </a:solidFill>
              </a:rPr>
              <a:t> </a:t>
            </a:r>
          </a:p>
          <a:p>
            <a:pPr marL="0" indent="0" algn="ctr">
              <a:buNone/>
            </a:pPr>
            <a:endParaRPr lang="pl-PL" sz="8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Czas: </a:t>
            </a:r>
            <a:r>
              <a:rPr lang="pl-PL" sz="9800" b="1" dirty="0" smtClean="0">
                <a:solidFill>
                  <a:schemeClr val="tx2"/>
                </a:solidFill>
              </a:rPr>
              <a:t>14 min. </a:t>
            </a:r>
            <a:r>
              <a:rPr lang="pl-PL" sz="9800" dirty="0" smtClean="0">
                <a:solidFill>
                  <a:schemeClr val="tx2"/>
                </a:solidFill>
              </a:rPr>
              <a:t>+ 10 min. wentylacja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Praca fizyczna: </a:t>
            </a:r>
            <a:r>
              <a:rPr lang="pl-PL" sz="9800" b="1" dirty="0" smtClean="0">
                <a:solidFill>
                  <a:schemeClr val="tx2"/>
                </a:solidFill>
              </a:rPr>
              <a:t>naciśnij przycisk start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Woda: </a:t>
            </a:r>
            <a:r>
              <a:rPr lang="pl-PL" sz="9800" b="1" dirty="0" smtClean="0">
                <a:solidFill>
                  <a:schemeClr val="tx2"/>
                </a:solidFill>
              </a:rPr>
              <a:t>100 litrów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Kwas nadoctowy, np. </a:t>
            </a:r>
            <a:r>
              <a:rPr lang="pl-PL" sz="9800" dirty="0" err="1" smtClean="0">
                <a:solidFill>
                  <a:schemeClr val="tx2"/>
                </a:solidFill>
              </a:rPr>
              <a:t>Divosan</a:t>
            </a:r>
            <a:r>
              <a:rPr lang="pl-PL" sz="9800" dirty="0" smtClean="0">
                <a:solidFill>
                  <a:schemeClr val="tx2"/>
                </a:solidFill>
              </a:rPr>
              <a:t> Forte (15%): </a:t>
            </a:r>
            <a:r>
              <a:rPr lang="pl-PL" sz="9800" b="1" dirty="0" smtClean="0">
                <a:solidFill>
                  <a:schemeClr val="tx2"/>
                </a:solidFill>
              </a:rPr>
              <a:t>400 ml </a:t>
            </a:r>
          </a:p>
          <a:p>
            <a:pPr marL="0" indent="0">
              <a:buNone/>
            </a:pPr>
            <a:endParaRPr lang="pl-PL" sz="8000" u="sng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900" b="1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29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800" b="1" spc="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78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rgbClr val="002060"/>
                </a:solidFill>
              </a:rPr>
              <a:t/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Preparaty </a:t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dezynfekcyjne (przetwórstwo)</a:t>
            </a:r>
            <a:r>
              <a:rPr lang="pl-PL" b="1" dirty="0" smtClean="0">
                <a:solidFill>
                  <a:srgbClr val="002060"/>
                </a:solidFill>
              </a:rPr>
              <a:t/>
            </a:r>
            <a:br>
              <a:rPr lang="pl-PL" b="1" dirty="0" smtClean="0">
                <a:solidFill>
                  <a:srgbClr val="002060"/>
                </a:solidFill>
              </a:rPr>
            </a:br>
            <a:r>
              <a:rPr lang="pl-PL" sz="2000" b="1" dirty="0" smtClean="0">
                <a:solidFill>
                  <a:srgbClr val="002060"/>
                </a:solidFill>
              </a:rPr>
              <a:t/>
            </a:r>
            <a:br>
              <a:rPr lang="pl-PL" sz="2000" b="1" dirty="0" smtClean="0">
                <a:solidFill>
                  <a:srgbClr val="002060"/>
                </a:solidFill>
              </a:rPr>
            </a:br>
            <a:endParaRPr lang="pl-PL" sz="20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1556361"/>
            <a:ext cx="7859216" cy="4497363"/>
          </a:xfrm>
          <a:solidFill>
            <a:schemeClr val="bg1">
              <a:lumMod val="85000"/>
            </a:schemeClr>
          </a:solidFill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Char char="§"/>
            </a:pPr>
            <a:endParaRPr lang="pl-PL" sz="8000" b="1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Kwas nadoctowy (najczęściej wybierany)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Stabilizowany nadtlenek wodoru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Aminy trzeciorzędowe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9800" dirty="0" smtClean="0">
                <a:solidFill>
                  <a:schemeClr val="tx2"/>
                </a:solidFill>
              </a:rPr>
              <a:t> Aminy czwartorzędowe  </a:t>
            </a:r>
          </a:p>
          <a:p>
            <a:pPr marL="0" indent="0">
              <a:buNone/>
            </a:pPr>
            <a:endParaRPr lang="pl-PL" sz="9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9800" dirty="0" smtClean="0">
                <a:solidFill>
                  <a:schemeClr val="tx2"/>
                </a:solidFill>
              </a:rPr>
              <a:t>Co jest ważne w przypadku </a:t>
            </a:r>
            <a:r>
              <a:rPr lang="pl-PL" sz="9800" dirty="0" err="1" smtClean="0">
                <a:solidFill>
                  <a:schemeClr val="tx2"/>
                </a:solidFill>
              </a:rPr>
              <a:t>nadoctanów</a:t>
            </a:r>
            <a:r>
              <a:rPr lang="pl-PL" sz="9800" dirty="0" smtClean="0">
                <a:solidFill>
                  <a:schemeClr val="tx2"/>
                </a:solidFill>
              </a:rPr>
              <a:t> i nadtlenków ?</a:t>
            </a:r>
          </a:p>
          <a:p>
            <a:pPr marL="0" indent="0">
              <a:buNone/>
            </a:pPr>
            <a:endParaRPr lang="pl-PL" sz="9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9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9800" dirty="0" smtClean="0">
                <a:solidFill>
                  <a:schemeClr val="tx2"/>
                </a:solidFill>
              </a:rPr>
              <a:t>                                  </a:t>
            </a:r>
            <a:r>
              <a:rPr lang="pl-PL" sz="9800" dirty="0" smtClean="0">
                <a:solidFill>
                  <a:srgbClr val="FF0000"/>
                </a:solidFill>
              </a:rPr>
              <a:t>Czas rozkładu !  </a:t>
            </a:r>
          </a:p>
          <a:p>
            <a:pPr marL="0" indent="0">
              <a:buNone/>
            </a:pPr>
            <a:endParaRPr lang="pl-PL" sz="8000" u="sng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12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800" b="1" spc="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  <p:sp>
        <p:nvSpPr>
          <p:cNvPr id="5" name="Strzałka w dół 4"/>
          <p:cNvSpPr/>
          <p:nvPr/>
        </p:nvSpPr>
        <p:spPr>
          <a:xfrm>
            <a:off x="3491880" y="4293096"/>
            <a:ext cx="216024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4248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pl-PL" sz="3600" b="1" dirty="0" smtClean="0">
                <a:solidFill>
                  <a:srgbClr val="002060"/>
                </a:solidFill>
              </a:rPr>
              <a:t>Automatyzacja ?</a:t>
            </a:r>
            <a:br>
              <a:rPr lang="pl-PL" sz="3600" b="1" dirty="0" smtClean="0">
                <a:solidFill>
                  <a:srgbClr val="002060"/>
                </a:solidFill>
              </a:rPr>
            </a:br>
            <a:r>
              <a:rPr lang="pl-PL" sz="3600" b="1" dirty="0" smtClean="0">
                <a:solidFill>
                  <a:srgbClr val="002060"/>
                </a:solidFill>
              </a:rPr>
              <a:t>Efektywność i ekologia !</a:t>
            </a:r>
            <a:endParaRPr lang="pl-PL" sz="3600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1556361"/>
            <a:ext cx="7859216" cy="4497363"/>
          </a:xfrm>
          <a:solidFill>
            <a:schemeClr val="bg1">
              <a:lumMod val="85000"/>
            </a:schemeClr>
          </a:solid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pl-PL" sz="29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4400" b="1" dirty="0" smtClean="0">
                <a:solidFill>
                  <a:schemeClr val="tx2"/>
                </a:solidFill>
              </a:rPr>
              <a:t>Korzyści z instalacji systemu D-SAN: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sz="3400" dirty="0" smtClean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Trwałe poprawienie wyników mikrobiologicznych.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Eliminowanie ludzkich błędów w procesach dezynfekcyjnych.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Zwiększenie bezpieczeństwa dla produktów i pracowników.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Skrócenie czasu procesu dezynfekcyjnego.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Zmniejszenie zużycia wody.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Zmniejszenie zużycia chemii.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Zmniejszenie ilości </a:t>
            </a:r>
            <a:r>
              <a:rPr lang="pl-PL" sz="3400" dirty="0">
                <a:solidFill>
                  <a:schemeClr val="tx2"/>
                </a:solidFill>
              </a:rPr>
              <a:t>opakowań</a:t>
            </a:r>
            <a:r>
              <a:rPr lang="pl-PL" sz="34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400" dirty="0" smtClean="0">
                <a:solidFill>
                  <a:schemeClr val="tx2"/>
                </a:solidFill>
              </a:rPr>
              <a:t>Przedłużenie </a:t>
            </a:r>
            <a:r>
              <a:rPr lang="pl-PL" sz="3400" dirty="0">
                <a:solidFill>
                  <a:schemeClr val="tx2"/>
                </a:solidFill>
              </a:rPr>
              <a:t>terminu ważności </a:t>
            </a:r>
            <a:r>
              <a:rPr lang="pl-PL" sz="3400" dirty="0" smtClean="0">
                <a:solidFill>
                  <a:schemeClr val="tx2"/>
                </a:solidFill>
              </a:rPr>
              <a:t>produktów.</a:t>
            </a:r>
            <a:endParaRPr lang="pl-PL" sz="3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1800" b="1" spc="300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Ø"/>
            </a:pPr>
            <a:endParaRPr lang="pl-PL" sz="2800" b="1" spc="3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dirty="0" smtClean="0"/>
              <a:t>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517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67" y="2785816"/>
            <a:ext cx="2517866" cy="128636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13067" y="2785816"/>
            <a:ext cx="2517866" cy="128636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0018" y="2785816"/>
            <a:ext cx="2523963" cy="1286367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7" y="2785816"/>
            <a:ext cx="2517866" cy="128636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7" y="2785816"/>
            <a:ext cx="2517866" cy="128636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7" y="2785816"/>
            <a:ext cx="2517866" cy="128636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 fontScale="85000" lnSpcReduction="20000"/>
          </a:bodyPr>
          <a:lstStyle/>
          <a:p>
            <a:pPr algn="ctr"/>
            <a:endParaRPr lang="pl-PL" sz="4800" dirty="0" smtClean="0"/>
          </a:p>
          <a:p>
            <a:pPr marL="0" indent="0" algn="ctr">
              <a:buNone/>
            </a:pPr>
            <a:endParaRPr lang="pl-PL" sz="4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800" b="1" dirty="0" smtClean="0">
                <a:solidFill>
                  <a:schemeClr val="tx2"/>
                </a:solidFill>
              </a:rPr>
              <a:t>Dziękuję za uwagę ! </a:t>
            </a:r>
          </a:p>
          <a:p>
            <a:pPr marL="0" indent="0" algn="ctr">
              <a:buNone/>
            </a:pPr>
            <a:r>
              <a:rPr lang="pl-PL" sz="4800" b="1" dirty="0" err="1" smtClean="0">
                <a:solidFill>
                  <a:schemeClr val="tx2"/>
                </a:solidFill>
                <a:hlinkClick r:id="rId4"/>
              </a:rPr>
              <a:t>www.d-san.eu</a:t>
            </a:r>
            <a:r>
              <a:rPr lang="pl-PL" sz="4800" b="1" dirty="0" smtClean="0">
                <a:solidFill>
                  <a:schemeClr val="tx2"/>
                </a:solidFill>
              </a:rPr>
              <a:t> </a:t>
            </a:r>
            <a:endParaRPr lang="pl-PL" sz="4800" b="1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endParaRPr lang="pl-PL" sz="48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600" b="1" dirty="0">
                <a:solidFill>
                  <a:schemeClr val="tx2"/>
                </a:solidFill>
              </a:rPr>
              <a:t>	</a:t>
            </a:r>
            <a:r>
              <a:rPr lang="pl-PL" sz="1800" dirty="0" smtClean="0">
                <a:solidFill>
                  <a:schemeClr val="tx2"/>
                </a:solidFill>
              </a:rPr>
              <a:t>Maciej Patalas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	</a:t>
            </a:r>
            <a:r>
              <a:rPr lang="pl-PL" sz="1800" dirty="0" smtClean="0">
                <a:solidFill>
                  <a:schemeClr val="tx2"/>
                </a:solidFill>
              </a:rPr>
              <a:t>Dyrektor Zarządzający 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	</a:t>
            </a:r>
            <a:r>
              <a:rPr lang="pl-PL" sz="1800" dirty="0" smtClean="0">
                <a:solidFill>
                  <a:schemeClr val="tx2"/>
                </a:solidFill>
              </a:rPr>
              <a:t>Poland &amp; CEE 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	</a:t>
            </a:r>
            <a:r>
              <a:rPr lang="pl-PL" sz="1800" dirty="0" smtClean="0">
                <a:solidFill>
                  <a:schemeClr val="tx2"/>
                </a:solidFill>
                <a:hlinkClick r:id="rId5"/>
              </a:rPr>
              <a:t>biuro@d-san.pl</a:t>
            </a:r>
            <a:endParaRPr lang="pl-PL" sz="1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pl-PL" sz="1800" dirty="0">
                <a:solidFill>
                  <a:schemeClr val="tx2"/>
                </a:solidFill>
              </a:rPr>
              <a:t>	</a:t>
            </a:r>
            <a:r>
              <a:rPr lang="pl-PL" sz="1800" dirty="0" smtClean="0">
                <a:solidFill>
                  <a:schemeClr val="tx2"/>
                </a:solidFill>
              </a:rPr>
              <a:t>+48 793 315 959</a:t>
            </a:r>
          </a:p>
          <a:p>
            <a:pPr marL="0" indent="0">
              <a:buNone/>
            </a:pPr>
            <a:r>
              <a:rPr lang="pl-PL" sz="1800" dirty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lang="pl-PL" sz="18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603684"/>
            <a:ext cx="1378497" cy="1464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74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pl-PL" sz="5400" b="1" dirty="0" smtClean="0">
                <a:solidFill>
                  <a:srgbClr val="002060"/>
                </a:solidFill>
              </a:rPr>
              <a:t>D-SAN SOLUTIONS</a:t>
            </a:r>
            <a:br>
              <a:rPr lang="pl-PL" sz="5400" b="1" dirty="0" smtClean="0">
                <a:solidFill>
                  <a:srgbClr val="002060"/>
                </a:solidFill>
              </a:rPr>
            </a:br>
            <a:r>
              <a:rPr lang="pl-PL" sz="5400" b="1" dirty="0" smtClean="0">
                <a:solidFill>
                  <a:srgbClr val="002060"/>
                </a:solidFill>
              </a:rPr>
              <a:t>Sp. z o.o.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2060848"/>
            <a:ext cx="8229600" cy="4248472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lvl="0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rgbClr val="002060"/>
                </a:solidFill>
              </a:rPr>
              <a:t>Producent </a:t>
            </a:r>
            <a:r>
              <a:rPr lang="pl-PL" sz="2600" dirty="0">
                <a:solidFill>
                  <a:srgbClr val="002060"/>
                </a:solidFill>
              </a:rPr>
              <a:t>i dystrybutor automatycznych systemów dezynfekcyjnych, zapewniający również serwis gwarancyjny i </a:t>
            </a:r>
            <a:r>
              <a:rPr lang="pl-PL" sz="2600" dirty="0" smtClean="0">
                <a:solidFill>
                  <a:srgbClr val="002060"/>
                </a:solidFill>
              </a:rPr>
              <a:t>pogwarancyjny</a:t>
            </a:r>
            <a:r>
              <a:rPr lang="pl-PL" sz="2600" dirty="0">
                <a:solidFill>
                  <a:srgbClr val="002060"/>
                </a:solidFill>
              </a:rPr>
              <a:t> </a:t>
            </a:r>
            <a:r>
              <a:rPr lang="pl-PL" sz="2600" dirty="0" smtClean="0">
                <a:solidFill>
                  <a:srgbClr val="FF0000"/>
                </a:solidFill>
              </a:rPr>
              <a:t>(</a:t>
            </a:r>
            <a:r>
              <a:rPr lang="pl-PL" sz="2600" dirty="0" err="1" smtClean="0">
                <a:solidFill>
                  <a:srgbClr val="FF0000"/>
                </a:solidFill>
              </a:rPr>
              <a:t>Made</a:t>
            </a:r>
            <a:r>
              <a:rPr lang="pl-PL" sz="2600" dirty="0" smtClean="0">
                <a:solidFill>
                  <a:srgbClr val="FF0000"/>
                </a:solidFill>
              </a:rPr>
              <a:t> in Poland !) </a:t>
            </a:r>
          </a:p>
          <a:p>
            <a:pPr lvl="0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rgbClr val="002060"/>
                </a:solidFill>
              </a:rPr>
              <a:t>Wykorzystywana technologia: zamgławianie drobnokropliste. </a:t>
            </a:r>
          </a:p>
          <a:p>
            <a:pPr lvl="0">
              <a:buClr>
                <a:srgbClr val="1F497D"/>
              </a:buClr>
              <a:buFont typeface="Wingdings" panose="05000000000000000000" pitchFamily="2" charset="2"/>
              <a:buChar char="ü"/>
            </a:pPr>
            <a:r>
              <a:rPr lang="pl-PL" sz="2600" dirty="0" smtClean="0">
                <a:solidFill>
                  <a:srgbClr val="002060"/>
                </a:solidFill>
              </a:rPr>
              <a:t>Obsługiwany rynek: przetwórstwo spożywcze (ryby i owoce morza, drób, mięso czerwone, sushi). </a:t>
            </a:r>
            <a:endParaRPr lang="pl-PL" sz="2600" dirty="0">
              <a:solidFill>
                <a:srgbClr val="00206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pl-PL" sz="2800" dirty="0" smtClean="0">
              <a:solidFill>
                <a:srgbClr val="00206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marL="0" lvl="0" indent="0">
              <a:buClr>
                <a:schemeClr val="tx2"/>
              </a:buClr>
              <a:buNone/>
            </a:pPr>
            <a:endParaRPr lang="pl-PL" sz="2800" dirty="0">
              <a:solidFill>
                <a:srgbClr val="002060"/>
              </a:solidFill>
            </a:endParaRPr>
          </a:p>
          <a:p>
            <a:pPr lvl="0">
              <a:buClr>
                <a:schemeClr val="tx2"/>
              </a:buClr>
              <a:buFont typeface="Wingdings" pitchFamily="2" charset="2"/>
              <a:buChar char="§"/>
            </a:pPr>
            <a:endParaRPr lang="pl-PL" sz="2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380543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607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D-SAN /obecność na rynku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(05.2022) </a:t>
            </a:r>
            <a:r>
              <a:rPr lang="pl-PL" sz="6000" b="1" dirty="0" smtClean="0">
                <a:solidFill>
                  <a:srgbClr val="002060"/>
                </a:solidFill>
              </a:rPr>
              <a:t>  </a:t>
            </a:r>
            <a:r>
              <a:rPr lang="pl-PL" sz="4900" b="1" dirty="0" smtClean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916832"/>
            <a:ext cx="8229600" cy="4392488"/>
          </a:xfr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txBody>
          <a:bodyPr>
            <a:normAutofit fontScale="85000" lnSpcReduction="10000"/>
          </a:bodyPr>
          <a:lstStyle/>
          <a:p>
            <a:pPr marL="0" lvl="0" indent="0" algn="ctr">
              <a:buClr>
                <a:schemeClr val="tx2"/>
              </a:buClr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34</a:t>
            </a:r>
            <a:r>
              <a:rPr lang="pl-PL" sz="6000" b="1" dirty="0" smtClean="0">
                <a:solidFill>
                  <a:srgbClr val="002060"/>
                </a:solidFill>
              </a:rPr>
              <a:t> zakłady spożywcze</a:t>
            </a:r>
          </a:p>
          <a:p>
            <a:pPr marL="0" lvl="0" indent="0" algn="ctr">
              <a:buClr>
                <a:schemeClr val="tx2"/>
              </a:buClr>
              <a:buNone/>
            </a:pPr>
            <a:endParaRPr lang="pl-PL" sz="60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chemeClr val="tx2"/>
              </a:buClr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56</a:t>
            </a:r>
            <a:r>
              <a:rPr lang="pl-PL" sz="6000" b="1" dirty="0" smtClean="0">
                <a:solidFill>
                  <a:srgbClr val="002060"/>
                </a:solidFill>
              </a:rPr>
              <a:t> wdrożonych systemów</a:t>
            </a:r>
          </a:p>
          <a:p>
            <a:pPr marL="0" lvl="0" indent="0" algn="ctr">
              <a:buClr>
                <a:schemeClr val="tx2"/>
              </a:buClr>
              <a:buNone/>
            </a:pPr>
            <a:endParaRPr lang="pl-PL" sz="4400" b="1" dirty="0" smtClean="0">
              <a:solidFill>
                <a:srgbClr val="002060"/>
              </a:solidFill>
            </a:endParaRPr>
          </a:p>
          <a:p>
            <a:pPr marL="0" lvl="0" indent="0" algn="ctr">
              <a:buClr>
                <a:schemeClr val="tx2"/>
              </a:buClr>
              <a:buNone/>
            </a:pPr>
            <a:r>
              <a:rPr lang="pl-PL" sz="6000" b="1" dirty="0" smtClean="0">
                <a:solidFill>
                  <a:srgbClr val="FF0000"/>
                </a:solidFill>
              </a:rPr>
              <a:t>51 000 m2 </a:t>
            </a:r>
            <a:r>
              <a:rPr lang="pl-PL" sz="6000" b="1" dirty="0" smtClean="0">
                <a:solidFill>
                  <a:srgbClr val="002060"/>
                </a:solidFill>
              </a:rPr>
              <a:t>pow. produkcyjnej </a:t>
            </a:r>
          </a:p>
          <a:p>
            <a:pPr marL="0" lvl="0" indent="0" algn="ctr">
              <a:buClr>
                <a:schemeClr val="tx2"/>
              </a:buClr>
              <a:buNone/>
            </a:pPr>
            <a:endParaRPr lang="pl-PL" sz="44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388" y="142852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872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az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583" y="273384"/>
            <a:ext cx="1569134" cy="110549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736" y="296017"/>
            <a:ext cx="8229600" cy="1498178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</a:br>
            <a:r>
              <a:rPr lang="pl-PL" sz="6000" b="1" dirty="0" smtClean="0">
                <a:solidFill>
                  <a:srgbClr val="002060"/>
                </a:solidFill>
              </a:rPr>
              <a:t> </a:t>
            </a:r>
            <a: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  <a:t/>
            </a:r>
            <a:br>
              <a:rPr lang="pl-PL" b="1" dirty="0" smtClean="0">
                <a:solidFill>
                  <a:srgbClr val="4F81BD">
                    <a:lumMod val="75000"/>
                  </a:srgbClr>
                </a:solidFill>
              </a:rPr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4724" y="486005"/>
            <a:ext cx="613679" cy="81991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5625" y="373351"/>
            <a:ext cx="1038170" cy="103325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859" y="1631871"/>
            <a:ext cx="1852586" cy="53968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753" y="1268993"/>
            <a:ext cx="1595628" cy="1063751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4189" y="2533021"/>
            <a:ext cx="1008037" cy="681907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5718" y="1546794"/>
            <a:ext cx="1957060" cy="654030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76817" y="490011"/>
            <a:ext cx="679544" cy="679544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267339" y="2344905"/>
            <a:ext cx="844057" cy="8440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8495" y="2341044"/>
            <a:ext cx="873884" cy="873884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522226" y="3379465"/>
            <a:ext cx="1029056" cy="103510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125625" y="2415865"/>
            <a:ext cx="1751774" cy="53747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7018356" y="1334285"/>
            <a:ext cx="865343" cy="865343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90153" y="3453448"/>
            <a:ext cx="762820" cy="950014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572761" y="537072"/>
            <a:ext cx="1411116" cy="61425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09839" y="3010687"/>
            <a:ext cx="917768" cy="917768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59620" y="3043903"/>
            <a:ext cx="1356619" cy="135661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93268" y="3326101"/>
            <a:ext cx="1484830" cy="55779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56361" y="4941168"/>
            <a:ext cx="1822862" cy="1828959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211026" y="2494005"/>
            <a:ext cx="975445" cy="634039"/>
          </a:xfrm>
          <a:prstGeom prst="rect">
            <a:avLst/>
          </a:prstGeom>
        </p:spPr>
      </p:pic>
      <p:pic>
        <p:nvPicPr>
          <p:cNvPr id="22" name="Obraz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778098" y="3594935"/>
            <a:ext cx="1154736" cy="1314334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54353" y="5504578"/>
            <a:ext cx="1533744" cy="1079050"/>
          </a:xfrm>
          <a:prstGeom prst="rect">
            <a:avLst/>
          </a:prstGeom>
        </p:spPr>
      </p:pic>
      <p:pic>
        <p:nvPicPr>
          <p:cNvPr id="25" name="Obraz 2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51068" y="4545053"/>
            <a:ext cx="926672" cy="920576"/>
          </a:xfrm>
          <a:prstGeom prst="rect">
            <a:avLst/>
          </a:prstGeom>
        </p:spPr>
      </p:pic>
      <p:pic>
        <p:nvPicPr>
          <p:cNvPr id="26" name="Obraz 25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925137" y="4149573"/>
            <a:ext cx="1349352" cy="592062"/>
          </a:xfrm>
          <a:prstGeom prst="rect">
            <a:avLst/>
          </a:prstGeom>
        </p:spPr>
      </p:pic>
      <p:pic>
        <p:nvPicPr>
          <p:cNvPr id="27" name="Obraz 26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9188" y="5595008"/>
            <a:ext cx="2658086" cy="652329"/>
          </a:xfrm>
          <a:prstGeom prst="rect">
            <a:avLst/>
          </a:prstGeom>
        </p:spPr>
      </p:pic>
      <p:pic>
        <p:nvPicPr>
          <p:cNvPr id="28" name="Obraz 27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7107443" y="4219775"/>
            <a:ext cx="1182609" cy="1126826"/>
          </a:xfrm>
          <a:prstGeom prst="rect">
            <a:avLst/>
          </a:prstGeom>
        </p:spPr>
      </p:pic>
      <p:pic>
        <p:nvPicPr>
          <p:cNvPr id="29" name="Obraz 28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042871" y="552844"/>
            <a:ext cx="869771" cy="602150"/>
          </a:xfrm>
          <a:prstGeom prst="rect">
            <a:avLst/>
          </a:prstGeom>
        </p:spPr>
      </p:pic>
      <p:pic>
        <p:nvPicPr>
          <p:cNvPr id="30" name="Obraz 29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3009839" y="3918750"/>
            <a:ext cx="634871" cy="613709"/>
          </a:xfrm>
          <a:prstGeom prst="rect">
            <a:avLst/>
          </a:prstGeom>
        </p:spPr>
      </p:pic>
      <p:pic>
        <p:nvPicPr>
          <p:cNvPr id="31" name="Obraz 30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769723" y="4987214"/>
            <a:ext cx="932448" cy="719317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602586" y="4821203"/>
            <a:ext cx="1774090" cy="573074"/>
          </a:xfrm>
          <a:prstGeom prst="rect">
            <a:avLst/>
          </a:prstGeom>
        </p:spPr>
      </p:pic>
      <p:pic>
        <p:nvPicPr>
          <p:cNvPr id="34" name="Obraz 33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603489" y="4650727"/>
            <a:ext cx="981541" cy="999831"/>
          </a:xfrm>
          <a:prstGeom prst="rect">
            <a:avLst/>
          </a:prstGeom>
        </p:spPr>
      </p:pic>
      <p:pic>
        <p:nvPicPr>
          <p:cNvPr id="35" name="Obraz 34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240645" y="2249449"/>
            <a:ext cx="913099" cy="917001"/>
          </a:xfrm>
          <a:prstGeom prst="rect">
            <a:avLst/>
          </a:prstGeom>
        </p:spPr>
      </p:pic>
      <p:pic>
        <p:nvPicPr>
          <p:cNvPr id="36" name="Obraz 35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5031457" y="5805264"/>
            <a:ext cx="1433905" cy="33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65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b="1" dirty="0">
                <a:solidFill>
                  <a:srgbClr val="002060"/>
                </a:solidFill>
              </a:rPr>
              <a:t>N</a:t>
            </a:r>
            <a:r>
              <a:rPr lang="pl-PL" b="1" dirty="0" smtClean="0">
                <a:solidFill>
                  <a:srgbClr val="002060"/>
                </a:solidFill>
              </a:rPr>
              <a:t>asi ulubieńcy </a:t>
            </a:r>
            <a:r>
              <a:rPr lang="pl-PL" b="1" dirty="0" smtClean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r>
              <a:rPr lang="pl-PL" b="1" dirty="0" smtClean="0">
                <a:solidFill>
                  <a:srgbClr val="002060"/>
                </a:solidFill>
              </a:rPr>
              <a:t>  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51520" y="1556361"/>
            <a:ext cx="7859216" cy="4497363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>
                <a:solidFill>
                  <a:schemeClr val="tx2"/>
                </a:solidFill>
              </a:rPr>
              <a:t> </a:t>
            </a:r>
            <a:r>
              <a:rPr lang="pl-PL" sz="3600" dirty="0" err="1" smtClean="0">
                <a:solidFill>
                  <a:schemeClr val="tx2"/>
                </a:solidFill>
              </a:rPr>
              <a:t>Listeria</a:t>
            </a:r>
            <a:r>
              <a:rPr lang="pl-PL" sz="36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>
                <a:solidFill>
                  <a:schemeClr val="tx2"/>
                </a:solidFill>
              </a:rPr>
              <a:t> Salmonella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>
                <a:solidFill>
                  <a:schemeClr val="tx2"/>
                </a:solidFill>
              </a:rPr>
              <a:t> E-coli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>
                <a:solidFill>
                  <a:schemeClr val="tx2"/>
                </a:solidFill>
              </a:rPr>
              <a:t> </a:t>
            </a:r>
            <a:r>
              <a:rPr lang="pl-PL" sz="3600" dirty="0" err="1" smtClean="0">
                <a:solidFill>
                  <a:schemeClr val="tx2"/>
                </a:solidFill>
              </a:rPr>
              <a:t>Campylobacter</a:t>
            </a:r>
            <a:r>
              <a:rPr lang="pl-PL" sz="3600" dirty="0" smtClean="0">
                <a:solidFill>
                  <a:schemeClr val="tx2"/>
                </a:solidFill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sz="3600" dirty="0" smtClean="0">
                <a:solidFill>
                  <a:schemeClr val="tx2"/>
                </a:solidFill>
              </a:rPr>
              <a:t> Grzyby pleśniowe  </a:t>
            </a:r>
            <a:endParaRPr lang="pl-PL" sz="9600" b="1" dirty="0" smtClean="0">
              <a:solidFill>
                <a:schemeClr val="tx2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0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3200" b="1" dirty="0" smtClean="0">
                <a:solidFill>
                  <a:srgbClr val="002060"/>
                </a:solidFill>
              </a:rPr>
              <a:t>Spotykane metody </a:t>
            </a:r>
            <a:br>
              <a:rPr lang="pl-PL" sz="3200" b="1" dirty="0" smtClean="0">
                <a:solidFill>
                  <a:srgbClr val="002060"/>
                </a:solidFill>
              </a:rPr>
            </a:br>
            <a:r>
              <a:rPr lang="pl-PL" sz="3200" b="1" dirty="0" smtClean="0">
                <a:solidFill>
                  <a:srgbClr val="002060"/>
                </a:solidFill>
              </a:rPr>
              <a:t>dezynfekcji pom. produkcyjnych</a:t>
            </a:r>
            <a:endParaRPr lang="pl-PL" sz="3200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80213" y="131271"/>
            <a:ext cx="2517866" cy="1286367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6159026" y="246735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Metoda natryskowa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204" y="1751469"/>
            <a:ext cx="5412009" cy="217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546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Spotykane metody – cd.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838122"/>
            <a:ext cx="6131024" cy="344870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04248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Przez CSM</a:t>
            </a:r>
            <a:endParaRPr lang="pl-PL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874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b="1" dirty="0" smtClean="0">
                <a:solidFill>
                  <a:srgbClr val="002060"/>
                </a:solidFill>
              </a:rPr>
              <a:t> </a:t>
            </a:r>
            <a:r>
              <a:rPr lang="pl-PL" sz="3200" b="1" dirty="0" smtClean="0">
                <a:solidFill>
                  <a:srgbClr val="002060"/>
                </a:solidFill>
              </a:rPr>
              <a:t>Spotykane metody – cd.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92870" y="0"/>
            <a:ext cx="2517866" cy="128636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04248" y="263691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>Zamgławianie….</a:t>
            </a:r>
            <a:endParaRPr lang="pl-PL" b="1" dirty="0">
              <a:solidFill>
                <a:srgbClr val="FF0000"/>
              </a:solidFill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99592" y="2420888"/>
            <a:ext cx="5266928" cy="226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034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pl-PL" sz="2800" b="1" dirty="0" smtClean="0">
                <a:solidFill>
                  <a:srgbClr val="002060"/>
                </a:solidFill>
              </a:rPr>
              <a:t>Albo…..wybieramy </a:t>
            </a:r>
            <a:r>
              <a:rPr lang="pl-PL" sz="2800" b="1" u="sng" dirty="0" smtClean="0">
                <a:solidFill>
                  <a:srgbClr val="FF0000"/>
                </a:solidFill>
              </a:rPr>
              <a:t>automatyzację</a:t>
            </a:r>
            <a:r>
              <a:rPr lang="pl-PL" sz="2800" b="1" dirty="0" smtClean="0">
                <a:solidFill>
                  <a:srgbClr val="FF0000"/>
                </a:solidFill>
              </a:rPr>
              <a:t>….</a:t>
            </a:r>
            <a:r>
              <a:rPr lang="pl-PL" sz="3200" b="1" dirty="0" smtClean="0">
                <a:solidFill>
                  <a:srgbClr val="002060"/>
                </a:solidFill>
              </a:rPr>
              <a:t> 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131271"/>
            <a:ext cx="2517866" cy="1286367"/>
          </a:xfrm>
          <a:prstGeom prst="rect">
            <a:avLst/>
          </a:prstGeom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1417638"/>
            <a:ext cx="2642175" cy="4593123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3203848" y="1556792"/>
            <a:ext cx="48245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2"/>
                </a:solidFill>
              </a:rPr>
              <a:t>automatyczny system dezynfekcyjny, wykorzystujący technologię zamgławiania kroplą o wielkości 5-15 mikronów,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m</a:t>
            </a:r>
            <a:r>
              <a:rPr lang="pl-PL" dirty="0" smtClean="0">
                <a:solidFill>
                  <a:schemeClr val="tx2"/>
                </a:solidFill>
              </a:rPr>
              <a:t>ontowany jako stała instalacja, w sposób podobny do montażu systemu </a:t>
            </a:r>
            <a:r>
              <a:rPr lang="pl-PL" dirty="0" err="1" smtClean="0">
                <a:solidFill>
                  <a:schemeClr val="tx2"/>
                </a:solidFill>
              </a:rPr>
              <a:t>pppoż</a:t>
            </a:r>
            <a:r>
              <a:rPr lang="pl-PL" dirty="0" smtClean="0">
                <a:solidFill>
                  <a:schemeClr val="tx2"/>
                </a:solidFill>
              </a:rPr>
              <a:t>.,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2"/>
                </a:solidFill>
              </a:rPr>
              <a:t>którym sterujemy poprzez wbudowany lub zdalny dotykowy ekran,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z</a:t>
            </a:r>
            <a:r>
              <a:rPr lang="pl-PL" dirty="0" smtClean="0">
                <a:solidFill>
                  <a:schemeClr val="tx2"/>
                </a:solidFill>
              </a:rPr>
              <a:t>amgławiający w 15 minut każdą powierzchnię (kubaturę),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o</a:t>
            </a:r>
            <a:r>
              <a:rPr lang="pl-PL" dirty="0" smtClean="0">
                <a:solidFill>
                  <a:schemeClr val="tx2"/>
                </a:solidFill>
              </a:rPr>
              <a:t>bsługujący do 12 stref dezynfekcyjnych,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chemeClr val="tx2"/>
                </a:solidFill>
              </a:rPr>
              <a:t>którego skuteczność i bezpieczeństwo wobec pracowników potwierdził Centralny Instytut Ochrony Pracy – Państwowy Instytut Badawczy </a:t>
            </a:r>
            <a:r>
              <a:rPr lang="pl-PL" dirty="0" smtClean="0">
                <a:solidFill>
                  <a:srgbClr val="FF0000"/>
                </a:solidFill>
              </a:rPr>
              <a:t>(wynik 1,16 mg/m3 wobec normy 1,6 mg /m3, przy stężeniu dozowania 0,6 % </a:t>
            </a:r>
            <a:r>
              <a:rPr lang="pl-PL" dirty="0" err="1" smtClean="0">
                <a:solidFill>
                  <a:srgbClr val="FF0000"/>
                </a:solidFill>
              </a:rPr>
              <a:t>Divosan</a:t>
            </a:r>
            <a:r>
              <a:rPr lang="pl-PL" dirty="0" smtClean="0">
                <a:solidFill>
                  <a:srgbClr val="FF0000"/>
                </a:solidFill>
              </a:rPr>
              <a:t> Forte)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dirty="0">
                <a:solidFill>
                  <a:schemeClr val="tx2"/>
                </a:solidFill>
              </a:rPr>
              <a:t>u</a:t>
            </a:r>
            <a:r>
              <a:rPr lang="pl-PL" dirty="0" smtClean="0">
                <a:solidFill>
                  <a:schemeClr val="tx2"/>
                </a:solidFill>
              </a:rPr>
              <a:t>możliwiający przeprowadzenie dwufazowej dezynfekcji w czasie 30 minut.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5076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450</Words>
  <Application>Microsoft Office PowerPoint</Application>
  <PresentationFormat>Pokaz na ekranie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  Ogólnopolska Konferencja Farmaceutyczna Lekarzy Lekarzt Lekarzy Weterynarii, 10-12 czerwca 2022 r.  Kołobrzeg.   </vt:lpstr>
      <vt:lpstr>D-SAN SOLUTIONS Sp. z o.o.  </vt:lpstr>
      <vt:lpstr> D-SAN /obecność na rynku (05.2022)     </vt:lpstr>
      <vt:lpstr>   </vt:lpstr>
      <vt:lpstr>Nasi ulubieńcy    </vt:lpstr>
      <vt:lpstr>Spotykane metody  dezynfekcji pom. produkcyjnych</vt:lpstr>
      <vt:lpstr> Spotykane metody – cd.</vt:lpstr>
      <vt:lpstr> Spotykane metody – cd.</vt:lpstr>
      <vt:lpstr>Albo…..wybieramy automatyzację…. </vt:lpstr>
      <vt:lpstr> Codzienny plan mycia i dezynfekcji   Dezynfekcja jednofazowa   </vt:lpstr>
      <vt:lpstr> Rescue program…. Dezynfekcja dwufazowa   </vt:lpstr>
      <vt:lpstr>Czystość powietrza   </vt:lpstr>
      <vt:lpstr>Optymalizacja   (DSAN 4G) </vt:lpstr>
      <vt:lpstr> Preparaty  dezynfekcyjne (przetwórstwo)  </vt:lpstr>
      <vt:lpstr>Automatyzacja ? Efektywność i ekologia !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Maciek</dc:creator>
  <cp:lastModifiedBy>user</cp:lastModifiedBy>
  <cp:revision>469</cp:revision>
  <dcterms:created xsi:type="dcterms:W3CDTF">2015-10-25T19:08:43Z</dcterms:created>
  <dcterms:modified xsi:type="dcterms:W3CDTF">2022-06-11T12:15:32Z</dcterms:modified>
</cp:coreProperties>
</file>