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1.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3.jpg" ContentType="image/jpeg"/>
  <Override PartName="/ppt/notesSlides/notesSlide7.xml" ContentType="application/vnd.openxmlformats-officedocument.presentationml.notesSlide+xml"/>
  <Override PartName="/ppt/media/image25.jpg" ContentType="image/jpeg"/>
  <Override PartName="/ppt/media/image26.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2.jp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60.jp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86.jpg" ContentType="image/jpeg"/>
  <Override PartName="/ppt/notesSlides/notesSlide21.xml" ContentType="application/vnd.openxmlformats-officedocument.presentationml.notesSlide+xml"/>
  <Override PartName="/ppt/media/image98.jp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307" r:id="rId2"/>
    <p:sldId id="310" r:id="rId3"/>
    <p:sldId id="308" r:id="rId4"/>
    <p:sldId id="269" r:id="rId5"/>
    <p:sldId id="271" r:id="rId6"/>
    <p:sldId id="344" r:id="rId7"/>
    <p:sldId id="272" r:id="rId8"/>
    <p:sldId id="275" r:id="rId9"/>
    <p:sldId id="276" r:id="rId10"/>
    <p:sldId id="266" r:id="rId11"/>
    <p:sldId id="313" r:id="rId12"/>
    <p:sldId id="314" r:id="rId13"/>
    <p:sldId id="315" r:id="rId14"/>
    <p:sldId id="316" r:id="rId15"/>
    <p:sldId id="317" r:id="rId16"/>
    <p:sldId id="338" r:id="rId17"/>
    <p:sldId id="345" r:id="rId18"/>
    <p:sldId id="259" r:id="rId19"/>
    <p:sldId id="267" r:id="rId20"/>
    <p:sldId id="268" r:id="rId21"/>
    <p:sldId id="277" r:id="rId22"/>
    <p:sldId id="264" r:id="rId23"/>
    <p:sldId id="274" r:id="rId24"/>
    <p:sldId id="270" r:id="rId25"/>
    <p:sldId id="278" r:id="rId26"/>
    <p:sldId id="280" r:id="rId27"/>
    <p:sldId id="281" r:id="rId28"/>
    <p:sldId id="282" r:id="rId29"/>
    <p:sldId id="273" r:id="rId30"/>
    <p:sldId id="369" r:id="rId31"/>
    <p:sldId id="370" r:id="rId32"/>
    <p:sldId id="371" r:id="rId33"/>
    <p:sldId id="372" r:id="rId34"/>
    <p:sldId id="373" r:id="rId35"/>
    <p:sldId id="374" r:id="rId36"/>
    <p:sldId id="359" r:id="rId37"/>
    <p:sldId id="360" r:id="rId38"/>
    <p:sldId id="377" r:id="rId39"/>
    <p:sldId id="361" r:id="rId40"/>
    <p:sldId id="362" r:id="rId41"/>
    <p:sldId id="363" r:id="rId42"/>
    <p:sldId id="364" r:id="rId43"/>
    <p:sldId id="365" r:id="rId44"/>
    <p:sldId id="366" r:id="rId45"/>
    <p:sldId id="367" r:id="rId46"/>
    <p:sldId id="286" r:id="rId47"/>
    <p:sldId id="285" r:id="rId48"/>
    <p:sldId id="284" r:id="rId49"/>
    <p:sldId id="287" r:id="rId50"/>
    <p:sldId id="288" r:id="rId51"/>
    <p:sldId id="265" r:id="rId52"/>
    <p:sldId id="378" r:id="rId53"/>
    <p:sldId id="279" r:id="rId54"/>
    <p:sldId id="283" r:id="rId55"/>
    <p:sldId id="296" r:id="rId56"/>
    <p:sldId id="299" r:id="rId57"/>
    <p:sldId id="300" r:id="rId58"/>
    <p:sldId id="348" r:id="rId59"/>
    <p:sldId id="354" r:id="rId60"/>
    <p:sldId id="376" r:id="rId61"/>
    <p:sldId id="356" r:id="rId62"/>
    <p:sldId id="355" r:id="rId63"/>
    <p:sldId id="379" r:id="rId64"/>
    <p:sldId id="351" r:id="rId65"/>
    <p:sldId id="353" r:id="rId66"/>
    <p:sldId id="319" r:id="rId67"/>
    <p:sldId id="320" r:id="rId68"/>
    <p:sldId id="380" r:id="rId69"/>
    <p:sldId id="311" r:id="rId70"/>
    <p:sldId id="336" r:id="rId71"/>
    <p:sldId id="326" r:id="rId72"/>
    <p:sldId id="312" r:id="rId73"/>
    <p:sldId id="309" r:id="rId74"/>
    <p:sldId id="291" r:id="rId75"/>
    <p:sldId id="323" r:id="rId76"/>
    <p:sldId id="324" r:id="rId77"/>
    <p:sldId id="357" r:id="rId78"/>
    <p:sldId id="368" r:id="rId79"/>
    <p:sldId id="358" r:id="rId80"/>
    <p:sldId id="347" r:id="rId8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Galewska" initials="MG" lastIdx="1" clrIdx="0">
    <p:extLst>
      <p:ext uri="{19B8F6BF-5375-455C-9EA6-DF929625EA0E}">
        <p15:presenceInfo xmlns:p15="http://schemas.microsoft.com/office/powerpoint/2012/main" userId="S-1-5-21-3428622206-2390745284-4050228084-1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94711" autoAdjust="0"/>
  </p:normalViewPr>
  <p:slideViewPr>
    <p:cSldViewPr snapToGrid="0">
      <p:cViewPr varScale="1">
        <p:scale>
          <a:sx n="83" d="100"/>
          <a:sy n="83" d="100"/>
        </p:scale>
        <p:origin x="102"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78E66-DD56-4AF4-9D6C-493AFEAC043A}" type="datetimeFigureOut">
              <a:rPr lang="pl-PL" smtClean="0"/>
              <a:t>2022-06-10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CCE7A-3962-4ACE-B9CA-1F3295542D7B}" type="slidenum">
              <a:rPr lang="pl-PL" smtClean="0"/>
              <a:t>‹#›</a:t>
            </a:fld>
            <a:endParaRPr lang="pl-PL"/>
          </a:p>
        </p:txBody>
      </p:sp>
    </p:spTree>
    <p:extLst>
      <p:ext uri="{BB962C8B-B14F-4D97-AF65-F5344CB8AC3E}">
        <p14:creationId xmlns:p14="http://schemas.microsoft.com/office/powerpoint/2010/main" val="101433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1</a:t>
            </a:fld>
            <a:endParaRPr lang="pl-PL"/>
          </a:p>
        </p:txBody>
      </p:sp>
    </p:spTree>
    <p:extLst>
      <p:ext uri="{BB962C8B-B14F-4D97-AF65-F5344CB8AC3E}">
        <p14:creationId xmlns:p14="http://schemas.microsoft.com/office/powerpoint/2010/main" val="345172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22</a:t>
            </a:fld>
            <a:endParaRPr lang="pl-PL"/>
          </a:p>
        </p:txBody>
      </p:sp>
    </p:spTree>
    <p:extLst>
      <p:ext uri="{BB962C8B-B14F-4D97-AF65-F5344CB8AC3E}">
        <p14:creationId xmlns:p14="http://schemas.microsoft.com/office/powerpoint/2010/main" val="11310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23</a:t>
            </a:fld>
            <a:endParaRPr lang="pl-PL"/>
          </a:p>
        </p:txBody>
      </p:sp>
    </p:spTree>
    <p:extLst>
      <p:ext uri="{BB962C8B-B14F-4D97-AF65-F5344CB8AC3E}">
        <p14:creationId xmlns:p14="http://schemas.microsoft.com/office/powerpoint/2010/main" val="1785242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24</a:t>
            </a:fld>
            <a:endParaRPr lang="pl-PL"/>
          </a:p>
        </p:txBody>
      </p:sp>
    </p:spTree>
    <p:extLst>
      <p:ext uri="{BB962C8B-B14F-4D97-AF65-F5344CB8AC3E}">
        <p14:creationId xmlns:p14="http://schemas.microsoft.com/office/powerpoint/2010/main" val="427859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28</a:t>
            </a:fld>
            <a:endParaRPr lang="pl-PL"/>
          </a:p>
        </p:txBody>
      </p:sp>
    </p:spTree>
    <p:extLst>
      <p:ext uri="{BB962C8B-B14F-4D97-AF65-F5344CB8AC3E}">
        <p14:creationId xmlns:p14="http://schemas.microsoft.com/office/powerpoint/2010/main" val="1197068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pPr/>
              <a:t>31</a:t>
            </a:fld>
            <a:endParaRPr lang="pl-PL"/>
          </a:p>
        </p:txBody>
      </p:sp>
    </p:spTree>
    <p:extLst>
      <p:ext uri="{BB962C8B-B14F-4D97-AF65-F5344CB8AC3E}">
        <p14:creationId xmlns:p14="http://schemas.microsoft.com/office/powerpoint/2010/main" val="429312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pPr/>
              <a:t>32</a:t>
            </a:fld>
            <a:endParaRPr lang="pl-PL"/>
          </a:p>
        </p:txBody>
      </p:sp>
    </p:spTree>
    <p:extLst>
      <p:ext uri="{BB962C8B-B14F-4D97-AF65-F5344CB8AC3E}">
        <p14:creationId xmlns:p14="http://schemas.microsoft.com/office/powerpoint/2010/main" val="2139594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pPr/>
              <a:t>33</a:t>
            </a:fld>
            <a:endParaRPr lang="pl-PL"/>
          </a:p>
        </p:txBody>
      </p:sp>
    </p:spTree>
    <p:extLst>
      <p:ext uri="{BB962C8B-B14F-4D97-AF65-F5344CB8AC3E}">
        <p14:creationId xmlns:p14="http://schemas.microsoft.com/office/powerpoint/2010/main" val="1217546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34</a:t>
            </a:fld>
            <a:endParaRPr lang="pl-PL"/>
          </a:p>
        </p:txBody>
      </p:sp>
    </p:spTree>
    <p:extLst>
      <p:ext uri="{BB962C8B-B14F-4D97-AF65-F5344CB8AC3E}">
        <p14:creationId xmlns:p14="http://schemas.microsoft.com/office/powerpoint/2010/main" val="53840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pPr/>
              <a:t>35</a:t>
            </a:fld>
            <a:endParaRPr lang="pl-PL"/>
          </a:p>
        </p:txBody>
      </p:sp>
    </p:spTree>
    <p:extLst>
      <p:ext uri="{BB962C8B-B14F-4D97-AF65-F5344CB8AC3E}">
        <p14:creationId xmlns:p14="http://schemas.microsoft.com/office/powerpoint/2010/main" val="193711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46</a:t>
            </a:fld>
            <a:endParaRPr lang="pl-PL"/>
          </a:p>
        </p:txBody>
      </p:sp>
    </p:spTree>
    <p:extLst>
      <p:ext uri="{BB962C8B-B14F-4D97-AF65-F5344CB8AC3E}">
        <p14:creationId xmlns:p14="http://schemas.microsoft.com/office/powerpoint/2010/main" val="2011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4</a:t>
            </a:fld>
            <a:endParaRPr lang="pl-PL"/>
          </a:p>
        </p:txBody>
      </p:sp>
    </p:spTree>
    <p:extLst>
      <p:ext uri="{BB962C8B-B14F-4D97-AF65-F5344CB8AC3E}">
        <p14:creationId xmlns:p14="http://schemas.microsoft.com/office/powerpoint/2010/main" val="200211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47</a:t>
            </a:fld>
            <a:endParaRPr lang="pl-PL"/>
          </a:p>
        </p:txBody>
      </p:sp>
    </p:spTree>
    <p:extLst>
      <p:ext uri="{BB962C8B-B14F-4D97-AF65-F5344CB8AC3E}">
        <p14:creationId xmlns:p14="http://schemas.microsoft.com/office/powerpoint/2010/main" val="275419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56</a:t>
            </a:fld>
            <a:endParaRPr lang="pl-PL"/>
          </a:p>
        </p:txBody>
      </p:sp>
    </p:spTree>
    <p:extLst>
      <p:ext uri="{BB962C8B-B14F-4D97-AF65-F5344CB8AC3E}">
        <p14:creationId xmlns:p14="http://schemas.microsoft.com/office/powerpoint/2010/main" val="2247078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59</a:t>
            </a:fld>
            <a:endParaRPr lang="pl-PL"/>
          </a:p>
        </p:txBody>
      </p:sp>
    </p:spTree>
    <p:extLst>
      <p:ext uri="{BB962C8B-B14F-4D97-AF65-F5344CB8AC3E}">
        <p14:creationId xmlns:p14="http://schemas.microsoft.com/office/powerpoint/2010/main" val="2217583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61</a:t>
            </a:fld>
            <a:endParaRPr lang="pl-PL"/>
          </a:p>
        </p:txBody>
      </p:sp>
    </p:spTree>
    <p:extLst>
      <p:ext uri="{BB962C8B-B14F-4D97-AF65-F5344CB8AC3E}">
        <p14:creationId xmlns:p14="http://schemas.microsoft.com/office/powerpoint/2010/main" val="3666321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63</a:t>
            </a:fld>
            <a:endParaRPr lang="pl-PL"/>
          </a:p>
        </p:txBody>
      </p:sp>
    </p:spTree>
    <p:extLst>
      <p:ext uri="{BB962C8B-B14F-4D97-AF65-F5344CB8AC3E}">
        <p14:creationId xmlns:p14="http://schemas.microsoft.com/office/powerpoint/2010/main" val="592858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64</a:t>
            </a:fld>
            <a:endParaRPr lang="pl-PL"/>
          </a:p>
        </p:txBody>
      </p:sp>
    </p:spTree>
    <p:extLst>
      <p:ext uri="{BB962C8B-B14F-4D97-AF65-F5344CB8AC3E}">
        <p14:creationId xmlns:p14="http://schemas.microsoft.com/office/powerpoint/2010/main" val="2468872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65</a:t>
            </a:fld>
            <a:endParaRPr lang="pl-PL"/>
          </a:p>
        </p:txBody>
      </p:sp>
    </p:spTree>
    <p:extLst>
      <p:ext uri="{BB962C8B-B14F-4D97-AF65-F5344CB8AC3E}">
        <p14:creationId xmlns:p14="http://schemas.microsoft.com/office/powerpoint/2010/main" val="2169591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66</a:t>
            </a:fld>
            <a:endParaRPr lang="pl-PL"/>
          </a:p>
        </p:txBody>
      </p:sp>
    </p:spTree>
    <p:extLst>
      <p:ext uri="{BB962C8B-B14F-4D97-AF65-F5344CB8AC3E}">
        <p14:creationId xmlns:p14="http://schemas.microsoft.com/office/powerpoint/2010/main" val="2713821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69</a:t>
            </a:fld>
            <a:endParaRPr lang="pl-PL"/>
          </a:p>
        </p:txBody>
      </p:sp>
    </p:spTree>
    <p:extLst>
      <p:ext uri="{BB962C8B-B14F-4D97-AF65-F5344CB8AC3E}">
        <p14:creationId xmlns:p14="http://schemas.microsoft.com/office/powerpoint/2010/main" val="3790565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72</a:t>
            </a:fld>
            <a:endParaRPr lang="pl-PL"/>
          </a:p>
        </p:txBody>
      </p:sp>
    </p:spTree>
    <p:extLst>
      <p:ext uri="{BB962C8B-B14F-4D97-AF65-F5344CB8AC3E}">
        <p14:creationId xmlns:p14="http://schemas.microsoft.com/office/powerpoint/2010/main" val="319594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5</a:t>
            </a:fld>
            <a:endParaRPr lang="pl-PL"/>
          </a:p>
        </p:txBody>
      </p:sp>
    </p:spTree>
    <p:extLst>
      <p:ext uri="{BB962C8B-B14F-4D97-AF65-F5344CB8AC3E}">
        <p14:creationId xmlns:p14="http://schemas.microsoft.com/office/powerpoint/2010/main" val="1839915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73</a:t>
            </a:fld>
            <a:endParaRPr lang="pl-PL"/>
          </a:p>
        </p:txBody>
      </p:sp>
    </p:spTree>
    <p:extLst>
      <p:ext uri="{BB962C8B-B14F-4D97-AF65-F5344CB8AC3E}">
        <p14:creationId xmlns:p14="http://schemas.microsoft.com/office/powerpoint/2010/main" val="522655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pPr/>
              <a:t>80</a:t>
            </a:fld>
            <a:endParaRPr lang="pl-PL"/>
          </a:p>
        </p:txBody>
      </p:sp>
    </p:spTree>
    <p:extLst>
      <p:ext uri="{BB962C8B-B14F-4D97-AF65-F5344CB8AC3E}">
        <p14:creationId xmlns:p14="http://schemas.microsoft.com/office/powerpoint/2010/main" val="39277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9</a:t>
            </a:fld>
            <a:endParaRPr lang="pl-PL"/>
          </a:p>
        </p:txBody>
      </p:sp>
    </p:spTree>
    <p:extLst>
      <p:ext uri="{BB962C8B-B14F-4D97-AF65-F5344CB8AC3E}">
        <p14:creationId xmlns:p14="http://schemas.microsoft.com/office/powerpoint/2010/main" val="141955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12</a:t>
            </a:fld>
            <a:endParaRPr lang="pl-PL"/>
          </a:p>
        </p:txBody>
      </p:sp>
    </p:spTree>
    <p:extLst>
      <p:ext uri="{BB962C8B-B14F-4D97-AF65-F5344CB8AC3E}">
        <p14:creationId xmlns:p14="http://schemas.microsoft.com/office/powerpoint/2010/main" val="36129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t>13</a:t>
            </a:fld>
            <a:endParaRPr lang="pl-PL"/>
          </a:p>
        </p:txBody>
      </p:sp>
    </p:spTree>
    <p:extLst>
      <p:ext uri="{BB962C8B-B14F-4D97-AF65-F5344CB8AC3E}">
        <p14:creationId xmlns:p14="http://schemas.microsoft.com/office/powerpoint/2010/main" val="282782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75F8D2-F301-4F3F-912A-4CB6DC48D84F}" type="slidenum">
              <a:rPr lang="pl-PL" smtClean="0"/>
              <a:t>15</a:t>
            </a:fld>
            <a:endParaRPr lang="pl-PL"/>
          </a:p>
        </p:txBody>
      </p:sp>
    </p:spTree>
    <p:extLst>
      <p:ext uri="{BB962C8B-B14F-4D97-AF65-F5344CB8AC3E}">
        <p14:creationId xmlns:p14="http://schemas.microsoft.com/office/powerpoint/2010/main" val="40962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18</a:t>
            </a:fld>
            <a:endParaRPr lang="pl-PL"/>
          </a:p>
        </p:txBody>
      </p:sp>
    </p:spTree>
    <p:extLst>
      <p:ext uri="{BB962C8B-B14F-4D97-AF65-F5344CB8AC3E}">
        <p14:creationId xmlns:p14="http://schemas.microsoft.com/office/powerpoint/2010/main" val="12412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4BCCE7A-3962-4ACE-B9CA-1F3295542D7B}" type="slidenum">
              <a:rPr lang="pl-PL" smtClean="0"/>
              <a:t>21</a:t>
            </a:fld>
            <a:endParaRPr lang="pl-PL"/>
          </a:p>
        </p:txBody>
      </p:sp>
    </p:spTree>
    <p:extLst>
      <p:ext uri="{BB962C8B-B14F-4D97-AF65-F5344CB8AC3E}">
        <p14:creationId xmlns:p14="http://schemas.microsoft.com/office/powerpoint/2010/main" val="385551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85073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55418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23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23181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19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109926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58553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416836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250700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15973E-30BB-42AA-8D58-6E46D63C7525}" type="datetimeFigureOut">
              <a:rPr lang="pl-PL" smtClean="0"/>
              <a:t>2022-06-10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72784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715973E-30BB-42AA-8D58-6E46D63C7525}" type="datetimeFigureOut">
              <a:rPr lang="pl-PL" smtClean="0"/>
              <a:t>2022-06-10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2938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715973E-30BB-42AA-8D58-6E46D63C7525}" type="datetimeFigureOut">
              <a:rPr lang="pl-PL" smtClean="0"/>
              <a:t>2022-06-10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125795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715973E-30BB-42AA-8D58-6E46D63C7525}" type="datetimeFigureOut">
              <a:rPr lang="pl-PL" smtClean="0"/>
              <a:t>2022-06-10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31711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5973E-30BB-42AA-8D58-6E46D63C7525}" type="datetimeFigureOut">
              <a:rPr lang="pl-PL" smtClean="0"/>
              <a:t>2022-06-10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62078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715973E-30BB-42AA-8D58-6E46D63C7525}" type="datetimeFigureOut">
              <a:rPr lang="pl-PL" smtClean="0"/>
              <a:t>2022-06-10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354312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715973E-30BB-42AA-8D58-6E46D63C7525}" type="datetimeFigureOut">
              <a:rPr lang="pl-PL" smtClean="0"/>
              <a:t>2022-06-10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E7CF9-23C7-44B9-A2F7-6BE0CEF314AE}" type="slidenum">
              <a:rPr lang="pl-PL" smtClean="0"/>
              <a:t>‹#›</a:t>
            </a:fld>
            <a:endParaRPr lang="pl-PL"/>
          </a:p>
        </p:txBody>
      </p:sp>
    </p:spTree>
    <p:extLst>
      <p:ext uri="{BB962C8B-B14F-4D97-AF65-F5344CB8AC3E}">
        <p14:creationId xmlns:p14="http://schemas.microsoft.com/office/powerpoint/2010/main" val="219734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15973E-30BB-42AA-8D58-6E46D63C7525}" type="datetimeFigureOut">
              <a:rPr lang="pl-PL" smtClean="0"/>
              <a:t>2022-06-10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4E7CF9-23C7-44B9-A2F7-6BE0CEF314AE}" type="slidenum">
              <a:rPr lang="pl-PL" smtClean="0"/>
              <a:t>‹#›</a:t>
            </a:fld>
            <a:endParaRPr lang="pl-PL"/>
          </a:p>
        </p:txBody>
      </p:sp>
    </p:spTree>
    <p:extLst>
      <p:ext uri="{BB962C8B-B14F-4D97-AF65-F5344CB8AC3E}">
        <p14:creationId xmlns:p14="http://schemas.microsoft.com/office/powerpoint/2010/main" val="352705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jp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9.png"/><Relationship Id="rId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2.jp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3.jfif"/><Relationship Id="rId7" Type="http://schemas.openxmlformats.org/officeDocument/2006/relationships/image" Target="../media/image15.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2.jpg"/><Relationship Id="rId12" Type="http://schemas.openxmlformats.org/officeDocument/2006/relationships/image" Target="../media/image38.png"/><Relationship Id="rId17" Type="http://schemas.openxmlformats.org/officeDocument/2006/relationships/image" Target="../media/image41.png"/><Relationship Id="rId2" Type="http://schemas.openxmlformats.org/officeDocument/2006/relationships/notesSlide" Target="../notesSlides/notesSlide11.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46.pn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45.png"/><Relationship Id="rId4" Type="http://schemas.openxmlformats.org/officeDocument/2006/relationships/image" Target="../media/image12.jp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62.jpe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c.europa.eu/info/law/better-regulation/have-your-say/initiatives/11653-Opornosc-na-leki-wykaz-przeciwdrobnoustrojowych-produktow-leczniczych-przeznaczonych-do-leczenia-ludzi_p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jpg"/><Relationship Id="rId7" Type="http://schemas.openxmlformats.org/officeDocument/2006/relationships/image" Target="../media/image75.png"/><Relationship Id="rId2" Type="http://schemas.openxmlformats.org/officeDocument/2006/relationships/image" Target="../media/image7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8.png"/><Relationship Id="rId4" Type="http://schemas.openxmlformats.org/officeDocument/2006/relationships/image" Target="../media/image74.jpeg"/></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7.png"/><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jpeg"/><Relationship Id="rId4" Type="http://schemas.openxmlformats.org/officeDocument/2006/relationships/image" Target="../media/image103.jpe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7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7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cines.health.europa.eu/veterinary/select-language?destination=/node/210934" TargetMode="External"/><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3836" y="0"/>
            <a:ext cx="9471433" cy="3194462"/>
          </a:xfrm>
        </p:spPr>
        <p:txBody>
          <a:bodyPr/>
          <a:lstStyle/>
          <a:p>
            <a:pPr algn="ctr"/>
            <a:r>
              <a:rPr lang="pl-PL" sz="4200" b="1" i="1" dirty="0"/>
              <a:t>Stosowanie produktów leczniczych w sposób nieuwzględniony w warunkach pozwolenia na dopuszczenie do </a:t>
            </a:r>
            <a:r>
              <a:rPr lang="pl-PL" sz="4200" b="1" i="1" dirty="0" smtClean="0"/>
              <a:t>obrotu</a:t>
            </a:r>
            <a:endParaRPr lang="pl-PL" sz="4200" dirty="0"/>
          </a:p>
        </p:txBody>
      </p:sp>
      <p:sp>
        <p:nvSpPr>
          <p:cNvPr id="3" name="Podtytuł 2"/>
          <p:cNvSpPr>
            <a:spLocks noGrp="1"/>
          </p:cNvSpPr>
          <p:nvPr>
            <p:ph type="subTitle" idx="1"/>
          </p:nvPr>
        </p:nvSpPr>
        <p:spPr>
          <a:xfrm>
            <a:off x="810475" y="3304347"/>
            <a:ext cx="8858156" cy="2600695"/>
          </a:xfrm>
        </p:spPr>
        <p:txBody>
          <a:bodyPr>
            <a:noAutofit/>
          </a:bodyPr>
          <a:lstStyle/>
          <a:p>
            <a:pPr algn="ctr"/>
            <a:r>
              <a:rPr lang="pl-PL" sz="2400" b="1" dirty="0"/>
              <a:t>z</a:t>
            </a:r>
            <a:r>
              <a:rPr lang="pl-PL" sz="2400" b="1" dirty="0" smtClean="0"/>
              <a:t>godnie z rozporządzeniem </a:t>
            </a:r>
            <a:r>
              <a:rPr lang="pl-PL" sz="2400" b="1" dirty="0"/>
              <a:t>Parlamentu Europejskiego I Rady (UE) 2019/6 z dnia 11 grudnia 2018 r. </a:t>
            </a:r>
            <a:r>
              <a:rPr lang="pl-PL" sz="2400" b="1" i="1" dirty="0"/>
              <a:t>w sprawie weterynaryjnych produktów leczniczych i uchylającego dyrektywę </a:t>
            </a:r>
            <a:r>
              <a:rPr lang="pl-PL" sz="2400" b="1" i="1" dirty="0" smtClean="0"/>
              <a:t>2001/82/WE</a:t>
            </a:r>
          </a:p>
          <a:p>
            <a:pPr algn="ctr"/>
            <a:r>
              <a:rPr lang="pl-PL" sz="2000" dirty="0"/>
              <a:t> Monika Galewska-Kucharska</a:t>
            </a:r>
          </a:p>
          <a:p>
            <a:pPr algn="ctr"/>
            <a:r>
              <a:rPr lang="pl-PL" sz="2000" dirty="0"/>
              <a:t>Wydział ds. farmacji weterynaryjnej</a:t>
            </a:r>
          </a:p>
          <a:p>
            <a:pPr algn="ctr"/>
            <a:r>
              <a:rPr lang="pl-PL" sz="2000" dirty="0"/>
              <a:t>Biuro Pasz, Farmacji i Utylizacji</a:t>
            </a:r>
          </a:p>
          <a:p>
            <a:pPr algn="ctr"/>
            <a:r>
              <a:rPr lang="pl-PL" sz="2000" dirty="0"/>
              <a:t>Główny Inspektorat Weterynarii</a:t>
            </a:r>
          </a:p>
          <a:p>
            <a:pPr algn="ctr"/>
            <a:endParaRPr lang="pl-PL" sz="2400" b="1"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262" y="381990"/>
            <a:ext cx="1434935" cy="143493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7392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 xmlns:a16="http://schemas.microsoft.com/office/drawing/2014/main" id="{256976BB-C26A-4CFC-8FE4-02A82C3E7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259" y="1411357"/>
            <a:ext cx="1125852" cy="632327"/>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45" y="1330500"/>
            <a:ext cx="961697" cy="961697"/>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2163" y="4580919"/>
            <a:ext cx="1090863" cy="1090863"/>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8596" y="2847094"/>
            <a:ext cx="478428" cy="1073046"/>
          </a:xfrm>
          <a:prstGeom prst="rect">
            <a:avLst/>
          </a:prstGeom>
        </p:spPr>
      </p:pic>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6205" y="12058"/>
            <a:ext cx="746983" cy="899895"/>
          </a:xfrm>
          <a:prstGeom prst="rect">
            <a:avLst/>
          </a:prstGeom>
        </p:spPr>
      </p:pic>
      <p:sp>
        <p:nvSpPr>
          <p:cNvPr id="10" name="Strzałka w dół 9"/>
          <p:cNvSpPr/>
          <p:nvPr/>
        </p:nvSpPr>
        <p:spPr>
          <a:xfrm>
            <a:off x="2740817" y="680038"/>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p:cNvSpPr/>
          <p:nvPr/>
        </p:nvSpPr>
        <p:spPr>
          <a:xfrm>
            <a:off x="2689852" y="2198633"/>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2724220" y="4044064"/>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p:cNvSpPr/>
          <p:nvPr/>
        </p:nvSpPr>
        <p:spPr>
          <a:xfrm rot="5400000">
            <a:off x="2605042" y="5742309"/>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3613" y="140305"/>
            <a:ext cx="810466" cy="505190"/>
          </a:xfrm>
          <a:prstGeom prst="rect">
            <a:avLst/>
          </a:prstGeom>
          <a:ln>
            <a:solidFill>
              <a:schemeClr val="tx1"/>
            </a:solidFill>
          </a:ln>
        </p:spPr>
      </p:pic>
      <p:pic>
        <p:nvPicPr>
          <p:cNvPr id="15" name="Obraz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2270" y="1613637"/>
            <a:ext cx="847559" cy="574353"/>
          </a:xfrm>
          <a:prstGeom prst="rect">
            <a:avLst/>
          </a:prstGeom>
        </p:spPr>
      </p:pic>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2769" y="1035533"/>
            <a:ext cx="810466" cy="505190"/>
          </a:xfrm>
          <a:prstGeom prst="rect">
            <a:avLst/>
          </a:prstGeom>
          <a:ln>
            <a:solidFill>
              <a:schemeClr val="tx1"/>
            </a:solidFill>
          </a:ln>
        </p:spPr>
      </p:pic>
      <p:sp>
        <p:nvSpPr>
          <p:cNvPr id="17" name="pole tekstowe 16"/>
          <p:cNvSpPr txBox="1"/>
          <p:nvPr/>
        </p:nvSpPr>
        <p:spPr>
          <a:xfrm>
            <a:off x="-167811" y="4741358"/>
            <a:ext cx="2834433" cy="923330"/>
          </a:xfrm>
          <a:prstGeom prst="rect">
            <a:avLst/>
          </a:prstGeom>
          <a:noFill/>
        </p:spPr>
        <p:txBody>
          <a:bodyPr wrap="square" rtlCol="0">
            <a:spAutoFit/>
          </a:bodyPr>
          <a:lstStyle/>
          <a:p>
            <a:pPr algn="ctr"/>
            <a:r>
              <a:rPr lang="pl-PL" b="1" dirty="0" smtClean="0"/>
              <a:t>Państwo Trzecie – </a:t>
            </a:r>
            <a:r>
              <a:rPr lang="pl-PL" b="1" dirty="0" smtClean="0">
                <a:solidFill>
                  <a:srgbClr val="FF0000"/>
                </a:solidFill>
              </a:rPr>
              <a:t>wyjątek immunologiczne </a:t>
            </a:r>
            <a:r>
              <a:rPr lang="pl-PL" b="1" dirty="0" err="1" smtClean="0">
                <a:solidFill>
                  <a:srgbClr val="FF0000"/>
                </a:solidFill>
              </a:rPr>
              <a:t>wpl</a:t>
            </a:r>
            <a:endParaRPr lang="pl-PL" b="1" dirty="0">
              <a:solidFill>
                <a:srgbClr val="FF0000"/>
              </a:solidFill>
            </a:endParaRPr>
          </a:p>
        </p:txBody>
      </p:sp>
      <p:sp>
        <p:nvSpPr>
          <p:cNvPr id="20" name="Mnożenie 19"/>
          <p:cNvSpPr/>
          <p:nvPr/>
        </p:nvSpPr>
        <p:spPr>
          <a:xfrm>
            <a:off x="2428518" y="46685"/>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1" name="Obraz 20">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9972" y="80004"/>
            <a:ext cx="1108806" cy="941195"/>
          </a:xfrm>
          <a:prstGeom prst="rect">
            <a:avLst/>
          </a:prstGeom>
        </p:spPr>
      </p:pic>
      <p:pic>
        <p:nvPicPr>
          <p:cNvPr id="22" name="Obraz 21">
            <a:extLst>
              <a:ext uri="{FF2B5EF4-FFF2-40B4-BE49-F238E27FC236}">
                <a16:creationId xmlns="" xmlns:a16="http://schemas.microsoft.com/office/drawing/2014/main" id="{4C4EC45F-73F5-45CC-BD1E-61521D7AB0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3198" y="1497995"/>
            <a:ext cx="957233" cy="580721"/>
          </a:xfrm>
          <a:prstGeom prst="rect">
            <a:avLst/>
          </a:prstGeom>
        </p:spPr>
      </p:pic>
      <p:pic>
        <p:nvPicPr>
          <p:cNvPr id="23" name="Obraz 22">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35" y="1220213"/>
            <a:ext cx="1108806" cy="941195"/>
          </a:xfrm>
          <a:prstGeom prst="rect">
            <a:avLst/>
          </a:prstGeom>
        </p:spPr>
      </p:pic>
      <p:pic>
        <p:nvPicPr>
          <p:cNvPr id="24" name="Obraz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968" y="1179237"/>
            <a:ext cx="746983" cy="899895"/>
          </a:xfrm>
          <a:prstGeom prst="rect">
            <a:avLst/>
          </a:prstGeom>
        </p:spPr>
      </p:pic>
      <p:pic>
        <p:nvPicPr>
          <p:cNvPr id="25" name="Obraz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5335" y="5662807"/>
            <a:ext cx="746983" cy="899895"/>
          </a:xfrm>
          <a:prstGeom prst="rect">
            <a:avLst/>
          </a:prstGeom>
        </p:spPr>
      </p:pic>
      <p:pic>
        <p:nvPicPr>
          <p:cNvPr id="26" name="Obraz 25">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389" y="5689229"/>
            <a:ext cx="1108806" cy="941195"/>
          </a:xfrm>
          <a:prstGeom prst="rect">
            <a:avLst/>
          </a:prstGeom>
        </p:spPr>
      </p:pic>
      <p:cxnSp>
        <p:nvCxnSpPr>
          <p:cNvPr id="27" name="Łącznik prosty 26"/>
          <p:cNvCxnSpPr/>
          <p:nvPr/>
        </p:nvCxnSpPr>
        <p:spPr>
          <a:xfrm>
            <a:off x="6093363" y="12058"/>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8" name="Obraz 27">
            <a:extLst>
              <a:ext uri="{FF2B5EF4-FFF2-40B4-BE49-F238E27FC236}">
                <a16:creationId xmlns="" xmlns:a16="http://schemas.microsoft.com/office/drawing/2014/main" id="{256976BB-C26A-4CFC-8FE4-02A82C3E7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722" y="1425691"/>
            <a:ext cx="1125852" cy="632327"/>
          </a:xfrm>
          <a:prstGeom prst="rect">
            <a:avLst/>
          </a:prstGeom>
        </p:spPr>
      </p:pic>
      <p:pic>
        <p:nvPicPr>
          <p:cNvPr id="29" name="Obraz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708" y="1344834"/>
            <a:ext cx="961697" cy="961697"/>
          </a:xfrm>
          <a:prstGeom prst="rect">
            <a:avLst/>
          </a:prstGeom>
        </p:spPr>
      </p:pic>
      <p:pic>
        <p:nvPicPr>
          <p:cNvPr id="32" name="Obraz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7668" y="26392"/>
            <a:ext cx="746983" cy="899895"/>
          </a:xfrm>
          <a:prstGeom prst="rect">
            <a:avLst/>
          </a:prstGeom>
        </p:spPr>
      </p:pic>
      <p:sp>
        <p:nvSpPr>
          <p:cNvPr id="33" name="Strzałka w dół 32"/>
          <p:cNvSpPr/>
          <p:nvPr/>
        </p:nvSpPr>
        <p:spPr>
          <a:xfrm>
            <a:off x="8832280" y="694372"/>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Mnożenie 37"/>
          <p:cNvSpPr/>
          <p:nvPr/>
        </p:nvSpPr>
        <p:spPr>
          <a:xfrm>
            <a:off x="8519981" y="61019"/>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9" name="Obraz 38">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01435" y="94338"/>
            <a:ext cx="1108806" cy="941195"/>
          </a:xfrm>
          <a:prstGeom prst="rect">
            <a:avLst/>
          </a:prstGeom>
        </p:spPr>
      </p:pic>
      <p:pic>
        <p:nvPicPr>
          <p:cNvPr id="40" name="Obraz 39">
            <a:extLst>
              <a:ext uri="{FF2B5EF4-FFF2-40B4-BE49-F238E27FC236}">
                <a16:creationId xmlns="" xmlns:a16="http://schemas.microsoft.com/office/drawing/2014/main" id="{4C4EC45F-73F5-45CC-BD1E-61521D7AB0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54661" y="1512329"/>
            <a:ext cx="957233" cy="580721"/>
          </a:xfrm>
          <a:prstGeom prst="rect">
            <a:avLst/>
          </a:prstGeom>
        </p:spPr>
      </p:pic>
      <p:pic>
        <p:nvPicPr>
          <p:cNvPr id="41" name="Obraz 40">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2798" y="1234547"/>
            <a:ext cx="1108806" cy="941195"/>
          </a:xfrm>
          <a:prstGeom prst="rect">
            <a:avLst/>
          </a:prstGeom>
        </p:spPr>
      </p:pic>
      <p:pic>
        <p:nvPicPr>
          <p:cNvPr id="42" name="Obraz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0431" y="1193571"/>
            <a:ext cx="746983" cy="899895"/>
          </a:xfrm>
          <a:prstGeom prst="rect">
            <a:avLst/>
          </a:prstGeom>
        </p:spPr>
      </p:pic>
      <p:pic>
        <p:nvPicPr>
          <p:cNvPr id="57" name="Obraz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8428" y="4509025"/>
            <a:ext cx="1090863" cy="1090863"/>
          </a:xfrm>
          <a:prstGeom prst="rect">
            <a:avLst/>
          </a:prstGeom>
        </p:spPr>
      </p:pic>
      <p:pic>
        <p:nvPicPr>
          <p:cNvPr id="58" name="Obraz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351" y="2868192"/>
            <a:ext cx="478428" cy="1073046"/>
          </a:xfrm>
          <a:prstGeom prst="rect">
            <a:avLst/>
          </a:prstGeom>
        </p:spPr>
      </p:pic>
      <p:sp>
        <p:nvSpPr>
          <p:cNvPr id="59" name="Strzałka w dół 58"/>
          <p:cNvSpPr/>
          <p:nvPr/>
        </p:nvSpPr>
        <p:spPr>
          <a:xfrm>
            <a:off x="8669436" y="3884182"/>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Strzałka w dół 59"/>
          <p:cNvSpPr/>
          <p:nvPr/>
        </p:nvSpPr>
        <p:spPr>
          <a:xfrm rot="3126576">
            <a:off x="7924656" y="2321400"/>
            <a:ext cx="230068" cy="925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Strzałka w dół 60"/>
          <p:cNvSpPr/>
          <p:nvPr/>
        </p:nvSpPr>
        <p:spPr>
          <a:xfrm rot="17942782">
            <a:off x="9613050" y="2278874"/>
            <a:ext cx="231648" cy="953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2" name="Obraz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7811" y="3232874"/>
            <a:ext cx="810466" cy="505190"/>
          </a:xfrm>
          <a:prstGeom prst="rect">
            <a:avLst/>
          </a:prstGeom>
          <a:ln>
            <a:solidFill>
              <a:schemeClr val="tx1"/>
            </a:solidFill>
          </a:ln>
        </p:spPr>
      </p:pic>
      <p:pic>
        <p:nvPicPr>
          <p:cNvPr id="67" name="Obraz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35422" y="3172203"/>
            <a:ext cx="790623" cy="535770"/>
          </a:xfrm>
          <a:prstGeom prst="rect">
            <a:avLst/>
          </a:prstGeom>
        </p:spPr>
      </p:pic>
      <p:sp>
        <p:nvSpPr>
          <p:cNvPr id="68" name="pole tekstowe 67"/>
          <p:cNvSpPr txBox="1"/>
          <p:nvPr/>
        </p:nvSpPr>
        <p:spPr>
          <a:xfrm>
            <a:off x="7303601" y="5772204"/>
            <a:ext cx="3364620" cy="923330"/>
          </a:xfrm>
          <a:prstGeom prst="rect">
            <a:avLst/>
          </a:prstGeom>
          <a:solidFill>
            <a:schemeClr val="accent1">
              <a:lumMod val="60000"/>
              <a:lumOff val="40000"/>
            </a:schemeClr>
          </a:solidFill>
          <a:ln w="57150">
            <a:solidFill>
              <a:schemeClr val="accent2"/>
            </a:solidFill>
          </a:ln>
        </p:spPr>
        <p:txBody>
          <a:bodyPr wrap="square" rtlCol="0">
            <a:spAutoFit/>
          </a:bodyPr>
          <a:lstStyle/>
          <a:p>
            <a:pPr algn="ctr"/>
            <a:r>
              <a:rPr lang="pl-PL" b="1" dirty="0" smtClean="0">
                <a:solidFill>
                  <a:srgbClr val="FF0000"/>
                </a:solidFill>
              </a:rPr>
              <a:t>Import docelowy </a:t>
            </a:r>
            <a:r>
              <a:rPr lang="pl-PL" b="1" dirty="0" smtClean="0"/>
              <a:t>– z możliwością sprowadzenia </a:t>
            </a:r>
            <a:r>
              <a:rPr lang="pl-PL" b="1" dirty="0" err="1" smtClean="0"/>
              <a:t>wpl</a:t>
            </a:r>
            <a:r>
              <a:rPr lang="pl-PL" b="1" dirty="0" smtClean="0"/>
              <a:t> immunologicznego</a:t>
            </a:r>
            <a:endParaRPr lang="pl-PL" b="1" dirty="0"/>
          </a:p>
        </p:txBody>
      </p:sp>
      <p:pic>
        <p:nvPicPr>
          <p:cNvPr id="69" name="Obraz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68696" y="4801861"/>
            <a:ext cx="810466" cy="505190"/>
          </a:xfrm>
          <a:prstGeom prst="rect">
            <a:avLst/>
          </a:prstGeom>
          <a:ln>
            <a:solidFill>
              <a:schemeClr val="tx1"/>
            </a:solidFill>
          </a:ln>
        </p:spPr>
      </p:pic>
      <p:pic>
        <p:nvPicPr>
          <p:cNvPr id="70" name="Obraz 69">
            <a:extLst>
              <a:ext uri="{FF2B5EF4-FFF2-40B4-BE49-F238E27FC236}">
                <a16:creationId xmlns="" xmlns:a16="http://schemas.microsoft.com/office/drawing/2014/main" id="{256976BB-C26A-4CFC-8FE4-02A82C3E7F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99772" y="3242934"/>
            <a:ext cx="829213" cy="465722"/>
          </a:xfrm>
          <a:prstGeom prst="rect">
            <a:avLst/>
          </a:prstGeom>
        </p:spPr>
      </p:pic>
      <p:pic>
        <p:nvPicPr>
          <p:cNvPr id="71" name="Obraz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0241" y="3204386"/>
            <a:ext cx="598631" cy="598631"/>
          </a:xfrm>
          <a:prstGeom prst="rect">
            <a:avLst/>
          </a:prstGeom>
        </p:spPr>
      </p:pic>
      <p:pic>
        <p:nvPicPr>
          <p:cNvPr id="72" name="Obraz 71">
            <a:extLst>
              <a:ext uri="{FF2B5EF4-FFF2-40B4-BE49-F238E27FC236}">
                <a16:creationId xmlns="" xmlns:a16="http://schemas.microsoft.com/office/drawing/2014/main" id="{4C4EC45F-73F5-45CC-BD1E-61521D7AB0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17579" y="3261938"/>
            <a:ext cx="705021" cy="427713"/>
          </a:xfrm>
          <a:prstGeom prst="rect">
            <a:avLst/>
          </a:prstGeom>
        </p:spPr>
      </p:pic>
      <p:pic>
        <p:nvPicPr>
          <p:cNvPr id="73" name="Obraz 72">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07343" y="3145351"/>
            <a:ext cx="816657" cy="693209"/>
          </a:xfrm>
          <a:prstGeom prst="rect">
            <a:avLst/>
          </a:prstGeom>
        </p:spPr>
      </p:pic>
      <p:pic>
        <p:nvPicPr>
          <p:cNvPr id="74" name="Obraz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54589" y="3045183"/>
            <a:ext cx="550168" cy="662790"/>
          </a:xfrm>
          <a:prstGeom prst="rect">
            <a:avLst/>
          </a:prstGeom>
        </p:spPr>
      </p:pic>
      <p:pic>
        <p:nvPicPr>
          <p:cNvPr id="76" name="Obraz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5898" y="337919"/>
            <a:ext cx="810466" cy="505190"/>
          </a:xfrm>
          <a:prstGeom prst="rect">
            <a:avLst/>
          </a:prstGeom>
          <a:ln>
            <a:solidFill>
              <a:schemeClr val="tx1"/>
            </a:solidFill>
          </a:ln>
        </p:spPr>
      </p:pic>
      <p:pic>
        <p:nvPicPr>
          <p:cNvPr id="77" name="Obraz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5898" y="1535760"/>
            <a:ext cx="810466" cy="505190"/>
          </a:xfrm>
          <a:prstGeom prst="rect">
            <a:avLst/>
          </a:prstGeom>
          <a:ln>
            <a:solidFill>
              <a:schemeClr val="tx1"/>
            </a:solidFill>
          </a:ln>
        </p:spPr>
      </p:pic>
    </p:spTree>
    <p:extLst>
      <p:ext uri="{BB962C8B-B14F-4D97-AF65-F5344CB8AC3E}">
        <p14:creationId xmlns:p14="http://schemas.microsoft.com/office/powerpoint/2010/main" val="1494465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3755" y="775857"/>
            <a:ext cx="9429008" cy="6090061"/>
          </a:xfrm>
        </p:spPr>
        <p:txBody>
          <a:bodyPr>
            <a:normAutofit/>
          </a:bodyPr>
          <a:lstStyle/>
          <a:p>
            <a:pPr>
              <a:buFont typeface="Wingdings" panose="05000000000000000000" pitchFamily="2" charset="2"/>
              <a:buChar char="q"/>
            </a:pPr>
            <a:r>
              <a:rPr lang="pl-PL" sz="1900" b="1" dirty="0"/>
              <a:t>Art. 4. </a:t>
            </a:r>
            <a:r>
              <a:rPr lang="pl-PL" sz="1900" dirty="0" smtClean="0"/>
              <a:t>ustawy </a:t>
            </a:r>
            <a:r>
              <a:rPr lang="pl-PL" sz="1900" dirty="0"/>
              <a:t>z dnia 6 września 2001 r. </a:t>
            </a:r>
            <a:r>
              <a:rPr lang="pl-PL" sz="1900" b="1" i="1" dirty="0"/>
              <a:t>Prawo farmaceutyczne</a:t>
            </a:r>
            <a:endParaRPr lang="pl-PL" sz="1900" b="1" dirty="0" smtClean="0"/>
          </a:p>
          <a:p>
            <a:r>
              <a:rPr lang="pl-PL" sz="1900" b="1" dirty="0" smtClean="0"/>
              <a:t>ust. 1</a:t>
            </a:r>
            <a:r>
              <a:rPr lang="pl-PL" sz="1900" dirty="0" smtClean="0"/>
              <a:t> </a:t>
            </a:r>
            <a:r>
              <a:rPr lang="pl-PL" sz="1900" dirty="0"/>
              <a:t>Do obrotu są dopuszczone bez konieczności uzyskania pozwolenia produkty lecznicze, sprowadzane z zagranicy, jeżeli ich zastosowanie jest niezbędne dla ratowania życia lub zdrowia pacjenta, pod warunkiem że dany produkt leczniczy jest </a:t>
            </a:r>
            <a:r>
              <a:rPr lang="pl-PL" sz="1900" b="1" dirty="0">
                <a:solidFill>
                  <a:srgbClr val="FF0000"/>
                </a:solidFill>
              </a:rPr>
              <a:t>dopuszczony do obrotu w kraju</a:t>
            </a:r>
            <a:r>
              <a:rPr lang="pl-PL" sz="1900" dirty="0"/>
              <a:t>, z którego jest sprowadzany, i posiada </a:t>
            </a:r>
            <a:r>
              <a:rPr lang="pl-PL" sz="1900" b="1" dirty="0">
                <a:solidFill>
                  <a:srgbClr val="FF0000"/>
                </a:solidFill>
              </a:rPr>
              <a:t>aktualne pozwolenie dopuszczenia do obrotu</a:t>
            </a:r>
            <a:r>
              <a:rPr lang="pl-PL" sz="1900" dirty="0"/>
              <a:t>, z zastrzeżeniem ust. 3 i 4 (import docelowy</a:t>
            </a:r>
            <a:r>
              <a:rPr lang="pl-PL" sz="1900" dirty="0" smtClean="0"/>
              <a:t>).</a:t>
            </a:r>
          </a:p>
          <a:p>
            <a:r>
              <a:rPr lang="pl-PL" sz="1900" b="1" dirty="0" smtClean="0"/>
              <a:t>ust. 3 </a:t>
            </a:r>
            <a:r>
              <a:rPr lang="pl-PL" sz="1900" dirty="0"/>
              <a:t>Do obrotu, o którym mowa w ust. 1, nie dopuszcza się produktów leczniczych: </a:t>
            </a:r>
          </a:p>
          <a:p>
            <a:r>
              <a:rPr lang="pl-PL" sz="1900" dirty="0"/>
              <a:t>1) w odniesieniu do których wydano decyzję o odmowie wydania pozwolenia, odmowie przedłużenia okresu ważności pozwolenia, cofnięcia pozwolenia, oraz </a:t>
            </a:r>
          </a:p>
          <a:p>
            <a:r>
              <a:rPr lang="pl-PL" sz="1900" dirty="0"/>
              <a:t>2) zawierających tę samą lub te same substancje czynne, tę samą dawkę i postać co produkty lecznicze, które otrzymały pozwolenie i są dostępne w </a:t>
            </a:r>
            <a:r>
              <a:rPr lang="pl-PL" sz="1900" dirty="0" smtClean="0"/>
              <a:t>obrocie.  </a:t>
            </a:r>
          </a:p>
          <a:p>
            <a:r>
              <a:rPr lang="pl-PL" sz="1900" b="1" dirty="0" smtClean="0"/>
              <a:t>ust. 8</a:t>
            </a:r>
            <a:r>
              <a:rPr lang="pl-PL" sz="1900" dirty="0" smtClean="0"/>
              <a:t> Minister </a:t>
            </a:r>
            <a:r>
              <a:rPr lang="pl-PL" sz="1900" b="1" dirty="0">
                <a:solidFill>
                  <a:srgbClr val="FF0000"/>
                </a:solidFill>
              </a:rPr>
              <a:t>właściwy do spraw zdrowia</a:t>
            </a:r>
            <a:r>
              <a:rPr lang="pl-PL" sz="1900" dirty="0"/>
              <a:t>, a w odniesieniu do produktów leczniczych weterynaryjnych </a:t>
            </a:r>
            <a:r>
              <a:rPr lang="pl-PL" sz="1900" b="1" dirty="0">
                <a:solidFill>
                  <a:srgbClr val="FF0000"/>
                </a:solidFill>
              </a:rPr>
              <a:t>na wniosek ministra właściwego do spraw rolnictwa</a:t>
            </a:r>
            <a:r>
              <a:rPr lang="pl-PL" sz="1900" dirty="0"/>
              <a:t>, może w przypadku </a:t>
            </a:r>
            <a:r>
              <a:rPr lang="pl-PL" sz="1900" b="1" dirty="0">
                <a:solidFill>
                  <a:srgbClr val="FF0000"/>
                </a:solidFill>
              </a:rPr>
              <a:t>klęski żywiołowej </a:t>
            </a:r>
            <a:r>
              <a:rPr lang="pl-PL" sz="1900" dirty="0"/>
              <a:t>bądź też innego zagrożenia życia lub zdrowia ludzi albo </a:t>
            </a:r>
            <a:r>
              <a:rPr lang="pl-PL" sz="1900" b="1" dirty="0">
                <a:solidFill>
                  <a:srgbClr val="FF0000"/>
                </a:solidFill>
              </a:rPr>
              <a:t>życia lub zdrowia zwierząt </a:t>
            </a:r>
            <a:r>
              <a:rPr lang="pl-PL" sz="1900" dirty="0"/>
              <a:t>dopuścić do obrotu na </a:t>
            </a:r>
            <a:r>
              <a:rPr lang="pl-PL" sz="1900" b="1" dirty="0">
                <a:solidFill>
                  <a:srgbClr val="FF0000"/>
                </a:solidFill>
              </a:rPr>
              <a:t>czas określony </a:t>
            </a:r>
            <a:r>
              <a:rPr lang="pl-PL" sz="1900" dirty="0"/>
              <a:t>produkty lecznicze nieposiadające pozwolenia. </a:t>
            </a:r>
          </a:p>
        </p:txBody>
      </p:sp>
      <p:sp>
        <p:nvSpPr>
          <p:cNvPr id="4" name="Tytuł 3"/>
          <p:cNvSpPr>
            <a:spLocks noGrp="1"/>
          </p:cNvSpPr>
          <p:nvPr>
            <p:ph type="title"/>
          </p:nvPr>
        </p:nvSpPr>
        <p:spPr>
          <a:xfrm>
            <a:off x="368135" y="35627"/>
            <a:ext cx="3894666" cy="732312"/>
          </a:xfrm>
        </p:spPr>
        <p:txBody>
          <a:bodyPr/>
          <a:lstStyle/>
          <a:p>
            <a:r>
              <a:rPr lang="pl-PL" b="1" i="1" dirty="0" smtClean="0">
                <a:solidFill>
                  <a:schemeClr val="accent2">
                    <a:lumMod val="75000"/>
                  </a:schemeClr>
                </a:solidFill>
              </a:rPr>
              <a:t>Import docelowy</a:t>
            </a:r>
            <a:endParaRPr lang="pl-PL" b="1" i="1" dirty="0">
              <a:solidFill>
                <a:schemeClr val="accent2">
                  <a:lumMod val="75000"/>
                </a:schemeClr>
              </a:solidFill>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763" y="401783"/>
            <a:ext cx="1326078" cy="13260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4919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9177866" cy="1049868"/>
          </a:xfrm>
        </p:spPr>
        <p:txBody>
          <a:bodyPr>
            <a:normAutofit/>
          </a:bodyPr>
          <a:lstStyle/>
          <a:p>
            <a:pPr algn="ctr"/>
            <a:r>
              <a:rPr lang="pl-PL" sz="2400" b="1" dirty="0" smtClean="0">
                <a:solidFill>
                  <a:schemeClr val="accent2">
                    <a:lumMod val="75000"/>
                  </a:schemeClr>
                </a:solidFill>
              </a:rPr>
              <a:t>WNIOSEK o import docelowy</a:t>
            </a:r>
            <a:endParaRPr lang="pl-PL" sz="2400" b="1" dirty="0">
              <a:solidFill>
                <a:schemeClr val="accent2">
                  <a:lumMod val="75000"/>
                </a:schemeClr>
              </a:solidFill>
            </a:endParaRPr>
          </a:p>
        </p:txBody>
      </p:sp>
      <p:sp>
        <p:nvSpPr>
          <p:cNvPr id="3" name="Symbol zastępczy zawartości 2"/>
          <p:cNvSpPr>
            <a:spLocks noGrp="1"/>
          </p:cNvSpPr>
          <p:nvPr>
            <p:ph idx="1"/>
          </p:nvPr>
        </p:nvSpPr>
        <p:spPr>
          <a:xfrm>
            <a:off x="428978" y="524935"/>
            <a:ext cx="8507634" cy="5808132"/>
          </a:xfrm>
          <a:solidFill>
            <a:schemeClr val="accent6">
              <a:lumMod val="40000"/>
              <a:lumOff val="60000"/>
            </a:schemeClr>
          </a:solidFill>
          <a:ln w="76200">
            <a:solidFill>
              <a:schemeClr val="accent1"/>
            </a:solidFill>
          </a:ln>
        </p:spPr>
        <p:txBody>
          <a:bodyPr>
            <a:normAutofit/>
          </a:bodyPr>
          <a:lstStyle/>
          <a:p>
            <a:r>
              <a:rPr lang="pl-PL" b="1" dirty="0">
                <a:solidFill>
                  <a:srgbClr val="FF0000"/>
                </a:solidFill>
              </a:rPr>
              <a:t>lekarz weterynarii </a:t>
            </a:r>
            <a:r>
              <a:rPr lang="pl-PL" dirty="0"/>
              <a:t>prowadzący leczenie danego pacjenta/ grupy zwierząt powinien złożyć </a:t>
            </a:r>
            <a:r>
              <a:rPr lang="pl-PL" b="1" dirty="0">
                <a:solidFill>
                  <a:srgbClr val="FF0000"/>
                </a:solidFill>
              </a:rPr>
              <a:t>wniosek do </a:t>
            </a:r>
            <a:r>
              <a:rPr lang="pl-PL" b="1" dirty="0" smtClean="0">
                <a:solidFill>
                  <a:srgbClr val="FF0000"/>
                </a:solidFill>
              </a:rPr>
              <a:t>GIW, </a:t>
            </a:r>
            <a:r>
              <a:rPr lang="pl-PL" dirty="0" smtClean="0">
                <a:solidFill>
                  <a:schemeClr val="tx1"/>
                </a:solidFill>
              </a:rPr>
              <a:t>w którym należy:</a:t>
            </a:r>
          </a:p>
          <a:p>
            <a:pPr>
              <a:buFont typeface="Wingdings" panose="05000000000000000000" pitchFamily="2" charset="2"/>
              <a:buChar char="q"/>
            </a:pPr>
            <a:r>
              <a:rPr lang="pl-PL" dirty="0"/>
              <a:t>dokładnie </a:t>
            </a:r>
            <a:r>
              <a:rPr lang="pl-PL" b="1" dirty="0">
                <a:solidFill>
                  <a:srgbClr val="FF0000"/>
                </a:solidFill>
              </a:rPr>
              <a:t>opisać zwierzęt</a:t>
            </a:r>
            <a:r>
              <a:rPr lang="pl-PL" dirty="0">
                <a:solidFill>
                  <a:srgbClr val="FF0000"/>
                </a:solidFill>
              </a:rPr>
              <a:t>a</a:t>
            </a:r>
            <a:r>
              <a:rPr lang="pl-PL" dirty="0"/>
              <a:t>/zwierzę, u którego zostanie zastosowany lek sprowadzony z zagranicy (gatunek, rasa, płeć, </a:t>
            </a:r>
            <a:r>
              <a:rPr lang="pl-PL" dirty="0" smtClean="0"/>
              <a:t>wiek)</a:t>
            </a:r>
          </a:p>
          <a:p>
            <a:pPr>
              <a:buFont typeface="Wingdings" panose="05000000000000000000" pitchFamily="2" charset="2"/>
              <a:buChar char="q"/>
            </a:pPr>
            <a:r>
              <a:rPr lang="pl-PL" b="1" dirty="0">
                <a:solidFill>
                  <a:srgbClr val="FF0000"/>
                </a:solidFill>
              </a:rPr>
              <a:t>p</a:t>
            </a:r>
            <a:r>
              <a:rPr lang="pl-PL" b="1" dirty="0" smtClean="0">
                <a:solidFill>
                  <a:srgbClr val="FF0000"/>
                </a:solidFill>
              </a:rPr>
              <a:t>odać dane </a:t>
            </a:r>
            <a:r>
              <a:rPr lang="pl-PL" b="1" dirty="0">
                <a:solidFill>
                  <a:srgbClr val="FF0000"/>
                </a:solidFill>
              </a:rPr>
              <a:t>właściciela</a:t>
            </a:r>
            <a:r>
              <a:rPr lang="pl-PL" dirty="0"/>
              <a:t>/opiekuna/hodowcy zwierząt (imię i nazwisko, adres</a:t>
            </a:r>
            <a:r>
              <a:rPr lang="pl-PL" dirty="0" smtClean="0"/>
              <a:t>)</a:t>
            </a:r>
          </a:p>
          <a:p>
            <a:pPr>
              <a:buFont typeface="Wingdings" panose="05000000000000000000" pitchFamily="2" charset="2"/>
              <a:buChar char="q"/>
            </a:pPr>
            <a:r>
              <a:rPr lang="pl-PL" b="1" dirty="0">
                <a:solidFill>
                  <a:srgbClr val="FF0000"/>
                </a:solidFill>
              </a:rPr>
              <a:t>nazwę produktu leczniczego</a:t>
            </a:r>
            <a:r>
              <a:rPr lang="pl-PL" dirty="0"/>
              <a:t>, jego nazwę handlową, nazwę substancji czynnej, nazwę wytwórcy/podmiotu odpowiedzialnego, państwo, z którego ma być on sprowadzony, ilość opakowań, dawkowanie oraz w przypadku stosowania leku u grupy zwierząt należy dołączyć harmonogram leczenia, ilość produktu leczniczego w przeliczeniu na jedno </a:t>
            </a:r>
            <a:r>
              <a:rPr lang="pl-PL" dirty="0" smtClean="0"/>
              <a:t>zwierzę, </a:t>
            </a:r>
            <a:r>
              <a:rPr lang="pl-PL" dirty="0"/>
              <a:t>okres stosowania leku </a:t>
            </a:r>
            <a:endParaRPr lang="pl-PL" dirty="0" smtClean="0"/>
          </a:p>
          <a:p>
            <a:pPr>
              <a:buFont typeface="Wingdings" panose="05000000000000000000" pitchFamily="2" charset="2"/>
              <a:buChar char="q"/>
            </a:pPr>
            <a:r>
              <a:rPr lang="pl-PL" b="1" dirty="0">
                <a:solidFill>
                  <a:srgbClr val="FF0000"/>
                </a:solidFill>
              </a:rPr>
              <a:t>cel</a:t>
            </a:r>
            <a:r>
              <a:rPr lang="pl-PL" dirty="0"/>
              <a:t> sprowadzania produktu, w przypadku jakiej jednostki chorobowej ma zostać podany</a:t>
            </a:r>
            <a:r>
              <a:rPr lang="pl-PL" b="1" dirty="0">
                <a:solidFill>
                  <a:srgbClr val="FF0000"/>
                </a:solidFill>
              </a:rPr>
              <a:t>, </a:t>
            </a:r>
            <a:r>
              <a:rPr lang="pl-PL" b="1" u="sng" dirty="0">
                <a:solidFill>
                  <a:srgbClr val="FF0000"/>
                </a:solidFill>
              </a:rPr>
              <a:t>z wyraźnym podkreśleniem zastosowania produktu do ratowania życia i zdrowia </a:t>
            </a:r>
            <a:r>
              <a:rPr lang="pl-PL" b="1" u="sng" dirty="0" smtClean="0">
                <a:solidFill>
                  <a:srgbClr val="FF0000"/>
                </a:solidFill>
              </a:rPr>
              <a:t>zwierząt</a:t>
            </a:r>
            <a:endParaRPr lang="pl-PL" b="1" u="sng" dirty="0">
              <a:solidFill>
                <a:srgbClr val="FF0000"/>
              </a:solidFill>
            </a:endParaRPr>
          </a:p>
          <a:p>
            <a:pPr>
              <a:buFont typeface="Wingdings" panose="05000000000000000000" pitchFamily="2" charset="2"/>
              <a:buChar char="q"/>
            </a:pPr>
            <a:r>
              <a:rPr lang="pl-PL" b="1" dirty="0" smtClean="0">
                <a:solidFill>
                  <a:srgbClr val="FF0000"/>
                </a:solidFill>
              </a:rPr>
              <a:t>informacje </a:t>
            </a:r>
            <a:r>
              <a:rPr lang="pl-PL" b="1" dirty="0">
                <a:solidFill>
                  <a:srgbClr val="FF0000"/>
                </a:solidFill>
              </a:rPr>
              <a:t>o hurtowni</a:t>
            </a:r>
            <a:r>
              <a:rPr lang="pl-PL" dirty="0"/>
              <a:t>, która zajmie się sprowadzaniem leku (adres oraz numer zezwolenia) a także uwzględnić informacje dotyczące czasu koniecznego do przywozu leku do Polski i określić go w taki sposób, aby hurtownia mogła faktycznie zrealizować import tj. 30, 60 lub 90, 180 dni. </a:t>
            </a:r>
            <a:endParaRPr lang="pl-PL" b="1" u="sng" dirty="0" smtClean="0">
              <a:solidFill>
                <a:srgbClr val="FF0000"/>
              </a:solidFill>
            </a:endParaRPr>
          </a:p>
          <a:p>
            <a:pPr>
              <a:buFont typeface="Wingdings" panose="05000000000000000000" pitchFamily="2" charset="2"/>
              <a:buChar char="q"/>
            </a:pPr>
            <a:endParaRPr lang="pl-PL" b="1" dirty="0" smtClean="0">
              <a:solidFill>
                <a:srgbClr val="FF0000"/>
              </a:solidFill>
            </a:endParaRPr>
          </a:p>
          <a:p>
            <a:endParaRPr lang="pl-PL" b="1" dirty="0">
              <a:solidFill>
                <a:srgbClr val="FF0000"/>
              </a:solidFill>
            </a:endParaRPr>
          </a:p>
        </p:txBody>
      </p:sp>
      <p:sp>
        <p:nvSpPr>
          <p:cNvPr id="5" name="Prostokąt 4"/>
          <p:cNvSpPr/>
          <p:nvPr/>
        </p:nvSpPr>
        <p:spPr>
          <a:xfrm>
            <a:off x="9324621" y="524934"/>
            <a:ext cx="2788355" cy="3139321"/>
          </a:xfrm>
          <a:prstGeom prst="rect">
            <a:avLst/>
          </a:prstGeom>
          <a:solidFill>
            <a:schemeClr val="accent1">
              <a:lumMod val="20000"/>
              <a:lumOff val="80000"/>
            </a:schemeClr>
          </a:solidFill>
          <a:ln w="76200">
            <a:solidFill>
              <a:schemeClr val="accent2">
                <a:lumMod val="50000"/>
              </a:schemeClr>
            </a:solidFill>
          </a:ln>
        </p:spPr>
        <p:txBody>
          <a:bodyPr wrap="square">
            <a:spAutoFit/>
          </a:bodyPr>
          <a:lstStyle/>
          <a:p>
            <a:pPr algn="ctr">
              <a:spcAft>
                <a:spcPts val="0"/>
              </a:spcAft>
            </a:pPr>
            <a:r>
              <a:rPr lang="pl-PL"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Pismo przewodnie </a:t>
            </a:r>
            <a:r>
              <a:rPr lang="pl-PL" dirty="0" smtClean="0">
                <a:latin typeface="Calibri" panose="020F0502020204030204" pitchFamily="34" charset="0"/>
                <a:ea typeface="Calibri" panose="020F0502020204030204" pitchFamily="34" charset="0"/>
                <a:cs typeface="Times New Roman" panose="02020603050405020304" pitchFamily="18" charset="0"/>
              </a:rPr>
              <a:t>załącznik </a:t>
            </a:r>
            <a:r>
              <a:rPr lang="pl-PL" dirty="0">
                <a:latin typeface="Calibri" panose="020F0502020204030204" pitchFamily="34" charset="0"/>
                <a:ea typeface="Times New Roman" panose="02020603050405020304" pitchFamily="18" charset="0"/>
                <a:cs typeface="Times New Roman" panose="02020603050405020304" pitchFamily="18" charset="0"/>
              </a:rPr>
              <a:t>do </a:t>
            </a:r>
            <a:r>
              <a:rPr lang="pl-PL" dirty="0">
                <a:latin typeface="Calibri" panose="020F0502020204030204" pitchFamily="34" charset="0"/>
                <a:ea typeface="Calibri" panose="020F0502020204030204" pitchFamily="34" charset="0"/>
                <a:cs typeface="Times New Roman" panose="02020603050405020304" pitchFamily="18" charset="0"/>
              </a:rPr>
              <a:t>rozporządzenia Ministra Zdrowia z dnia 21 marca 2012 r. </a:t>
            </a:r>
            <a:r>
              <a:rPr lang="pl-PL" i="1" dirty="0">
                <a:latin typeface="Calibri" panose="020F0502020204030204" pitchFamily="34" charset="0"/>
                <a:ea typeface="Calibri" panose="020F0502020204030204" pitchFamily="34" charset="0"/>
                <a:cs typeface="Times New Roman" panose="02020603050405020304" pitchFamily="18" charset="0"/>
              </a:rPr>
              <a:t>w sprawie sprowadzania z zagranicy produktów leczniczych niezbędnych dla ratowania życia lub zdrowia pacjenta dopuszczonych do obrotu bez konieczności uzyskania pozwolenia.</a:t>
            </a:r>
            <a:endParaRPr lang="pl-PL"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rostokąt 5"/>
          <p:cNvSpPr/>
          <p:nvPr/>
        </p:nvSpPr>
        <p:spPr>
          <a:xfrm>
            <a:off x="9324621" y="4024743"/>
            <a:ext cx="2476455" cy="2308324"/>
          </a:xfrm>
          <a:prstGeom prst="rect">
            <a:avLst/>
          </a:prstGeom>
          <a:solidFill>
            <a:schemeClr val="accent1">
              <a:lumMod val="20000"/>
              <a:lumOff val="80000"/>
            </a:schemeClr>
          </a:solidFill>
          <a:ln w="76200">
            <a:solidFill>
              <a:schemeClr val="accent2">
                <a:lumMod val="50000"/>
              </a:schemeClr>
            </a:solidFill>
          </a:ln>
        </p:spPr>
        <p:txBody>
          <a:bodyPr wrap="square">
            <a:spAutoFit/>
          </a:bodyPr>
          <a:lstStyle/>
          <a:p>
            <a:pPr algn="ctr"/>
            <a:r>
              <a:rPr lang="pl-PL" b="1" dirty="0" smtClean="0">
                <a:solidFill>
                  <a:srgbClr val="FF0000"/>
                </a:solidFill>
                <a:latin typeface="Calibri" panose="020F0502020204030204" pitchFamily="34" charset="0"/>
                <a:ea typeface="Calibri" panose="020F0502020204030204" pitchFamily="34" charset="0"/>
              </a:rPr>
              <a:t>Opinię </a:t>
            </a:r>
            <a:r>
              <a:rPr lang="pl-PL" b="1" dirty="0">
                <a:solidFill>
                  <a:srgbClr val="FF0000"/>
                </a:solidFill>
                <a:latin typeface="Calibri" panose="020F0502020204030204" pitchFamily="34" charset="0"/>
                <a:ea typeface="Calibri" panose="020F0502020204030204" pitchFamily="34" charset="0"/>
              </a:rPr>
              <a:t>naukową </a:t>
            </a:r>
            <a:r>
              <a:rPr lang="pl-PL" dirty="0">
                <a:latin typeface="Calibri" panose="020F0502020204030204" pitchFamily="34" charset="0"/>
                <a:ea typeface="Calibri" panose="020F0502020204030204" pitchFamily="34" charset="0"/>
              </a:rPr>
              <a:t>potwierdzającą zasadność sprowadzenia leku z zagranicy, konieczność pozyskania leku daną drogą dla ratowania życia i zdrowia zwierząt. </a:t>
            </a:r>
            <a:endParaRPr lang="pl-PL" dirty="0"/>
          </a:p>
        </p:txBody>
      </p:sp>
    </p:spTree>
    <p:extLst>
      <p:ext uri="{BB962C8B-B14F-4D97-AF65-F5344CB8AC3E}">
        <p14:creationId xmlns:p14="http://schemas.microsoft.com/office/powerpoint/2010/main" val="65929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09600" y="225777"/>
            <a:ext cx="9392355" cy="2348089"/>
          </a:xfrm>
        </p:spPr>
        <p:txBody>
          <a:bodyPr>
            <a:normAutofit/>
          </a:bodyPr>
          <a:lstStyle/>
          <a:p>
            <a:r>
              <a:rPr lang="pl-PL" sz="4000" b="1" i="1" dirty="0" smtClean="0">
                <a:solidFill>
                  <a:schemeClr val="accent2">
                    <a:lumMod val="75000"/>
                  </a:schemeClr>
                </a:solidFill>
              </a:rPr>
              <a:t>Opinia naukowa</a:t>
            </a:r>
            <a:endParaRPr lang="pl-PL" sz="4000" b="1" i="1" dirty="0">
              <a:solidFill>
                <a:schemeClr val="accent2">
                  <a:lumMod val="75000"/>
                </a:schemeClr>
              </a:solidFill>
            </a:endParaRPr>
          </a:p>
        </p:txBody>
      </p:sp>
      <p:sp>
        <p:nvSpPr>
          <p:cNvPr id="3" name="Symbol zastępczy zawartości 2"/>
          <p:cNvSpPr>
            <a:spLocks noGrp="1"/>
          </p:cNvSpPr>
          <p:nvPr>
            <p:ph idx="1"/>
          </p:nvPr>
        </p:nvSpPr>
        <p:spPr>
          <a:xfrm>
            <a:off x="609600" y="1190978"/>
            <a:ext cx="8873068" cy="5667022"/>
          </a:xfrm>
        </p:spPr>
        <p:txBody>
          <a:bodyPr>
            <a:normAutofit/>
          </a:bodyPr>
          <a:lstStyle/>
          <a:p>
            <a:pPr>
              <a:buFont typeface="Wingdings" panose="05000000000000000000" pitchFamily="2" charset="2"/>
              <a:buChar char="q"/>
            </a:pPr>
            <a:r>
              <a:rPr lang="pl-PL" sz="2800" dirty="0" smtClean="0"/>
              <a:t>ma </a:t>
            </a:r>
            <a:r>
              <a:rPr lang="pl-PL" sz="2800" dirty="0"/>
              <a:t>wyjaśniać jednocześnie </a:t>
            </a:r>
            <a:r>
              <a:rPr lang="pl-PL" sz="2800" b="1" dirty="0">
                <a:solidFill>
                  <a:srgbClr val="FF0000"/>
                </a:solidFill>
              </a:rPr>
              <a:t>brak szkodliwości leku </a:t>
            </a:r>
            <a:r>
              <a:rPr lang="pl-PL" sz="2800" dirty="0"/>
              <a:t>dla innych gatunków zwierząt, dla człowieka </a:t>
            </a:r>
            <a:r>
              <a:rPr lang="pl-PL" sz="2800" dirty="0" smtClean="0"/>
              <a:t/>
            </a:r>
            <a:br>
              <a:rPr lang="pl-PL" sz="2800" dirty="0" smtClean="0"/>
            </a:br>
            <a:r>
              <a:rPr lang="pl-PL" sz="2800" dirty="0" smtClean="0"/>
              <a:t>i </a:t>
            </a:r>
            <a:r>
              <a:rPr lang="pl-PL" sz="2800" dirty="0"/>
              <a:t>dla  środowiska; w przypadku sprowadzania szczepionki przeznaczonej dla zwierząt gospodarskich należy wziąć również pod uwagę aktualną  sytuację epizootyczną w </a:t>
            </a:r>
            <a:r>
              <a:rPr lang="pl-PL" sz="2800" dirty="0" smtClean="0"/>
              <a:t>kraju</a:t>
            </a:r>
          </a:p>
          <a:p>
            <a:pPr>
              <a:buFont typeface="Wingdings" panose="05000000000000000000" pitchFamily="2" charset="2"/>
              <a:buChar char="q"/>
            </a:pPr>
            <a:r>
              <a:rPr lang="pl-PL" sz="2800" dirty="0" smtClean="0"/>
              <a:t>może </a:t>
            </a:r>
            <a:r>
              <a:rPr lang="pl-PL" sz="2800" dirty="0"/>
              <a:t>wystawić jedynie osoba </a:t>
            </a:r>
            <a:r>
              <a:rPr lang="pl-PL" sz="2800" b="1" dirty="0">
                <a:solidFill>
                  <a:srgbClr val="FF0000"/>
                </a:solidFill>
              </a:rPr>
              <a:t>z tytułem naukowym </a:t>
            </a:r>
            <a:r>
              <a:rPr lang="pl-PL" sz="2800" dirty="0"/>
              <a:t>uprawniającym do prowadzenia </a:t>
            </a:r>
            <a:r>
              <a:rPr lang="pl-PL" sz="2800" b="1" dirty="0">
                <a:solidFill>
                  <a:srgbClr val="FF0000"/>
                </a:solidFill>
              </a:rPr>
              <a:t>zajęć ze studentami</a:t>
            </a:r>
            <a:r>
              <a:rPr lang="pl-PL" sz="2800" dirty="0"/>
              <a:t>, specjalizująca się w danej dziedzinie medycyny weterynaryjnej, odpowiadającej jednostce chorobowej i gatunkowi zwierzęcia, dla którego produkt leczniczy będzie </a:t>
            </a:r>
            <a:r>
              <a:rPr lang="pl-PL" sz="2800" dirty="0" smtClean="0"/>
              <a:t>sprowadzany</a:t>
            </a:r>
            <a:endParaRPr lang="pl-PL" sz="2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5677" y="350521"/>
            <a:ext cx="1490154" cy="1490154"/>
          </a:xfrm>
          <a:prstGeom prst="rect">
            <a:avLst/>
          </a:prstGeom>
          <a:solidFill>
            <a:schemeClr val="bg1"/>
          </a:solidFill>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01765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8" name="Symbol zastępczy zawartości 3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300" y="2160588"/>
            <a:ext cx="3881437" cy="3881437"/>
          </a:xfrm>
        </p:spPr>
      </p:pic>
      <p:sp>
        <p:nvSpPr>
          <p:cNvPr id="4" name="Prostokąt 3"/>
          <p:cNvSpPr/>
          <p:nvPr/>
        </p:nvSpPr>
        <p:spPr>
          <a:xfrm>
            <a:off x="0" y="0"/>
            <a:ext cx="12192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p:cNvSpPr/>
          <p:nvPr/>
        </p:nvSpPr>
        <p:spPr>
          <a:xfrm>
            <a:off x="190005" y="776283"/>
            <a:ext cx="2619022" cy="1248533"/>
          </a:xfrm>
          <a:prstGeom prst="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b="1" dirty="0" smtClean="0">
                <a:solidFill>
                  <a:schemeClr val="tx1"/>
                </a:solidFill>
              </a:rPr>
              <a:t>Lekarz weterynarii</a:t>
            </a:r>
            <a:endParaRPr lang="pl-PL" sz="3200" b="1" dirty="0">
              <a:solidFill>
                <a:schemeClr val="tx1"/>
              </a:solidFill>
            </a:endParaRPr>
          </a:p>
        </p:txBody>
      </p:sp>
      <p:sp>
        <p:nvSpPr>
          <p:cNvPr id="20" name="Strzałka w prawo 19"/>
          <p:cNvSpPr/>
          <p:nvPr/>
        </p:nvSpPr>
        <p:spPr>
          <a:xfrm>
            <a:off x="3079962" y="1099178"/>
            <a:ext cx="6457244" cy="6027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9666305" y="771396"/>
            <a:ext cx="2479437" cy="1569660"/>
          </a:xfrm>
          <a:prstGeom prst="rect">
            <a:avLst/>
          </a:prstGeom>
          <a:solidFill>
            <a:schemeClr val="accent1">
              <a:lumMod val="40000"/>
              <a:lumOff val="60000"/>
            </a:schemeClr>
          </a:solidFill>
          <a:ln w="76200">
            <a:solidFill>
              <a:schemeClr val="accent2"/>
            </a:solidFill>
          </a:ln>
        </p:spPr>
        <p:txBody>
          <a:bodyPr wrap="square" rtlCol="0">
            <a:spAutoFit/>
          </a:bodyPr>
          <a:lstStyle/>
          <a:p>
            <a:pPr algn="ctr"/>
            <a:r>
              <a:rPr lang="pl-PL" sz="3200" b="1" dirty="0" smtClean="0"/>
              <a:t>Główny Inspektorat Weterynarii</a:t>
            </a:r>
            <a:endParaRPr lang="pl-PL" sz="3200" b="1" dirty="0"/>
          </a:p>
        </p:txBody>
      </p:sp>
      <p:sp>
        <p:nvSpPr>
          <p:cNvPr id="22" name="pole tekstowe 21"/>
          <p:cNvSpPr txBox="1"/>
          <p:nvPr/>
        </p:nvSpPr>
        <p:spPr>
          <a:xfrm>
            <a:off x="6829047" y="3951691"/>
            <a:ext cx="5236284" cy="1569660"/>
          </a:xfrm>
          <a:prstGeom prst="rect">
            <a:avLst/>
          </a:prstGeom>
          <a:solidFill>
            <a:schemeClr val="accent1">
              <a:lumMod val="40000"/>
              <a:lumOff val="60000"/>
            </a:schemeClr>
          </a:solidFill>
          <a:ln w="76200">
            <a:solidFill>
              <a:schemeClr val="accent2"/>
            </a:solidFill>
          </a:ln>
        </p:spPr>
        <p:txBody>
          <a:bodyPr wrap="square" rtlCol="0">
            <a:spAutoFit/>
          </a:bodyPr>
          <a:lstStyle/>
          <a:p>
            <a:pPr algn="ctr"/>
            <a:r>
              <a:rPr lang="pl-PL" sz="3200" b="1" dirty="0" smtClean="0"/>
              <a:t>Właściwy Departament Ministerstwa </a:t>
            </a:r>
            <a:r>
              <a:rPr lang="pl-PL" sz="3200" b="1" dirty="0"/>
              <a:t>Rolnictwa i Rozwoju Wsi</a:t>
            </a:r>
          </a:p>
        </p:txBody>
      </p:sp>
      <p:sp>
        <p:nvSpPr>
          <p:cNvPr id="23" name="Prostokąt 22"/>
          <p:cNvSpPr/>
          <p:nvPr/>
        </p:nvSpPr>
        <p:spPr>
          <a:xfrm>
            <a:off x="627059" y="3951691"/>
            <a:ext cx="4363935" cy="1569660"/>
          </a:xfrm>
          <a:prstGeom prst="rect">
            <a:avLst/>
          </a:prstGeom>
          <a:solidFill>
            <a:schemeClr val="accent1">
              <a:lumMod val="40000"/>
              <a:lumOff val="60000"/>
            </a:schemeClr>
          </a:solidFill>
          <a:ln w="76200">
            <a:solidFill>
              <a:schemeClr val="accent2"/>
            </a:solidFill>
          </a:ln>
        </p:spPr>
        <p:txBody>
          <a:bodyPr wrap="square">
            <a:spAutoFit/>
          </a:bodyPr>
          <a:lstStyle/>
          <a:p>
            <a:pPr algn="ctr"/>
            <a:r>
              <a:rPr lang="pl-PL" sz="3200" b="1" dirty="0" smtClean="0"/>
              <a:t>Właściwy Departament Ministerstwa </a:t>
            </a:r>
            <a:r>
              <a:rPr lang="pl-PL" sz="3200" b="1" dirty="0"/>
              <a:t>Zdrowia</a:t>
            </a:r>
          </a:p>
        </p:txBody>
      </p:sp>
      <p:sp>
        <p:nvSpPr>
          <p:cNvPr id="24" name="Prostokąt 23"/>
          <p:cNvSpPr/>
          <p:nvPr/>
        </p:nvSpPr>
        <p:spPr>
          <a:xfrm>
            <a:off x="3201330" y="467709"/>
            <a:ext cx="1382110" cy="461665"/>
          </a:xfrm>
          <a:prstGeom prst="rect">
            <a:avLst/>
          </a:prstGeom>
          <a:solidFill>
            <a:schemeClr val="accent3">
              <a:lumMod val="60000"/>
              <a:lumOff val="40000"/>
            </a:schemeClr>
          </a:solidFill>
          <a:ln w="76200">
            <a:solidFill>
              <a:schemeClr val="accent3">
                <a:lumMod val="50000"/>
              </a:schemeClr>
            </a:solidFill>
          </a:ln>
        </p:spPr>
        <p:txBody>
          <a:bodyPr wrap="none">
            <a:spAutoFit/>
          </a:bodyPr>
          <a:lstStyle/>
          <a:p>
            <a:r>
              <a:rPr lang="pl-PL" sz="2400" b="1" dirty="0"/>
              <a:t>Wniosek</a:t>
            </a:r>
          </a:p>
        </p:txBody>
      </p:sp>
      <p:sp>
        <p:nvSpPr>
          <p:cNvPr id="25" name="Prostokąt 24"/>
          <p:cNvSpPr/>
          <p:nvPr/>
        </p:nvSpPr>
        <p:spPr>
          <a:xfrm>
            <a:off x="4854375" y="283713"/>
            <a:ext cx="2061783" cy="830997"/>
          </a:xfrm>
          <a:prstGeom prst="rect">
            <a:avLst/>
          </a:prstGeom>
          <a:solidFill>
            <a:schemeClr val="accent3">
              <a:lumMod val="60000"/>
              <a:lumOff val="40000"/>
            </a:schemeClr>
          </a:solidFill>
          <a:ln w="76200">
            <a:solidFill>
              <a:schemeClr val="accent3">
                <a:lumMod val="50000"/>
              </a:schemeClr>
            </a:solidFill>
          </a:ln>
        </p:spPr>
        <p:txBody>
          <a:bodyPr wrap="none">
            <a:spAutoFit/>
          </a:bodyPr>
          <a:lstStyle/>
          <a:p>
            <a:pPr algn="ctr"/>
            <a:r>
              <a:rPr lang="pl-PL" sz="2400" b="1" dirty="0" smtClean="0"/>
              <a:t>Pismo</a:t>
            </a:r>
          </a:p>
          <a:p>
            <a:pPr algn="ctr"/>
            <a:r>
              <a:rPr lang="pl-PL" sz="2400" b="1" dirty="0" smtClean="0"/>
              <a:t> przewodnie </a:t>
            </a:r>
            <a:endParaRPr lang="pl-PL" sz="2400" b="1" dirty="0"/>
          </a:p>
        </p:txBody>
      </p:sp>
      <p:sp>
        <p:nvSpPr>
          <p:cNvPr id="26" name="Prostokąt 25"/>
          <p:cNvSpPr/>
          <p:nvPr/>
        </p:nvSpPr>
        <p:spPr>
          <a:xfrm>
            <a:off x="7308462" y="283713"/>
            <a:ext cx="1462764" cy="830997"/>
          </a:xfrm>
          <a:prstGeom prst="rect">
            <a:avLst/>
          </a:prstGeom>
          <a:solidFill>
            <a:schemeClr val="accent3">
              <a:lumMod val="60000"/>
              <a:lumOff val="40000"/>
            </a:schemeClr>
          </a:solidFill>
          <a:ln w="76200">
            <a:solidFill>
              <a:schemeClr val="accent3">
                <a:lumMod val="50000"/>
              </a:schemeClr>
            </a:solidFill>
          </a:ln>
        </p:spPr>
        <p:txBody>
          <a:bodyPr wrap="square">
            <a:spAutoFit/>
          </a:bodyPr>
          <a:lstStyle/>
          <a:p>
            <a:pPr algn="ctr"/>
            <a:r>
              <a:rPr lang="pl-PL" sz="2400" b="1" dirty="0" smtClean="0"/>
              <a:t>Opinia naukowa </a:t>
            </a:r>
            <a:endParaRPr lang="pl-PL" sz="2400" b="1" dirty="0"/>
          </a:p>
        </p:txBody>
      </p:sp>
      <p:sp>
        <p:nvSpPr>
          <p:cNvPr id="27" name="Strzałka w lewo 26"/>
          <p:cNvSpPr/>
          <p:nvPr/>
        </p:nvSpPr>
        <p:spPr>
          <a:xfrm>
            <a:off x="5164367" y="4470046"/>
            <a:ext cx="1381282" cy="535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trzałka w górę 27"/>
          <p:cNvSpPr/>
          <p:nvPr/>
        </p:nvSpPr>
        <p:spPr>
          <a:xfrm>
            <a:off x="1126983" y="2287142"/>
            <a:ext cx="745066" cy="15213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p:cNvSpPr/>
          <p:nvPr/>
        </p:nvSpPr>
        <p:spPr>
          <a:xfrm>
            <a:off x="1872049" y="2946159"/>
            <a:ext cx="2374368" cy="461665"/>
          </a:xfrm>
          <a:prstGeom prst="rect">
            <a:avLst/>
          </a:prstGeom>
          <a:solidFill>
            <a:schemeClr val="accent3">
              <a:lumMod val="60000"/>
              <a:lumOff val="40000"/>
            </a:schemeClr>
          </a:solidFill>
          <a:ln w="76200">
            <a:solidFill>
              <a:schemeClr val="accent3">
                <a:lumMod val="50000"/>
              </a:schemeClr>
            </a:solidFill>
          </a:ln>
        </p:spPr>
        <p:txBody>
          <a:bodyPr wrap="none">
            <a:spAutoFit/>
          </a:bodyPr>
          <a:lstStyle/>
          <a:p>
            <a:pPr algn="ctr"/>
            <a:r>
              <a:rPr lang="pl-PL" sz="2400" b="1" dirty="0" smtClean="0"/>
              <a:t>Odmowa/zgoda</a:t>
            </a:r>
            <a:endParaRPr lang="pl-PL" sz="2400" b="1" dirty="0"/>
          </a:p>
        </p:txBody>
      </p:sp>
      <p:sp>
        <p:nvSpPr>
          <p:cNvPr id="30" name="Strzałka w dół 29"/>
          <p:cNvSpPr/>
          <p:nvPr/>
        </p:nvSpPr>
        <p:spPr>
          <a:xfrm>
            <a:off x="10640524" y="2538814"/>
            <a:ext cx="714046" cy="1276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30"/>
          <p:cNvSpPr/>
          <p:nvPr/>
        </p:nvSpPr>
        <p:spPr>
          <a:xfrm>
            <a:off x="4203493" y="1712368"/>
            <a:ext cx="3785011" cy="461665"/>
          </a:xfrm>
          <a:prstGeom prst="rect">
            <a:avLst/>
          </a:prstGeom>
          <a:solidFill>
            <a:schemeClr val="accent6">
              <a:lumMod val="60000"/>
              <a:lumOff val="40000"/>
            </a:schemeClr>
          </a:solidFill>
          <a:ln w="76200">
            <a:solidFill>
              <a:schemeClr val="accent3">
                <a:lumMod val="50000"/>
              </a:schemeClr>
            </a:solidFill>
          </a:ln>
        </p:spPr>
        <p:txBody>
          <a:bodyPr wrap="none">
            <a:spAutoFit/>
          </a:bodyPr>
          <a:lstStyle/>
          <a:p>
            <a:pPr algn="ctr"/>
            <a:r>
              <a:rPr lang="pl-PL" sz="2400" b="1" dirty="0" smtClean="0"/>
              <a:t>Dokumentacja medyczna</a:t>
            </a:r>
            <a:endParaRPr lang="pl-PL" sz="2400" b="1" dirty="0"/>
          </a:p>
        </p:txBody>
      </p:sp>
      <p:sp>
        <p:nvSpPr>
          <p:cNvPr id="34" name="Prostokąt 33"/>
          <p:cNvSpPr/>
          <p:nvPr/>
        </p:nvSpPr>
        <p:spPr>
          <a:xfrm>
            <a:off x="1126983" y="-82254"/>
            <a:ext cx="590225" cy="923330"/>
          </a:xfrm>
          <a:prstGeom prst="rect">
            <a:avLst/>
          </a:prstGeom>
          <a:noFill/>
        </p:spPr>
        <p:txBody>
          <a:bodyPr wrap="none" lIns="91440" tIns="45720" rIns="91440" bIns="45720">
            <a:spAutoFit/>
          </a:bodyPr>
          <a:lstStyle/>
          <a:p>
            <a:pPr algn="ctr"/>
            <a:r>
              <a:rPr lang="pl-PL"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a:t>
            </a:r>
            <a:endParaRPr lang="pl-P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Prostokąt 34"/>
          <p:cNvSpPr/>
          <p:nvPr/>
        </p:nvSpPr>
        <p:spPr>
          <a:xfrm>
            <a:off x="10551982" y="-82254"/>
            <a:ext cx="590226" cy="923330"/>
          </a:xfrm>
          <a:prstGeom prst="rect">
            <a:avLst/>
          </a:prstGeom>
          <a:noFill/>
        </p:spPr>
        <p:txBody>
          <a:bodyPr wrap="none" lIns="91440" tIns="45720" rIns="91440" bIns="45720">
            <a:spAutoFit/>
          </a:bodyPr>
          <a:lstStyle/>
          <a:p>
            <a:pPr algn="ctr"/>
            <a:r>
              <a:rPr lang="pl-PL"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a:t>
            </a:r>
            <a:endParaRPr lang="pl-P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6" name="Prostokąt 35"/>
          <p:cNvSpPr/>
          <p:nvPr/>
        </p:nvSpPr>
        <p:spPr>
          <a:xfrm>
            <a:off x="9537206" y="5603605"/>
            <a:ext cx="590226" cy="923330"/>
          </a:xfrm>
          <a:prstGeom prst="rect">
            <a:avLst/>
          </a:prstGeom>
          <a:noFill/>
        </p:spPr>
        <p:txBody>
          <a:bodyPr wrap="none" lIns="91440" tIns="45720" rIns="91440" bIns="45720">
            <a:spAutoFit/>
          </a:bodyPr>
          <a:lstStyle/>
          <a:p>
            <a:pPr algn="ctr"/>
            <a:r>
              <a:rPr lang="pl-PL"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a:t>
            </a:r>
            <a:endParaRPr lang="pl-P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7" name="Prostokąt 36"/>
          <p:cNvSpPr/>
          <p:nvPr/>
        </p:nvSpPr>
        <p:spPr>
          <a:xfrm>
            <a:off x="2469007" y="5603605"/>
            <a:ext cx="590226" cy="923330"/>
          </a:xfrm>
          <a:prstGeom prst="rect">
            <a:avLst/>
          </a:prstGeom>
          <a:noFill/>
        </p:spPr>
        <p:txBody>
          <a:bodyPr wrap="none" lIns="91440" tIns="45720" rIns="91440" bIns="45720">
            <a:spAutoFit/>
          </a:bodyPr>
          <a:lstStyle/>
          <a:p>
            <a:pPr algn="ctr"/>
            <a:r>
              <a:rPr lang="pl-PL"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a:t>
            </a:r>
            <a:endParaRPr lang="pl-P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9" name="Symbol zastępczy zawartości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587" y="2256287"/>
            <a:ext cx="1524825" cy="1524825"/>
          </a:xfrm>
          <a:prstGeom prst="rect">
            <a:avLst/>
          </a:prstGeom>
        </p:spPr>
      </p:pic>
    </p:spTree>
    <p:extLst>
      <p:ext uri="{BB962C8B-B14F-4D97-AF65-F5344CB8AC3E}">
        <p14:creationId xmlns:p14="http://schemas.microsoft.com/office/powerpoint/2010/main" val="373204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308933" y="148905"/>
            <a:ext cx="6366756" cy="768006"/>
          </a:xfrm>
        </p:spPr>
        <p:txBody>
          <a:bodyPr>
            <a:normAutofit fontScale="90000"/>
          </a:bodyPr>
          <a:lstStyle/>
          <a:p>
            <a:r>
              <a:rPr lang="pl-PL" b="1" dirty="0" smtClean="0">
                <a:solidFill>
                  <a:schemeClr val="accent2">
                    <a:lumMod val="75000"/>
                  </a:schemeClr>
                </a:solidFill>
              </a:rPr>
              <a:t>Art. 68 ust. 5 i 6 – sprowadzanie z zagranicy 5 najmniejszych opakowań produktu leczniczego</a:t>
            </a:r>
            <a:endParaRPr lang="pl-PL" b="1" dirty="0">
              <a:solidFill>
                <a:schemeClr val="accent2">
                  <a:lumMod val="75000"/>
                </a:schemeClr>
              </a:solidFill>
            </a:endParaRPr>
          </a:p>
        </p:txBody>
      </p:sp>
      <p:sp>
        <p:nvSpPr>
          <p:cNvPr id="3" name="Symbol zastępczy zawartości 2"/>
          <p:cNvSpPr>
            <a:spLocks noGrp="1"/>
          </p:cNvSpPr>
          <p:nvPr>
            <p:ph idx="1"/>
          </p:nvPr>
        </p:nvSpPr>
        <p:spPr>
          <a:xfrm>
            <a:off x="79024" y="1810632"/>
            <a:ext cx="8596668" cy="3880773"/>
          </a:xfrm>
        </p:spPr>
        <p:txBody>
          <a:bodyPr>
            <a:noAutofit/>
          </a:bodyPr>
          <a:lstStyle/>
          <a:p>
            <a:r>
              <a:rPr lang="pl-PL" sz="2400" dirty="0" smtClean="0"/>
              <a:t>5. Nie wymaga zgody Prezesa Urzędu przywóz </a:t>
            </a:r>
            <a:r>
              <a:rPr lang="pl-PL" sz="2400" b="1" dirty="0" smtClean="0">
                <a:solidFill>
                  <a:srgbClr val="FF0000"/>
                </a:solidFill>
              </a:rPr>
              <a:t>z zagranicy </a:t>
            </a:r>
            <a:r>
              <a:rPr lang="pl-PL" sz="2400" dirty="0" smtClean="0"/>
              <a:t>produktu leczniczego na własne potrzeby lecznicze w </a:t>
            </a:r>
            <a:r>
              <a:rPr lang="pl-PL" sz="2400" b="1" dirty="0" smtClean="0">
                <a:solidFill>
                  <a:srgbClr val="FF0000"/>
                </a:solidFill>
              </a:rPr>
              <a:t>liczbie nieprzekraczającej pięciu najmniejszych opakowań. </a:t>
            </a:r>
          </a:p>
          <a:p>
            <a:r>
              <a:rPr lang="pl-PL" sz="2400" dirty="0" smtClean="0"/>
              <a:t>6. Przepisu ust. 5 </a:t>
            </a:r>
            <a:r>
              <a:rPr lang="pl-PL" sz="2400" b="1" dirty="0" smtClean="0">
                <a:solidFill>
                  <a:srgbClr val="FF0000"/>
                </a:solidFill>
              </a:rPr>
              <a:t>nie</a:t>
            </a:r>
            <a:r>
              <a:rPr lang="pl-PL" sz="2400" dirty="0" smtClean="0"/>
              <a:t> stosuje się do środków </a:t>
            </a:r>
            <a:r>
              <a:rPr lang="pl-PL" sz="2400" b="1" dirty="0" smtClean="0">
                <a:solidFill>
                  <a:srgbClr val="FF0000"/>
                </a:solidFill>
              </a:rPr>
              <a:t>odurzających </a:t>
            </a:r>
            <a:r>
              <a:rPr lang="pl-PL" sz="2400" dirty="0" smtClean="0"/>
              <a:t>i </a:t>
            </a:r>
            <a:r>
              <a:rPr lang="pl-PL" sz="2400" b="1" dirty="0" smtClean="0">
                <a:solidFill>
                  <a:srgbClr val="FF0000"/>
                </a:solidFill>
              </a:rPr>
              <a:t>substancji psychotropowych</a:t>
            </a:r>
            <a:r>
              <a:rPr lang="pl-PL" sz="2400" dirty="0" smtClean="0"/>
              <a:t>, których przywóz z zagranicy określają przepisy ustawy z dnia 29 lipca 2005 r. o przeciwdziałaniu narkomanii, oraz produktów leczniczych </a:t>
            </a:r>
            <a:r>
              <a:rPr lang="pl-PL" sz="2400" b="1" dirty="0" smtClean="0">
                <a:solidFill>
                  <a:srgbClr val="FF0000"/>
                </a:solidFill>
              </a:rPr>
              <a:t>weterynaryjnych przeznaczonych dla zwierząt, z których lub od których pozyskuje się tkanki lub produkty przeznaczone do spożycia przez ludzi. </a:t>
            </a:r>
            <a:endParaRPr lang="pl-PL" sz="2400" b="1" dirty="0">
              <a:solidFill>
                <a:srgbClr val="FF0000"/>
              </a:solidFill>
            </a:endParaRPr>
          </a:p>
        </p:txBody>
      </p:sp>
      <p:sp>
        <p:nvSpPr>
          <p:cNvPr id="6" name="pole tekstowe 5"/>
          <p:cNvSpPr txBox="1"/>
          <p:nvPr/>
        </p:nvSpPr>
        <p:spPr>
          <a:xfrm>
            <a:off x="8675691" y="3718679"/>
            <a:ext cx="3516309" cy="2862322"/>
          </a:xfrm>
          <a:prstGeom prst="rect">
            <a:avLst/>
          </a:prstGeom>
          <a:solidFill>
            <a:schemeClr val="accent1">
              <a:lumMod val="40000"/>
              <a:lumOff val="60000"/>
            </a:schemeClr>
          </a:solidFill>
          <a:ln w="57150">
            <a:solidFill>
              <a:schemeClr val="tx1"/>
            </a:solidFill>
          </a:ln>
        </p:spPr>
        <p:txBody>
          <a:bodyPr wrap="square" rtlCol="0">
            <a:spAutoFit/>
          </a:bodyPr>
          <a:lstStyle/>
          <a:p>
            <a:pPr algn="ctr"/>
            <a:r>
              <a:rPr lang="pl-PL" b="1" dirty="0" smtClean="0"/>
              <a:t>Ważne:</a:t>
            </a:r>
          </a:p>
          <a:p>
            <a:pPr algn="ctr"/>
            <a:r>
              <a:rPr lang="pl-PL" b="1" dirty="0" smtClean="0"/>
              <a:t>Sprowadzenie weterynaryjnego produktu leczniczego mogło odbywać się jedynie za pośrednictwem lekarza weterynarii prowadzącego leczenie danego pacjenta, właściciel zwierzęcia nie mógł sprowadzać leku samodzielnie</a:t>
            </a:r>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689" y="754891"/>
            <a:ext cx="3516309" cy="2930257"/>
          </a:xfrm>
          <a:prstGeom prst="rect">
            <a:avLst/>
          </a:prstGeom>
        </p:spPr>
      </p:pic>
      <p:cxnSp>
        <p:nvCxnSpPr>
          <p:cNvPr id="9" name="Łącznik prosty 8"/>
          <p:cNvCxnSpPr/>
          <p:nvPr/>
        </p:nvCxnSpPr>
        <p:spPr>
          <a:xfrm>
            <a:off x="8675690" y="788422"/>
            <a:ext cx="3516310" cy="2930257"/>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11153422" y="713696"/>
            <a:ext cx="609600" cy="1323439"/>
          </a:xfrm>
          <a:prstGeom prst="rect">
            <a:avLst/>
          </a:prstGeom>
          <a:noFill/>
        </p:spPr>
        <p:txBody>
          <a:bodyPr wrap="square" rtlCol="0">
            <a:spAutoFit/>
          </a:bodyPr>
          <a:lstStyle/>
          <a:p>
            <a:r>
              <a:rPr lang="pl-PL" sz="8000" dirty="0" smtClean="0">
                <a:solidFill>
                  <a:schemeClr val="accent5"/>
                </a:solidFill>
              </a:rPr>
              <a:t>?</a:t>
            </a:r>
            <a:endParaRPr lang="pl-PL" sz="8000" dirty="0">
              <a:solidFill>
                <a:schemeClr val="accent5"/>
              </a:solidFill>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4" y="43763"/>
            <a:ext cx="2053478" cy="1277038"/>
          </a:xfrm>
          <a:prstGeom prst="rect">
            <a:avLst/>
          </a:prstGeom>
          <a:ln w="57150">
            <a:solidFill>
              <a:schemeClr val="accent2"/>
            </a:solidFill>
          </a:ln>
        </p:spPr>
      </p:pic>
      <p:sp>
        <p:nvSpPr>
          <p:cNvPr id="10" name="Prostokąt 9"/>
          <p:cNvSpPr/>
          <p:nvPr/>
        </p:nvSpPr>
        <p:spPr>
          <a:xfrm>
            <a:off x="8852120" y="148905"/>
            <a:ext cx="3204413"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a:spAutoFit/>
          </a:bodyPr>
          <a:lstStyle>
            <a:defPPr>
              <a:defRPr lang="pl-P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pl-PL"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ld English Text MT" pitchFamily="66" charset="0"/>
              </a:rPr>
              <a:t>Prawo farmaceutyczne</a:t>
            </a:r>
            <a:endParaRPr lang="pl-PL"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Old English Text MT" pitchFamily="66" charset="0"/>
            </a:endParaRPr>
          </a:p>
        </p:txBody>
      </p:sp>
      <p:sp>
        <p:nvSpPr>
          <p:cNvPr id="4" name="Sześcian 3"/>
          <p:cNvSpPr/>
          <p:nvPr/>
        </p:nvSpPr>
        <p:spPr>
          <a:xfrm>
            <a:off x="1454438" y="43763"/>
            <a:ext cx="698813" cy="48681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1396362" y="161246"/>
            <a:ext cx="891822" cy="276999"/>
          </a:xfrm>
          <a:prstGeom prst="rect">
            <a:avLst/>
          </a:prstGeom>
          <a:noFill/>
        </p:spPr>
        <p:txBody>
          <a:bodyPr wrap="square" rtlCol="0">
            <a:spAutoFit/>
          </a:bodyPr>
          <a:lstStyle/>
          <a:p>
            <a:r>
              <a:rPr lang="pl-PL" sz="1200" b="1" dirty="0" smtClean="0"/>
              <a:t>5 MINI</a:t>
            </a:r>
            <a:endParaRPr lang="pl-PL" sz="1200" b="1" dirty="0"/>
          </a:p>
        </p:txBody>
      </p:sp>
      <p:sp>
        <p:nvSpPr>
          <p:cNvPr id="12" name="Strzałka w dół 11"/>
          <p:cNvSpPr/>
          <p:nvPr/>
        </p:nvSpPr>
        <p:spPr>
          <a:xfrm rot="3214415" flipH="1">
            <a:off x="1285721" y="361680"/>
            <a:ext cx="230545" cy="475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9697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9" name="Symbol zastępczy zawartości 2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300" y="2160588"/>
            <a:ext cx="3881437" cy="3881437"/>
          </a:xfrm>
        </p:spPr>
      </p:pic>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933" y="1501177"/>
            <a:ext cx="961697" cy="961697"/>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2107" y="4684860"/>
            <a:ext cx="1090863" cy="1090863"/>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540" y="2951035"/>
            <a:ext cx="478428" cy="1073046"/>
          </a:xfrm>
          <a:prstGeom prst="rect">
            <a:avLst/>
          </a:prstGeom>
        </p:spPr>
      </p:pic>
      <p:sp>
        <p:nvSpPr>
          <p:cNvPr id="10" name="Strzałka w dół 9"/>
          <p:cNvSpPr/>
          <p:nvPr/>
        </p:nvSpPr>
        <p:spPr>
          <a:xfrm>
            <a:off x="3440761" y="783979"/>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p:cNvSpPr/>
          <p:nvPr/>
        </p:nvSpPr>
        <p:spPr>
          <a:xfrm>
            <a:off x="3389604" y="2424345"/>
            <a:ext cx="399692" cy="526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3424164" y="4148005"/>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p:cNvSpPr/>
          <p:nvPr/>
        </p:nvSpPr>
        <p:spPr>
          <a:xfrm rot="5400000">
            <a:off x="3304986" y="5846250"/>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3557" y="244246"/>
            <a:ext cx="810466" cy="505190"/>
          </a:xfrm>
          <a:prstGeom prst="rect">
            <a:avLst/>
          </a:prstGeom>
          <a:ln>
            <a:solidFill>
              <a:schemeClr val="tx1"/>
            </a:solidFill>
          </a:ln>
        </p:spPr>
      </p:pic>
      <p:pic>
        <p:nvPicPr>
          <p:cNvPr id="15" name="Obraz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2214" y="1717578"/>
            <a:ext cx="847559" cy="574353"/>
          </a:xfrm>
          <a:prstGeom prst="rect">
            <a:avLst/>
          </a:prstGeom>
        </p:spPr>
      </p:pic>
      <p:pic>
        <p:nvPicPr>
          <p:cNvPr id="16" name="Obraz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2713" y="1139474"/>
            <a:ext cx="810466" cy="505190"/>
          </a:xfrm>
          <a:prstGeom prst="rect">
            <a:avLst/>
          </a:prstGeom>
          <a:ln>
            <a:solidFill>
              <a:schemeClr val="tx1"/>
            </a:solidFill>
          </a:ln>
        </p:spPr>
      </p:pic>
      <p:sp>
        <p:nvSpPr>
          <p:cNvPr id="17" name="pole tekstowe 16"/>
          <p:cNvSpPr txBox="1"/>
          <p:nvPr/>
        </p:nvSpPr>
        <p:spPr>
          <a:xfrm>
            <a:off x="532133" y="4845299"/>
            <a:ext cx="2834433" cy="923330"/>
          </a:xfrm>
          <a:prstGeom prst="rect">
            <a:avLst/>
          </a:prstGeom>
          <a:noFill/>
        </p:spPr>
        <p:txBody>
          <a:bodyPr wrap="square" rtlCol="0">
            <a:spAutoFit/>
          </a:bodyPr>
          <a:lstStyle/>
          <a:p>
            <a:pPr algn="ctr"/>
            <a:r>
              <a:rPr lang="pl-PL" b="1" dirty="0" smtClean="0"/>
              <a:t>Państwo Trzecie – </a:t>
            </a:r>
            <a:r>
              <a:rPr lang="pl-PL" b="1" dirty="0" smtClean="0">
                <a:solidFill>
                  <a:srgbClr val="FF0000"/>
                </a:solidFill>
              </a:rPr>
              <a:t>wyjątek immunologiczne </a:t>
            </a:r>
            <a:r>
              <a:rPr lang="pl-PL" b="1" dirty="0" err="1" smtClean="0">
                <a:solidFill>
                  <a:srgbClr val="FF0000"/>
                </a:solidFill>
              </a:rPr>
              <a:t>wpl</a:t>
            </a:r>
            <a:endParaRPr lang="pl-PL" b="1" dirty="0">
              <a:solidFill>
                <a:srgbClr val="FF0000"/>
              </a:solidFill>
            </a:endParaRPr>
          </a:p>
        </p:txBody>
      </p:sp>
      <p:sp>
        <p:nvSpPr>
          <p:cNvPr id="20" name="Mnożenie 19"/>
          <p:cNvSpPr/>
          <p:nvPr/>
        </p:nvSpPr>
        <p:spPr>
          <a:xfrm>
            <a:off x="3128462" y="150626"/>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a:extLst>
              <a:ext uri="{FF2B5EF4-FFF2-40B4-BE49-F238E27FC236}">
                <a16:creationId xmlns="" xmlns:a16="http://schemas.microsoft.com/office/drawing/2014/main" id="{4C4EC45F-73F5-45CC-BD1E-61521D7AB0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5110" y="1604542"/>
            <a:ext cx="957233" cy="580721"/>
          </a:xfrm>
          <a:prstGeom prst="rect">
            <a:avLst/>
          </a:prstGeom>
        </p:spPr>
      </p:pic>
      <p:pic>
        <p:nvPicPr>
          <p:cNvPr id="23" name="Obraz 22">
            <a:extLst>
              <a:ext uri="{FF2B5EF4-FFF2-40B4-BE49-F238E27FC236}">
                <a16:creationId xmlns="" xmlns:a16="http://schemas.microsoft.com/office/drawing/2014/main" id="{BEE3DD16-BF20-47FE-A343-843002E9DB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9852" y="1436101"/>
            <a:ext cx="1108806" cy="941195"/>
          </a:xfrm>
          <a:prstGeom prst="rect">
            <a:avLst/>
          </a:prstGeom>
        </p:spPr>
      </p:pic>
      <p:sp>
        <p:nvSpPr>
          <p:cNvPr id="18" name="Elipsa 17"/>
          <p:cNvSpPr/>
          <p:nvPr/>
        </p:nvSpPr>
        <p:spPr>
          <a:xfrm>
            <a:off x="186108" y="1343726"/>
            <a:ext cx="2337495" cy="1180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ole tekstowe 26"/>
          <p:cNvSpPr txBox="1"/>
          <p:nvPr/>
        </p:nvSpPr>
        <p:spPr>
          <a:xfrm>
            <a:off x="6882494" y="1873426"/>
            <a:ext cx="5272646" cy="4093428"/>
          </a:xfrm>
          <a:prstGeom prst="rect">
            <a:avLst/>
          </a:prstGeom>
          <a:noFill/>
        </p:spPr>
        <p:txBody>
          <a:bodyPr wrap="square" rtlCol="0">
            <a:spAutoFit/>
          </a:bodyPr>
          <a:lstStyle/>
          <a:p>
            <a:pPr algn="ctr"/>
            <a:r>
              <a:rPr lang="pl-PL" sz="2000" dirty="0" smtClean="0"/>
              <a:t>Na </a:t>
            </a:r>
            <a:r>
              <a:rPr lang="pl-PL" sz="2000" dirty="0"/>
              <a:t>zasadzie odstępstwa od art. 106 ust. 1, jeżeli w państwie członkowskim </a:t>
            </a:r>
            <a:r>
              <a:rPr lang="pl-PL" sz="2000" b="1" dirty="0">
                <a:solidFill>
                  <a:srgbClr val="FF0000"/>
                </a:solidFill>
              </a:rPr>
              <a:t>nie istnieje żaden dopuszczony </a:t>
            </a:r>
            <a:r>
              <a:rPr lang="pl-PL" sz="2000" dirty="0"/>
              <a:t>do obrotu weterynaryjny produkt leczniczy stosowany dla </a:t>
            </a:r>
            <a:r>
              <a:rPr lang="pl-PL" sz="2000" b="1" dirty="0">
                <a:solidFill>
                  <a:srgbClr val="FF0000"/>
                </a:solidFill>
              </a:rPr>
              <a:t>danego objawu </a:t>
            </a:r>
            <a:r>
              <a:rPr lang="pl-PL" sz="2000" dirty="0"/>
              <a:t>u </a:t>
            </a:r>
            <a:r>
              <a:rPr lang="pl-PL" sz="2000" b="1" dirty="0">
                <a:solidFill>
                  <a:srgbClr val="FF0000"/>
                </a:solidFill>
              </a:rPr>
              <a:t>gatunku</a:t>
            </a:r>
            <a:r>
              <a:rPr lang="pl-PL" sz="2000" dirty="0"/>
              <a:t> zwierząt </a:t>
            </a:r>
            <a:r>
              <a:rPr lang="pl-PL" sz="2000" b="1" dirty="0">
                <a:solidFill>
                  <a:srgbClr val="FF0000"/>
                </a:solidFill>
              </a:rPr>
              <a:t>niesłużących </a:t>
            </a:r>
            <a:r>
              <a:rPr lang="pl-PL" sz="2000" dirty="0"/>
              <a:t>do produkcji </a:t>
            </a:r>
            <a:r>
              <a:rPr lang="pl-PL" sz="2000" b="1" dirty="0">
                <a:solidFill>
                  <a:srgbClr val="FF0000"/>
                </a:solidFill>
              </a:rPr>
              <a:t>żywności</a:t>
            </a:r>
            <a:r>
              <a:rPr lang="pl-PL" sz="2000" dirty="0"/>
              <a:t>, odpowiedzialny lekarz weterynarii może w drodze wyjątku, na swoją własną bezpośrednią odpowiedzialność, </a:t>
            </a:r>
            <a:r>
              <a:rPr lang="pl-PL" sz="2000" dirty="0" smtClean="0"/>
              <a:t/>
            </a:r>
            <a:br>
              <a:rPr lang="pl-PL" sz="2000" dirty="0" smtClean="0"/>
            </a:br>
            <a:r>
              <a:rPr lang="pl-PL" sz="2000" dirty="0" smtClean="0"/>
              <a:t>a </a:t>
            </a:r>
            <a:r>
              <a:rPr lang="pl-PL" sz="2000" dirty="0"/>
              <a:t>w szczególności w celu uniknięcia spowodowania niedopuszczalnego cierpienia, leczyć chore zwierzęta, stosując następujący produkt </a:t>
            </a:r>
            <a:r>
              <a:rPr lang="pl-PL" sz="2000" dirty="0" smtClean="0"/>
              <a:t>leczniczy:</a:t>
            </a:r>
            <a:endParaRPr lang="pl-PL" sz="2000" dirty="0"/>
          </a:p>
        </p:txBody>
      </p:sp>
      <p:sp>
        <p:nvSpPr>
          <p:cNvPr id="28" name="pole tekstowe 27"/>
          <p:cNvSpPr txBox="1"/>
          <p:nvPr/>
        </p:nvSpPr>
        <p:spPr>
          <a:xfrm>
            <a:off x="6998864" y="102422"/>
            <a:ext cx="5151913" cy="1631216"/>
          </a:xfrm>
          <a:prstGeom prst="rect">
            <a:avLst/>
          </a:prstGeom>
          <a:noFill/>
        </p:spPr>
        <p:txBody>
          <a:bodyPr wrap="square" rtlCol="0">
            <a:spAutoFit/>
          </a:bodyPr>
          <a:lstStyle/>
          <a:p>
            <a:pPr algn="ctr"/>
            <a:r>
              <a:rPr lang="pl-PL" sz="2000" b="1" dirty="0" smtClean="0">
                <a:solidFill>
                  <a:schemeClr val="accent2">
                    <a:lumMod val="75000"/>
                  </a:schemeClr>
                </a:solidFill>
              </a:rPr>
              <a:t>Rozporządzenie </a:t>
            </a:r>
            <a:r>
              <a:rPr lang="pl-PL" sz="2000" b="1" dirty="0">
                <a:solidFill>
                  <a:schemeClr val="accent2">
                    <a:lumMod val="75000"/>
                  </a:schemeClr>
                </a:solidFill>
              </a:rPr>
              <a:t>Parlamentu Europejskiego i Rady (UE) nr 2019/6 z dnia 11 grudnia 2018 r. </a:t>
            </a:r>
            <a:r>
              <a:rPr lang="pl-PL" sz="2000" b="1" i="1" dirty="0">
                <a:solidFill>
                  <a:schemeClr val="accent2">
                    <a:lumMod val="75000"/>
                  </a:schemeClr>
                </a:solidFill>
              </a:rPr>
              <a:t>w sprawie weterynaryjnych produktów leczniczych i uchylającego dyrektywę 2001/82/WE</a:t>
            </a:r>
          </a:p>
        </p:txBody>
      </p:sp>
      <p:sp>
        <p:nvSpPr>
          <p:cNvPr id="19" name="Elipsa 18"/>
          <p:cNvSpPr/>
          <p:nvPr/>
        </p:nvSpPr>
        <p:spPr>
          <a:xfrm>
            <a:off x="5531629" y="1657547"/>
            <a:ext cx="1448015" cy="7385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ygięta w górę 30"/>
          <p:cNvSpPr/>
          <p:nvPr/>
        </p:nvSpPr>
        <p:spPr>
          <a:xfrm rot="5400000">
            <a:off x="5086613" y="2823452"/>
            <a:ext cx="1801347" cy="1331784"/>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Elipsa 31"/>
          <p:cNvSpPr/>
          <p:nvPr/>
        </p:nvSpPr>
        <p:spPr>
          <a:xfrm>
            <a:off x="1800309" y="102422"/>
            <a:ext cx="3473035" cy="12343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4" name="Obraz 33">
            <a:extLst>
              <a:ext uri="{FF2B5EF4-FFF2-40B4-BE49-F238E27FC236}">
                <a16:creationId xmlns="" xmlns:a16="http://schemas.microsoft.com/office/drawing/2014/main" id="{4C4EC45F-73F5-45CC-BD1E-61521D7AB0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1633" y="362759"/>
            <a:ext cx="957233" cy="580721"/>
          </a:xfrm>
          <a:prstGeom prst="rect">
            <a:avLst/>
          </a:prstGeom>
        </p:spPr>
      </p:pic>
      <p:pic>
        <p:nvPicPr>
          <p:cNvPr id="35" name="Obraz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417" y="1581513"/>
            <a:ext cx="928073" cy="705047"/>
          </a:xfrm>
          <a:prstGeom prst="rect">
            <a:avLst/>
          </a:prstGeom>
        </p:spPr>
      </p:pic>
      <p:pic>
        <p:nvPicPr>
          <p:cNvPr id="36" name="Obraz 35">
            <a:extLst>
              <a:ext uri="{FF2B5EF4-FFF2-40B4-BE49-F238E27FC236}">
                <a16:creationId xmlns="" xmlns:a16="http://schemas.microsoft.com/office/drawing/2014/main" id="{4C4EC45F-73F5-45CC-BD1E-61521D7AB0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089" y="6047449"/>
            <a:ext cx="957233" cy="580721"/>
          </a:xfrm>
          <a:prstGeom prst="rect">
            <a:avLst/>
          </a:prstGeom>
        </p:spPr>
      </p:pic>
      <p:pic>
        <p:nvPicPr>
          <p:cNvPr id="30" name="Obraz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32314" y="295706"/>
            <a:ext cx="910231" cy="910231"/>
          </a:xfrm>
          <a:prstGeom prst="rect">
            <a:avLst/>
          </a:prstGeom>
        </p:spPr>
      </p:pic>
      <p:pic>
        <p:nvPicPr>
          <p:cNvPr id="37" name="Obraz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4639" y="1514115"/>
            <a:ext cx="910231" cy="910231"/>
          </a:xfrm>
          <a:prstGeom prst="rect">
            <a:avLst/>
          </a:prstGeom>
        </p:spPr>
      </p:pic>
      <p:pic>
        <p:nvPicPr>
          <p:cNvPr id="38" name="Obraz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4405" y="5882693"/>
            <a:ext cx="910231" cy="910231"/>
          </a:xfrm>
          <a:prstGeom prst="rect">
            <a:avLst/>
          </a:prstGeom>
        </p:spPr>
      </p:pic>
      <p:pic>
        <p:nvPicPr>
          <p:cNvPr id="39" name="Obraz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5170" y="39728"/>
            <a:ext cx="820344" cy="805549"/>
          </a:xfrm>
          <a:prstGeom prst="rect">
            <a:avLst/>
          </a:prstGeom>
        </p:spPr>
      </p:pic>
      <p:pic>
        <p:nvPicPr>
          <p:cNvPr id="40" name="Obraz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495" y="640380"/>
            <a:ext cx="696252" cy="696252"/>
          </a:xfrm>
          <a:prstGeom prst="rect">
            <a:avLst/>
          </a:prstGeom>
        </p:spPr>
      </p:pic>
    </p:spTree>
    <p:extLst>
      <p:ext uri="{BB962C8B-B14F-4D97-AF65-F5344CB8AC3E}">
        <p14:creationId xmlns:p14="http://schemas.microsoft.com/office/powerpoint/2010/main" val="1877586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3" y="609600"/>
            <a:ext cx="9882843" cy="1545722"/>
          </a:xfrm>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6702" y="732613"/>
            <a:ext cx="1214849" cy="1278580"/>
          </a:xfr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18" y="4491850"/>
            <a:ext cx="1934782" cy="1369565"/>
          </a:xfrm>
          <a:prstGeom prst="rect">
            <a:avLst/>
          </a:prstGeom>
        </p:spPr>
      </p:pic>
      <p:pic>
        <p:nvPicPr>
          <p:cNvPr id="7" name="Obraz 6">
            <a:extLst>
              <a:ext uri="{FF2B5EF4-FFF2-40B4-BE49-F238E27FC236}">
                <a16:creationId xmlns="" xmlns:a16="http://schemas.microsoft.com/office/drawing/2014/main" id="{BEE3DD16-BF20-47FE-A343-843002E9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053" y="561108"/>
            <a:ext cx="1729325" cy="1467914"/>
          </a:xfrm>
          <a:prstGeom prst="rect">
            <a:avLst/>
          </a:prstGeom>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784" y="754572"/>
            <a:ext cx="559901" cy="1255778"/>
          </a:xfrm>
          <a:prstGeom prst="rect">
            <a:avLst/>
          </a:prstGeom>
        </p:spPr>
      </p:pic>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978" y="658903"/>
            <a:ext cx="2627003" cy="1477690"/>
          </a:xfrm>
          <a:prstGeom prst="rect">
            <a:avLst/>
          </a:prstGeom>
        </p:spPr>
      </p:pic>
      <p:sp>
        <p:nvSpPr>
          <p:cNvPr id="10" name="Strzałka w prawo 9"/>
          <p:cNvSpPr/>
          <p:nvPr/>
        </p:nvSpPr>
        <p:spPr>
          <a:xfrm>
            <a:off x="6479274" y="1129937"/>
            <a:ext cx="1146770" cy="486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6601181" y="1925657"/>
            <a:ext cx="504458" cy="24889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a:extLst>
              <a:ext uri="{FF2B5EF4-FFF2-40B4-BE49-F238E27FC236}">
                <a16:creationId xmlns="" xmlns:a16="http://schemas.microsoft.com/office/drawing/2014/main" id="{BEE3DD16-BF20-47FE-A343-843002E9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305" y="4329592"/>
            <a:ext cx="1729325" cy="1467914"/>
          </a:xfrm>
          <a:prstGeom prst="rect">
            <a:avLst/>
          </a:prstGeom>
        </p:spPr>
      </p:pic>
      <p:pic>
        <p:nvPicPr>
          <p:cNvPr id="14" name="Symbol zastępczy zawartości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378" y="754572"/>
            <a:ext cx="1214849" cy="1278580"/>
          </a:xfrm>
          <a:prstGeom prst="rect">
            <a:avLst/>
          </a:prstGeom>
        </p:spPr>
      </p:pic>
      <p:pic>
        <p:nvPicPr>
          <p:cNvPr id="15" name="Obraz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2424" y="1072342"/>
            <a:ext cx="948482" cy="591220"/>
          </a:xfrm>
          <a:prstGeom prst="rect">
            <a:avLst/>
          </a:prstGeom>
          <a:ln>
            <a:solidFill>
              <a:schemeClr val="tx1"/>
            </a:solidFill>
          </a:ln>
        </p:spPr>
      </p:pic>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284" y="1086851"/>
            <a:ext cx="948482" cy="591220"/>
          </a:xfrm>
          <a:prstGeom prst="rect">
            <a:avLst/>
          </a:prstGeom>
          <a:ln>
            <a:solidFill>
              <a:schemeClr val="tx1"/>
            </a:solidFill>
          </a:ln>
        </p:spPr>
      </p:pic>
      <p:pic>
        <p:nvPicPr>
          <p:cNvPr id="17" name="Symbol zastępczy zawartości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702" y="4424259"/>
            <a:ext cx="1214849" cy="1278580"/>
          </a:xfrm>
          <a:prstGeom prst="rect">
            <a:avLst/>
          </a:prstGeom>
        </p:spPr>
      </p:pic>
      <p:pic>
        <p:nvPicPr>
          <p:cNvPr id="18" name="Obraz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183" y="4491850"/>
            <a:ext cx="559901" cy="1255778"/>
          </a:xfrm>
          <a:prstGeom prst="rect">
            <a:avLst/>
          </a:prstGeom>
        </p:spPr>
      </p:pic>
      <p:pic>
        <p:nvPicPr>
          <p:cNvPr id="19" name="Obraz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5978" y="4414574"/>
            <a:ext cx="2627003" cy="1477690"/>
          </a:xfrm>
          <a:prstGeom prst="rect">
            <a:avLst/>
          </a:prstGeom>
        </p:spPr>
      </p:pic>
      <p:pic>
        <p:nvPicPr>
          <p:cNvPr id="21" name="Obraz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284" y="4727468"/>
            <a:ext cx="991892" cy="672161"/>
          </a:xfrm>
          <a:prstGeom prst="rect">
            <a:avLst/>
          </a:prstGeom>
        </p:spPr>
      </p:pic>
      <p:pic>
        <p:nvPicPr>
          <p:cNvPr id="3" name="Obraz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0623" y="2645281"/>
            <a:ext cx="1262794" cy="1262794"/>
          </a:xfrm>
          <a:prstGeom prst="rect">
            <a:avLst/>
          </a:prstGeom>
        </p:spPr>
      </p:pic>
      <p:pic>
        <p:nvPicPr>
          <p:cNvPr id="23" name="Obraz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9200" y="4881022"/>
            <a:ext cx="948482" cy="591220"/>
          </a:xfrm>
          <a:prstGeom prst="rect">
            <a:avLst/>
          </a:prstGeom>
          <a:ln>
            <a:solidFill>
              <a:schemeClr val="tx1"/>
            </a:solidFill>
          </a:ln>
        </p:spPr>
      </p:pic>
    </p:spTree>
    <p:extLst>
      <p:ext uri="{BB962C8B-B14F-4D97-AF65-F5344CB8AC3E}">
        <p14:creationId xmlns:p14="http://schemas.microsoft.com/office/powerpoint/2010/main" val="3903040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81352" y="253279"/>
            <a:ext cx="8596668" cy="1320800"/>
          </a:xfrm>
        </p:spPr>
        <p:txBody>
          <a:bodyPr/>
          <a:lstStyle/>
          <a:p>
            <a:r>
              <a:rPr lang="pl-PL" b="1" i="1" dirty="0" smtClean="0"/>
              <a:t>Artykuł 113 </a:t>
            </a:r>
            <a:r>
              <a:rPr lang="pl-PL" dirty="0" smtClean="0"/>
              <a:t/>
            </a:r>
            <a:br>
              <a:rPr lang="pl-PL" dirty="0" smtClean="0"/>
            </a:br>
            <a:endParaRPr lang="pl-PL" dirty="0"/>
          </a:p>
        </p:txBody>
      </p:sp>
      <p:sp>
        <p:nvSpPr>
          <p:cNvPr id="3" name="Symbol zastępczy zawartości 2"/>
          <p:cNvSpPr>
            <a:spLocks noGrp="1"/>
          </p:cNvSpPr>
          <p:nvPr>
            <p:ph idx="1"/>
          </p:nvPr>
        </p:nvSpPr>
        <p:spPr>
          <a:xfrm>
            <a:off x="0" y="1186812"/>
            <a:ext cx="10105901" cy="4857729"/>
          </a:xfrm>
        </p:spPr>
        <p:txBody>
          <a:bodyPr>
            <a:normAutofit/>
          </a:bodyPr>
          <a:lstStyle/>
          <a:p>
            <a:pPr>
              <a:buFont typeface="Wingdings" panose="05000000000000000000" pitchFamily="2" charset="2"/>
              <a:buChar char="q"/>
            </a:pPr>
            <a:r>
              <a:rPr lang="pl-PL" sz="2400" b="1" i="1" dirty="0" smtClean="0"/>
              <a:t>Stosowanie produktów leczniczych w sposób nieuwzględniony w warunkach pozwolenia na dopuszczenie do obrotu w przypadku gatunków zwierząt lądowych, od których lub z których pozyskuje się żywność </a:t>
            </a:r>
          </a:p>
          <a:p>
            <a:pPr marL="0" indent="0">
              <a:buNone/>
            </a:pPr>
            <a:endParaRPr lang="pl-PL" sz="2000" dirty="0" smtClean="0"/>
          </a:p>
          <a:p>
            <a:r>
              <a:rPr lang="pl-PL" sz="2200" dirty="0" smtClean="0">
                <a:solidFill>
                  <a:schemeClr val="accent2"/>
                </a:solidFill>
              </a:rPr>
              <a:t>1</a:t>
            </a:r>
            <a:r>
              <a:rPr lang="pl-PL" sz="2200" dirty="0">
                <a:solidFill>
                  <a:schemeClr val="accent2"/>
                </a:solidFill>
              </a:rPr>
              <a:t>. </a:t>
            </a:r>
            <a:r>
              <a:rPr lang="pl-PL" sz="2200" dirty="0"/>
              <a:t>Na zasadzie odstępstwa od art. 106 ust. 1, jeżeli w państwie członkowskim </a:t>
            </a:r>
            <a:r>
              <a:rPr lang="pl-PL" sz="2200" b="1" dirty="0">
                <a:solidFill>
                  <a:srgbClr val="FF0000"/>
                </a:solidFill>
              </a:rPr>
              <a:t>nie istnieje żaden dopuszczony </a:t>
            </a:r>
            <a:r>
              <a:rPr lang="pl-PL" sz="2200" dirty="0"/>
              <a:t>do obrotu </a:t>
            </a:r>
            <a:r>
              <a:rPr lang="pl-PL" sz="2200" b="1" dirty="0">
                <a:solidFill>
                  <a:srgbClr val="FF0000"/>
                </a:solidFill>
              </a:rPr>
              <a:t>weterynaryjny </a:t>
            </a:r>
            <a:r>
              <a:rPr lang="pl-PL" sz="2200" dirty="0"/>
              <a:t>produkt leczniczy stosowany dla </a:t>
            </a:r>
            <a:r>
              <a:rPr lang="pl-PL" sz="2200" b="1" dirty="0">
                <a:solidFill>
                  <a:srgbClr val="FF0000"/>
                </a:solidFill>
              </a:rPr>
              <a:t>danego objawu </a:t>
            </a:r>
            <a:r>
              <a:rPr lang="pl-PL" sz="2200" dirty="0"/>
              <a:t>u </a:t>
            </a:r>
            <a:r>
              <a:rPr lang="pl-PL" sz="2200" b="1" dirty="0">
                <a:solidFill>
                  <a:srgbClr val="FF0000"/>
                </a:solidFill>
              </a:rPr>
              <a:t>gatunku</a:t>
            </a:r>
            <a:r>
              <a:rPr lang="pl-PL" sz="2200" dirty="0"/>
              <a:t> zwierząt lądowych, od których lub z których </a:t>
            </a:r>
            <a:r>
              <a:rPr lang="pl-PL" sz="2200" b="1" dirty="0">
                <a:solidFill>
                  <a:srgbClr val="FF0000"/>
                </a:solidFill>
              </a:rPr>
              <a:t>pozyskuje się żywność</a:t>
            </a:r>
            <a:r>
              <a:rPr lang="pl-PL" sz="2200" dirty="0"/>
              <a:t>, odpowiedzialny lekarz weterynarii może w drodze wyjątku, na swoją własną bezpośrednią odpowiedzialność, a w szczególności w celu uniknięcia spowodowania niedopuszczalnego cierpienia, leczyć chore zwierzęta, stosując następujący produkt leczniczy: </a:t>
            </a:r>
          </a:p>
          <a:p>
            <a:endParaRPr lang="pl-PL" dirty="0"/>
          </a:p>
        </p:txBody>
      </p:sp>
      <p:pic>
        <p:nvPicPr>
          <p:cNvPr id="4" name="Obraz 3">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505" y="430166"/>
            <a:ext cx="1415647" cy="9670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2536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8130" y="926274"/>
            <a:ext cx="9844644" cy="6311736"/>
          </a:xfrm>
        </p:spPr>
        <p:txBody>
          <a:bodyPr>
            <a:normAutofit/>
          </a:bodyPr>
          <a:lstStyle/>
          <a:p>
            <a:r>
              <a:rPr lang="pl-PL" sz="1900" dirty="0">
                <a:solidFill>
                  <a:schemeClr val="dk1"/>
                </a:solidFill>
              </a:rPr>
              <a:t>a) </a:t>
            </a:r>
            <a:r>
              <a:rPr lang="pl-PL" sz="1900" b="1" dirty="0">
                <a:solidFill>
                  <a:srgbClr val="FF0000"/>
                </a:solidFill>
              </a:rPr>
              <a:t>weterynaryjny</a:t>
            </a:r>
            <a:r>
              <a:rPr lang="pl-PL" sz="1900" dirty="0">
                <a:solidFill>
                  <a:schemeClr val="dk1"/>
                </a:solidFill>
              </a:rPr>
              <a:t> produkt leczniczy </a:t>
            </a:r>
            <a:r>
              <a:rPr lang="pl-PL" sz="1900" b="1" dirty="0" smtClean="0">
                <a:solidFill>
                  <a:srgbClr val="FF0000"/>
                </a:solidFill>
              </a:rPr>
              <a:t>dopuszczony</a:t>
            </a:r>
            <a:r>
              <a:rPr lang="pl-PL" sz="1900" dirty="0" smtClean="0">
                <a:solidFill>
                  <a:srgbClr val="FF0000"/>
                </a:solidFill>
              </a:rPr>
              <a:t> </a:t>
            </a:r>
            <a:r>
              <a:rPr lang="pl-PL" sz="1900" dirty="0" smtClean="0">
                <a:solidFill>
                  <a:schemeClr val="dk1"/>
                </a:solidFill>
              </a:rPr>
              <a:t>do obrotu na </a:t>
            </a:r>
            <a:r>
              <a:rPr lang="pl-PL" sz="1900" dirty="0">
                <a:solidFill>
                  <a:schemeClr val="dk1"/>
                </a:solidFill>
              </a:rPr>
              <a:t>podstawie niniejszego rozporządzenia w </a:t>
            </a:r>
            <a:r>
              <a:rPr lang="pl-PL" sz="1900" b="1" dirty="0" smtClean="0">
                <a:solidFill>
                  <a:srgbClr val="FF0000"/>
                </a:solidFill>
              </a:rPr>
              <a:t>odpowiednim</a:t>
            </a:r>
            <a:r>
              <a:rPr lang="pl-PL" sz="1900" dirty="0" smtClean="0">
                <a:solidFill>
                  <a:schemeClr val="dk1"/>
                </a:solidFill>
              </a:rPr>
              <a:t> </a:t>
            </a:r>
            <a:r>
              <a:rPr lang="pl-PL" sz="1900" dirty="0">
                <a:solidFill>
                  <a:schemeClr val="dk1"/>
                </a:solidFill>
              </a:rPr>
              <a:t>państwie członkowskim lub w </a:t>
            </a:r>
            <a:r>
              <a:rPr lang="pl-PL" sz="1900" b="1" dirty="0">
                <a:solidFill>
                  <a:srgbClr val="FF0000"/>
                </a:solidFill>
              </a:rPr>
              <a:t>innym</a:t>
            </a:r>
            <a:r>
              <a:rPr lang="pl-PL" sz="1900" dirty="0">
                <a:solidFill>
                  <a:schemeClr val="dk1"/>
                </a:solidFill>
              </a:rPr>
              <a:t> </a:t>
            </a:r>
            <a:r>
              <a:rPr lang="pl-PL" sz="1900" b="1" dirty="0">
                <a:solidFill>
                  <a:srgbClr val="FF0000"/>
                </a:solidFill>
              </a:rPr>
              <a:t>państwie</a:t>
            </a:r>
            <a:r>
              <a:rPr lang="pl-PL" sz="1900" dirty="0">
                <a:solidFill>
                  <a:schemeClr val="dk1"/>
                </a:solidFill>
              </a:rPr>
              <a:t> członkowskim w celu stosowania go u tego </a:t>
            </a:r>
            <a:r>
              <a:rPr lang="pl-PL" sz="1900" b="1" dirty="0">
                <a:solidFill>
                  <a:srgbClr val="FF0000"/>
                </a:solidFill>
              </a:rPr>
              <a:t>samego</a:t>
            </a:r>
            <a:r>
              <a:rPr lang="pl-PL" sz="1900" dirty="0">
                <a:solidFill>
                  <a:schemeClr val="dk1"/>
                </a:solidFill>
              </a:rPr>
              <a:t> lub </a:t>
            </a:r>
            <a:r>
              <a:rPr lang="pl-PL" sz="1900" b="1" dirty="0">
                <a:solidFill>
                  <a:srgbClr val="FF0000"/>
                </a:solidFill>
              </a:rPr>
              <a:t>innego gatunku </a:t>
            </a:r>
            <a:r>
              <a:rPr lang="pl-PL" sz="1900" dirty="0">
                <a:solidFill>
                  <a:schemeClr val="dk1"/>
                </a:solidFill>
              </a:rPr>
              <a:t>zwierząt lądowych, od których lub z których pozyskuje się </a:t>
            </a:r>
            <a:r>
              <a:rPr lang="pl-PL" sz="1900" b="1" dirty="0">
                <a:solidFill>
                  <a:srgbClr val="FF0000"/>
                </a:solidFill>
              </a:rPr>
              <a:t>żywność</a:t>
            </a:r>
            <a:r>
              <a:rPr lang="pl-PL" sz="1900" dirty="0">
                <a:solidFill>
                  <a:schemeClr val="dk1"/>
                </a:solidFill>
              </a:rPr>
              <a:t>, w przypadku tego </a:t>
            </a:r>
            <a:r>
              <a:rPr lang="pl-PL" sz="1900" b="1" dirty="0">
                <a:solidFill>
                  <a:srgbClr val="FF0000"/>
                </a:solidFill>
              </a:rPr>
              <a:t>samego lub innego </a:t>
            </a:r>
            <a:r>
              <a:rPr lang="pl-PL" sz="1900" b="1" dirty="0" smtClean="0">
                <a:solidFill>
                  <a:srgbClr val="FF0000"/>
                </a:solidFill>
              </a:rPr>
              <a:t>objawu</a:t>
            </a:r>
          </a:p>
          <a:p>
            <a:r>
              <a:rPr lang="pl-PL" sz="1900" dirty="0">
                <a:solidFill>
                  <a:schemeClr val="dk1"/>
                </a:solidFill>
              </a:rPr>
              <a:t>b) jeżeli nie istnieje żaden weterynaryjny produkt leczniczy, o którym mowa w lit. a) niniejszego ustępu, </a:t>
            </a:r>
            <a:r>
              <a:rPr lang="pl-PL" sz="1900" b="1" dirty="0">
                <a:solidFill>
                  <a:srgbClr val="FF0000"/>
                </a:solidFill>
              </a:rPr>
              <a:t>weterynaryjny</a:t>
            </a:r>
            <a:r>
              <a:rPr lang="pl-PL" sz="1900" dirty="0">
                <a:solidFill>
                  <a:schemeClr val="dk1"/>
                </a:solidFill>
              </a:rPr>
              <a:t> produkt leczniczy </a:t>
            </a:r>
            <a:r>
              <a:rPr lang="pl-PL" sz="1900" b="1" dirty="0">
                <a:solidFill>
                  <a:srgbClr val="FF0000"/>
                </a:solidFill>
              </a:rPr>
              <a:t>dopuszczony</a:t>
            </a:r>
            <a:r>
              <a:rPr lang="pl-PL" sz="1900" dirty="0">
                <a:solidFill>
                  <a:schemeClr val="dk1"/>
                </a:solidFill>
              </a:rPr>
              <a:t> do obrotu na podstawie niniejszego rozporządzenia w </a:t>
            </a:r>
            <a:r>
              <a:rPr lang="pl-PL" sz="1900" b="1" dirty="0">
                <a:solidFill>
                  <a:srgbClr val="FF0000"/>
                </a:solidFill>
              </a:rPr>
              <a:t>odpowiednim</a:t>
            </a:r>
            <a:r>
              <a:rPr lang="pl-PL" sz="1900" dirty="0">
                <a:solidFill>
                  <a:schemeClr val="dk1"/>
                </a:solidFill>
              </a:rPr>
              <a:t> państwie członkowskim w celu stosowania go u gatunku zwierząt </a:t>
            </a:r>
            <a:r>
              <a:rPr lang="pl-PL" sz="1900" b="1" dirty="0">
                <a:solidFill>
                  <a:srgbClr val="FF0000"/>
                </a:solidFill>
              </a:rPr>
              <a:t>niesłużących </a:t>
            </a:r>
            <a:r>
              <a:rPr lang="pl-PL" sz="1900" dirty="0">
                <a:solidFill>
                  <a:schemeClr val="dk1"/>
                </a:solidFill>
              </a:rPr>
              <a:t>do produkcji żywności dla tego </a:t>
            </a:r>
            <a:r>
              <a:rPr lang="pl-PL" sz="1900" b="1" dirty="0">
                <a:solidFill>
                  <a:srgbClr val="FF0000"/>
                </a:solidFill>
              </a:rPr>
              <a:t>samego </a:t>
            </a:r>
            <a:r>
              <a:rPr lang="pl-PL" sz="1900" b="1" dirty="0" smtClean="0">
                <a:solidFill>
                  <a:srgbClr val="FF0000"/>
                </a:solidFill>
              </a:rPr>
              <a:t>objawu</a:t>
            </a:r>
            <a:endParaRPr lang="pl-PL" sz="1900" b="1" dirty="0">
              <a:solidFill>
                <a:srgbClr val="FF0000"/>
              </a:solidFill>
            </a:endParaRPr>
          </a:p>
          <a:p>
            <a:r>
              <a:rPr lang="pl-PL" sz="1900" dirty="0">
                <a:solidFill>
                  <a:schemeClr val="dk1"/>
                </a:solidFill>
              </a:rPr>
              <a:t>c) jeżeli nie istnieje żaden weterynaryjny produkt leczniczy, o którym mowa w lit. a) lub b) niniejszego ustępu, produkt leczniczy stosowany u </a:t>
            </a:r>
            <a:r>
              <a:rPr lang="pl-PL" sz="1900" b="1" dirty="0">
                <a:solidFill>
                  <a:srgbClr val="FF0000"/>
                </a:solidFill>
              </a:rPr>
              <a:t>ludzi</a:t>
            </a:r>
            <a:r>
              <a:rPr lang="pl-PL" sz="1900" dirty="0">
                <a:solidFill>
                  <a:schemeClr val="dk1"/>
                </a:solidFill>
              </a:rPr>
              <a:t> i </a:t>
            </a:r>
            <a:r>
              <a:rPr lang="pl-PL" sz="1900" b="1" dirty="0">
                <a:solidFill>
                  <a:srgbClr val="FF0000"/>
                </a:solidFill>
              </a:rPr>
              <a:t>dopuszczony</a:t>
            </a:r>
            <a:r>
              <a:rPr lang="pl-PL" sz="1900" dirty="0">
                <a:solidFill>
                  <a:schemeClr val="dk1"/>
                </a:solidFill>
              </a:rPr>
              <a:t> do obrotu zgodnie z dyrektywą 2001/83/WE lub rozporządzeniem (WE) nr 726/2004; </a:t>
            </a:r>
            <a:r>
              <a:rPr lang="pl-PL" sz="1900" b="1" dirty="0">
                <a:solidFill>
                  <a:srgbClr val="FF0000"/>
                </a:solidFill>
              </a:rPr>
              <a:t>lub</a:t>
            </a:r>
            <a:r>
              <a:rPr lang="pl-PL" sz="1900" dirty="0">
                <a:solidFill>
                  <a:srgbClr val="FF0000"/>
                </a:solidFill>
              </a:rPr>
              <a:t> </a:t>
            </a:r>
            <a:endParaRPr lang="pl-PL" sz="1900" dirty="0" smtClean="0">
              <a:solidFill>
                <a:srgbClr val="FF0000"/>
              </a:solidFill>
            </a:endParaRPr>
          </a:p>
          <a:p>
            <a:r>
              <a:rPr lang="pl-PL" sz="1900" dirty="0">
                <a:solidFill>
                  <a:schemeClr val="dk1"/>
                </a:solidFill>
              </a:rPr>
              <a:t>d) jeżeli nie istnieje żaden produkt leczniczy, o którym mowa w lit. a), b) lub c) niniejszego ustępu, </a:t>
            </a:r>
            <a:r>
              <a:rPr lang="pl-PL" sz="1900" b="1" dirty="0">
                <a:solidFill>
                  <a:srgbClr val="FF0000"/>
                </a:solidFill>
              </a:rPr>
              <a:t>weterynaryjny</a:t>
            </a:r>
            <a:r>
              <a:rPr lang="pl-PL" sz="1900" dirty="0">
                <a:solidFill>
                  <a:schemeClr val="dk1"/>
                </a:solidFill>
              </a:rPr>
              <a:t> produkt leczniczy przygotowany doraźnie zgodnie ze wskazaniami zawartymi w </a:t>
            </a:r>
            <a:r>
              <a:rPr lang="pl-PL" sz="1900" b="1" dirty="0">
                <a:solidFill>
                  <a:srgbClr val="FF0000"/>
                </a:solidFill>
              </a:rPr>
              <a:t>recepcie weterynaryjnej</a:t>
            </a:r>
            <a:r>
              <a:rPr lang="pl-PL" sz="1900" dirty="0">
                <a:solidFill>
                  <a:schemeClr val="dk1"/>
                </a:solidFill>
              </a:rPr>
              <a:t>. </a:t>
            </a:r>
          </a:p>
          <a:p>
            <a:endParaRPr lang="pl-PL" sz="1900" b="1" dirty="0">
              <a:solidFill>
                <a:srgbClr val="FF0000"/>
              </a:solidFill>
            </a:endParaRPr>
          </a:p>
          <a:p>
            <a:endParaRPr lang="pl-PL" sz="1900" b="1" dirty="0"/>
          </a:p>
          <a:p>
            <a:endParaRPr lang="pl-PL" sz="1900" dirty="0"/>
          </a:p>
        </p:txBody>
      </p:sp>
      <p:sp>
        <p:nvSpPr>
          <p:cNvPr id="9" name="Tytuł 1"/>
          <p:cNvSpPr>
            <a:spLocks noGrp="1"/>
          </p:cNvSpPr>
          <p:nvPr>
            <p:ph type="title"/>
          </p:nvPr>
        </p:nvSpPr>
        <p:spPr>
          <a:xfrm>
            <a:off x="2766951" y="130628"/>
            <a:ext cx="8596668" cy="1320800"/>
          </a:xfrm>
        </p:spPr>
        <p:txBody>
          <a:bodyPr/>
          <a:lstStyle/>
          <a:p>
            <a:r>
              <a:rPr lang="pl-PL" b="1" i="1" dirty="0" smtClean="0"/>
              <a:t>Artykuł 113 ust. 1 </a:t>
            </a:r>
            <a:r>
              <a:rPr lang="pl-PL" dirty="0" smtClean="0"/>
              <a:t/>
            </a:r>
            <a:br>
              <a:rPr lang="pl-PL" dirty="0" smtClean="0"/>
            </a:br>
            <a:endParaRPr lang="pl-PL" dirty="0"/>
          </a:p>
        </p:txBody>
      </p:sp>
      <p:pic>
        <p:nvPicPr>
          <p:cNvPr id="10" name="Obraz 9">
            <a:extLst>
              <a:ext uri="{FF2B5EF4-FFF2-40B4-BE49-F238E27FC236}">
                <a16:creationId xmlns="" xmlns:a16="http://schemas.microsoft.com/office/drawing/2014/main" id="{DBB39334-B02F-4E7A-8FBA-98DFF494F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505" y="430166"/>
            <a:ext cx="1415647" cy="9670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4697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3578" y="545607"/>
            <a:ext cx="8596668" cy="1320800"/>
          </a:xfrm>
        </p:spPr>
        <p:txBody>
          <a:bodyPr/>
          <a:lstStyle/>
          <a:p>
            <a:r>
              <a:rPr lang="pl-PL" sz="4000" b="1" i="1" dirty="0"/>
              <a:t>Stosowanie produktów leczniczych </a:t>
            </a:r>
            <a:r>
              <a:rPr lang="pl-PL" dirty="0"/>
              <a:t/>
            </a:r>
            <a:br>
              <a:rPr lang="pl-PL" dirty="0"/>
            </a:br>
            <a:endParaRPr lang="pl-PL" dirty="0"/>
          </a:p>
        </p:txBody>
      </p:sp>
      <p:sp>
        <p:nvSpPr>
          <p:cNvPr id="3" name="Symbol zastępczy zawartości 2"/>
          <p:cNvSpPr>
            <a:spLocks noGrp="1"/>
          </p:cNvSpPr>
          <p:nvPr>
            <p:ph idx="1"/>
          </p:nvPr>
        </p:nvSpPr>
        <p:spPr>
          <a:xfrm>
            <a:off x="321075" y="806864"/>
            <a:ext cx="9702140" cy="4465780"/>
          </a:xfrm>
        </p:spPr>
        <p:txBody>
          <a:bodyPr>
            <a:noAutofit/>
          </a:bodyPr>
          <a:lstStyle/>
          <a:p>
            <a:endParaRPr lang="pl-PL" sz="2400" dirty="0"/>
          </a:p>
          <a:p>
            <a:endParaRPr lang="pl-PL" sz="2400" dirty="0"/>
          </a:p>
          <a:p>
            <a:pPr algn="just"/>
            <a:r>
              <a:rPr lang="pl-PL" sz="2400" dirty="0" smtClean="0"/>
              <a:t>Zgodnie z art.106 ust. 1 </a:t>
            </a:r>
            <a:r>
              <a:rPr lang="pl-PL" sz="2400" i="1" dirty="0" smtClean="0"/>
              <a:t>rozporządzenia </a:t>
            </a:r>
            <a:r>
              <a:rPr lang="pl-PL" sz="2400" i="1" dirty="0"/>
              <a:t>Parlamentu Europejskiego I Rady (UE) 2019/6 z dnia 11 grudnia 2018 r. w sprawie weterynaryjnych produktów leczniczych i uchylającego dyrektywę </a:t>
            </a:r>
            <a:r>
              <a:rPr lang="pl-PL" sz="2400" i="1" dirty="0" smtClean="0"/>
              <a:t>2001/82/WE </a:t>
            </a:r>
            <a:r>
              <a:rPr lang="pl-PL" sz="2400" dirty="0"/>
              <a:t>w</a:t>
            </a:r>
            <a:r>
              <a:rPr lang="pl-PL" sz="2400" dirty="0" smtClean="0"/>
              <a:t>eterynaryjne </a:t>
            </a:r>
            <a:r>
              <a:rPr lang="pl-PL" sz="2400" dirty="0"/>
              <a:t>produkty lecznicze stosuje się zgodnie z warunkami pozwolenia na dopuszczenie do obrotu</a:t>
            </a:r>
            <a:r>
              <a:rPr lang="pl-PL" sz="2400" dirty="0" smtClean="0"/>
              <a:t>.</a:t>
            </a:r>
          </a:p>
          <a:p>
            <a:pPr algn="just"/>
            <a:r>
              <a:rPr lang="pl-PL" sz="2400" dirty="0" smtClean="0"/>
              <a:t>Przepisy powyższego rozporządzenia przewidują jednak odstępstwa od art.106</a:t>
            </a:r>
            <a:r>
              <a:rPr lang="pl-PL" sz="2400" dirty="0"/>
              <a:t>. ust. </a:t>
            </a:r>
            <a:r>
              <a:rPr lang="pl-PL" sz="2400" dirty="0" smtClean="0"/>
              <a:t>1.</a:t>
            </a:r>
            <a:endParaRPr lang="pl-PL" sz="2400" dirty="0"/>
          </a:p>
          <a:p>
            <a:pPr algn="just"/>
            <a:r>
              <a:rPr lang="pl-PL" sz="2400" dirty="0" smtClean="0"/>
              <a:t>W myśl art. 106 ust. 3 </a:t>
            </a:r>
            <a:r>
              <a:rPr lang="pl-PL" sz="2400" dirty="0"/>
              <a:t>p</a:t>
            </a:r>
            <a:r>
              <a:rPr lang="pl-PL" sz="2400" dirty="0" smtClean="0"/>
              <a:t>aństwa </a:t>
            </a:r>
            <a:r>
              <a:rPr lang="pl-PL" sz="2400" dirty="0"/>
              <a:t>członkowskie mogą ustanowić procedury, które uznają za konieczne w celu wdrożenia art. 110 - 114 i 116.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7262" y="381990"/>
            <a:ext cx="1434935" cy="143493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1863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61696" y="616798"/>
            <a:ext cx="9666075" cy="6757780"/>
          </a:xfrm>
        </p:spPr>
        <p:txBody>
          <a:bodyPr>
            <a:normAutofit lnSpcReduction="10000"/>
          </a:bodyPr>
          <a:lstStyle/>
          <a:p>
            <a:r>
              <a:rPr lang="pl-PL" sz="2200" dirty="0">
                <a:solidFill>
                  <a:schemeClr val="accent2"/>
                </a:solidFill>
              </a:rPr>
              <a:t>2. </a:t>
            </a:r>
            <a:r>
              <a:rPr lang="pl-PL" sz="2200" b="1" dirty="0">
                <a:solidFill>
                  <a:srgbClr val="FF0000"/>
                </a:solidFill>
              </a:rPr>
              <a:t>Z wyjątkiem </a:t>
            </a:r>
            <a:r>
              <a:rPr lang="pl-PL" sz="2200" dirty="0"/>
              <a:t>przypadków dotyczących </a:t>
            </a:r>
            <a:r>
              <a:rPr lang="pl-PL" sz="2200" b="1" dirty="0">
                <a:solidFill>
                  <a:srgbClr val="FF0000"/>
                </a:solidFill>
              </a:rPr>
              <a:t>immunologicznych </a:t>
            </a:r>
            <a:r>
              <a:rPr lang="pl-PL" sz="2200" dirty="0"/>
              <a:t>weterynaryjnych produktów leczniczych, jeżeli nie ma dostępnych produktów leczniczych, o których mowa w ust. 1, odpowiedzialny lekarz weterynarii może w drodze wyjątku, na swoją własną bezpośrednią odpowiedzialności, w szczególności w celu uniknięcia spowodowania niedopuszczalnego cierpienia, leczyć zwierzęta lądowe, od których lub </a:t>
            </a:r>
            <a:r>
              <a:rPr lang="pl-PL" sz="2200" dirty="0" smtClean="0"/>
              <a:t/>
            </a:r>
            <a:br>
              <a:rPr lang="pl-PL" sz="2200" dirty="0" smtClean="0"/>
            </a:br>
            <a:r>
              <a:rPr lang="pl-PL" sz="2200" dirty="0" smtClean="0"/>
              <a:t>z </a:t>
            </a:r>
            <a:r>
              <a:rPr lang="pl-PL" sz="2200" dirty="0"/>
              <a:t>których pozyskuje się </a:t>
            </a:r>
            <a:r>
              <a:rPr lang="pl-PL" sz="2200" b="1" dirty="0">
                <a:solidFill>
                  <a:srgbClr val="FF0000"/>
                </a:solidFill>
              </a:rPr>
              <a:t>żywność</a:t>
            </a:r>
            <a:r>
              <a:rPr lang="pl-PL" sz="2200" dirty="0"/>
              <a:t>, za pomocą </a:t>
            </a:r>
            <a:r>
              <a:rPr lang="pl-PL" sz="2200" b="1" dirty="0">
                <a:solidFill>
                  <a:srgbClr val="FF0000"/>
                </a:solidFill>
              </a:rPr>
              <a:t>weterynaryjnego</a:t>
            </a:r>
            <a:r>
              <a:rPr lang="pl-PL" sz="2200" dirty="0"/>
              <a:t> produktu leczniczego </a:t>
            </a:r>
            <a:r>
              <a:rPr lang="pl-PL" sz="2200" b="1" dirty="0">
                <a:solidFill>
                  <a:srgbClr val="FF0000"/>
                </a:solidFill>
              </a:rPr>
              <a:t>dopuszczonego</a:t>
            </a:r>
            <a:r>
              <a:rPr lang="pl-PL" sz="2200" dirty="0"/>
              <a:t> do obrotu w </a:t>
            </a:r>
            <a:r>
              <a:rPr lang="pl-PL" sz="2200" b="1" dirty="0">
                <a:solidFill>
                  <a:srgbClr val="FF0000"/>
                </a:solidFill>
              </a:rPr>
              <a:t>państwie trzecim </a:t>
            </a:r>
            <a:r>
              <a:rPr lang="pl-PL" sz="2200" dirty="0"/>
              <a:t>dla tego </a:t>
            </a:r>
            <a:r>
              <a:rPr lang="pl-PL" sz="2200" b="1" dirty="0">
                <a:solidFill>
                  <a:srgbClr val="FF0000"/>
                </a:solidFill>
              </a:rPr>
              <a:t>samego gatunku </a:t>
            </a:r>
            <a:r>
              <a:rPr lang="pl-PL" sz="2200" dirty="0"/>
              <a:t>zwierząt i tego </a:t>
            </a:r>
            <a:r>
              <a:rPr lang="pl-PL" sz="2200" b="1" dirty="0">
                <a:solidFill>
                  <a:srgbClr val="FF0000"/>
                </a:solidFill>
              </a:rPr>
              <a:t>samego objawu</a:t>
            </a:r>
            <a:r>
              <a:rPr lang="pl-PL" sz="2200" dirty="0"/>
              <a:t>. </a:t>
            </a:r>
          </a:p>
          <a:p>
            <a:r>
              <a:rPr lang="pl-PL" sz="2200" dirty="0">
                <a:solidFill>
                  <a:schemeClr val="accent2"/>
                </a:solidFill>
              </a:rPr>
              <a:t>3. </a:t>
            </a:r>
            <a:r>
              <a:rPr lang="pl-PL" sz="2200" dirty="0"/>
              <a:t>Lekarz weterynarii może podać produkt leczniczy </a:t>
            </a:r>
            <a:r>
              <a:rPr lang="pl-PL" sz="2200" b="1" dirty="0">
                <a:solidFill>
                  <a:srgbClr val="FF0000"/>
                </a:solidFill>
              </a:rPr>
              <a:t>osobiście </a:t>
            </a:r>
            <a:r>
              <a:rPr lang="pl-PL" sz="2200" dirty="0"/>
              <a:t>lub zezwolić na to, na swoją własną odpowiedzialność, </a:t>
            </a:r>
            <a:r>
              <a:rPr lang="pl-PL" sz="2200" b="1" dirty="0">
                <a:solidFill>
                  <a:srgbClr val="FF0000"/>
                </a:solidFill>
              </a:rPr>
              <a:t>innej osobie</a:t>
            </a:r>
            <a:r>
              <a:rPr lang="pl-PL" sz="2200" dirty="0"/>
              <a:t>, zgodnie z przepisami krajowymi. </a:t>
            </a:r>
          </a:p>
          <a:p>
            <a:r>
              <a:rPr lang="pl-PL" sz="2200" dirty="0">
                <a:solidFill>
                  <a:schemeClr val="accent2"/>
                </a:solidFill>
              </a:rPr>
              <a:t>4. </a:t>
            </a:r>
            <a:r>
              <a:rPr lang="pl-PL" sz="2200" dirty="0"/>
              <a:t>Substancje farmakologicznie czynne zawarte w produktach leczniczych stosowanych zgodnie z ust. 1 i 2 niniejszego artykułu są dozwolone zgodnie z rozporządzeniem (WE) nr 470/2009 i aktami przyjętymi na jego podstawie. </a:t>
            </a:r>
          </a:p>
          <a:p>
            <a:r>
              <a:rPr lang="pl-PL" sz="2200" dirty="0">
                <a:solidFill>
                  <a:schemeClr val="accent2"/>
                </a:solidFill>
              </a:rPr>
              <a:t>5. </a:t>
            </a:r>
            <a:r>
              <a:rPr lang="pl-PL" sz="2200" dirty="0"/>
              <a:t>Niniejszy artykuł ma również zastosowanie w przypadku, gdy dopuszczony do obrotu weterynaryjny produkt leczniczy nie jest dostępny w odpowiednim państwie członkowskim.</a:t>
            </a:r>
          </a:p>
          <a:p>
            <a:endParaRPr lang="pl-PL" dirty="0"/>
          </a:p>
        </p:txBody>
      </p:sp>
      <p:sp>
        <p:nvSpPr>
          <p:cNvPr id="4" name="Tytuł 1"/>
          <p:cNvSpPr>
            <a:spLocks noGrp="1"/>
          </p:cNvSpPr>
          <p:nvPr>
            <p:ph type="title"/>
          </p:nvPr>
        </p:nvSpPr>
        <p:spPr>
          <a:xfrm>
            <a:off x="3241964" y="-43602"/>
            <a:ext cx="8596668" cy="1320800"/>
          </a:xfrm>
        </p:spPr>
        <p:txBody>
          <a:bodyPr/>
          <a:lstStyle/>
          <a:p>
            <a:r>
              <a:rPr lang="pl-PL" b="1" i="1" dirty="0" smtClean="0"/>
              <a:t>Artykuł 113 </a:t>
            </a:r>
            <a:r>
              <a:rPr lang="pl-PL" dirty="0" smtClean="0"/>
              <a:t/>
            </a:r>
            <a:br>
              <a:rPr lang="pl-PL" dirty="0" smtClean="0"/>
            </a:br>
            <a:endParaRPr lang="pl-PL" dirty="0"/>
          </a:p>
        </p:txBody>
      </p:sp>
      <p:pic>
        <p:nvPicPr>
          <p:cNvPr id="5" name="Obraz 4">
            <a:extLst>
              <a:ext uri="{FF2B5EF4-FFF2-40B4-BE49-F238E27FC236}">
                <a16:creationId xmlns="" xmlns:a16="http://schemas.microsoft.com/office/drawing/2014/main" id="{DBB39334-B02F-4E7A-8FBA-98DFF494F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505" y="430166"/>
            <a:ext cx="1415647" cy="96702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010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154379"/>
            <a:ext cx="9678391" cy="6816436"/>
          </a:xfrm>
        </p:spPr>
        <p:txBody>
          <a:bodyPr>
            <a:normAutofit fontScale="92500" lnSpcReduction="10000"/>
          </a:bodyPr>
          <a:lstStyle/>
          <a:p>
            <a:r>
              <a:rPr lang="pl-PL" dirty="0"/>
              <a:t>§ 1. W przypadku gdy brak jest na terytorium Rzeczypospolitej Polskiej </a:t>
            </a:r>
            <a:r>
              <a:rPr lang="pl-PL" b="1" dirty="0">
                <a:solidFill>
                  <a:srgbClr val="FF0000"/>
                </a:solidFill>
              </a:rPr>
              <a:t>odpowiedniego </a:t>
            </a:r>
            <a:r>
              <a:rPr lang="pl-PL" dirty="0"/>
              <a:t>produktu leczniczego </a:t>
            </a:r>
            <a:r>
              <a:rPr lang="pl-PL" b="1" dirty="0">
                <a:solidFill>
                  <a:srgbClr val="FF0000"/>
                </a:solidFill>
              </a:rPr>
              <a:t>weterynaryjnego dopuszczonego </a:t>
            </a:r>
            <a:r>
              <a:rPr lang="pl-PL" dirty="0"/>
              <a:t>do obrotu dla </a:t>
            </a:r>
            <a:r>
              <a:rPr lang="pl-PL" b="1" dirty="0">
                <a:solidFill>
                  <a:srgbClr val="FF0000"/>
                </a:solidFill>
              </a:rPr>
              <a:t>danego gatunku </a:t>
            </a:r>
            <a:r>
              <a:rPr lang="pl-PL" dirty="0" smtClean="0"/>
              <a:t>zwierząt, </a:t>
            </a:r>
            <a:r>
              <a:rPr lang="pl-PL" dirty="0"/>
              <a:t>od którego </a:t>
            </a:r>
            <a:r>
              <a:rPr lang="pl-PL" dirty="0" smtClean="0"/>
              <a:t>pochodzące </a:t>
            </a:r>
            <a:r>
              <a:rPr lang="pl-PL" dirty="0"/>
              <a:t>tkanki lub produkty </a:t>
            </a:r>
            <a:r>
              <a:rPr lang="pl-PL" dirty="0" smtClean="0"/>
              <a:t>są </a:t>
            </a:r>
            <a:r>
              <a:rPr lang="pl-PL" b="1" dirty="0">
                <a:solidFill>
                  <a:srgbClr val="FF0000"/>
                </a:solidFill>
              </a:rPr>
              <a:t>przeznaczone do </a:t>
            </a:r>
            <a:r>
              <a:rPr lang="pl-PL" b="1" dirty="0" smtClean="0">
                <a:solidFill>
                  <a:srgbClr val="FF0000"/>
                </a:solidFill>
              </a:rPr>
              <a:t>spożycia </a:t>
            </a:r>
            <a:r>
              <a:rPr lang="pl-PL" dirty="0"/>
              <a:t>przez ludzi, w drodze </a:t>
            </a:r>
            <a:r>
              <a:rPr lang="pl-PL" dirty="0" smtClean="0"/>
              <a:t>wyjątku właściwy </a:t>
            </a:r>
            <a:r>
              <a:rPr lang="pl-PL" dirty="0"/>
              <a:t>lekarz weterynarii, na </a:t>
            </a:r>
            <a:r>
              <a:rPr lang="pl-PL" dirty="0" smtClean="0"/>
              <a:t>własna odpowiedzialność, może </a:t>
            </a:r>
            <a:br>
              <a:rPr lang="pl-PL" dirty="0" smtClean="0"/>
            </a:br>
            <a:r>
              <a:rPr lang="pl-PL" dirty="0" smtClean="0"/>
              <a:t>w </a:t>
            </a:r>
            <a:r>
              <a:rPr lang="pl-PL" dirty="0"/>
              <a:t>konkretnym gospodarstwie, w celu </a:t>
            </a:r>
            <a:r>
              <a:rPr lang="pl-PL" dirty="0" smtClean="0"/>
              <a:t>uniknięcia niemożliwego </a:t>
            </a:r>
            <a:r>
              <a:rPr lang="pl-PL" dirty="0"/>
              <a:t>do zaakceptowania cierpienia </a:t>
            </a:r>
            <a:r>
              <a:rPr lang="pl-PL" dirty="0" smtClean="0"/>
              <a:t>zwierząt, stosować następujące </a:t>
            </a:r>
            <a:r>
              <a:rPr lang="pl-PL" dirty="0"/>
              <a:t>produkty lecznicze: </a:t>
            </a:r>
            <a:endParaRPr lang="pl-PL" dirty="0" smtClean="0"/>
          </a:p>
          <a:p>
            <a:r>
              <a:rPr lang="pl-PL" dirty="0" smtClean="0"/>
              <a:t>1</a:t>
            </a:r>
            <a:r>
              <a:rPr lang="pl-PL" dirty="0"/>
              <a:t>) produkty lecznicze weterynaryjne, dla których wydano pozwolenie, o którym mowa w art. 3 ust. 1 lub 2 ustawy z dnia 6 </a:t>
            </a:r>
            <a:r>
              <a:rPr lang="pl-PL" dirty="0" smtClean="0"/>
              <a:t>września </a:t>
            </a:r>
            <a:r>
              <a:rPr lang="pl-PL" dirty="0"/>
              <a:t>2001 r. — Prawo farmaceutyczne, zwanej dalej </a:t>
            </a:r>
            <a:r>
              <a:rPr lang="pl-PL" dirty="0" smtClean="0"/>
              <a:t>„ustawą”, </a:t>
            </a:r>
            <a:r>
              <a:rPr lang="pl-PL" dirty="0"/>
              <a:t>do stosowania u </a:t>
            </a:r>
            <a:r>
              <a:rPr lang="pl-PL" b="1" dirty="0">
                <a:solidFill>
                  <a:srgbClr val="FF0000"/>
                </a:solidFill>
              </a:rPr>
              <a:t>innego gatunku </a:t>
            </a:r>
            <a:r>
              <a:rPr lang="pl-PL" dirty="0" smtClean="0"/>
              <a:t>zwierząt </a:t>
            </a:r>
            <a:r>
              <a:rPr lang="pl-PL" dirty="0"/>
              <a:t>lub dla </a:t>
            </a:r>
            <a:r>
              <a:rPr lang="pl-PL" dirty="0" smtClean="0"/>
              <a:t>tego </a:t>
            </a:r>
            <a:r>
              <a:rPr lang="pl-PL" b="1" dirty="0" smtClean="0">
                <a:solidFill>
                  <a:srgbClr val="FF0000"/>
                </a:solidFill>
              </a:rPr>
              <a:t>samego gatunku </a:t>
            </a:r>
            <a:r>
              <a:rPr lang="pl-PL" dirty="0"/>
              <a:t>z </a:t>
            </a:r>
            <a:r>
              <a:rPr lang="pl-PL" b="1" dirty="0">
                <a:solidFill>
                  <a:srgbClr val="FF0000"/>
                </a:solidFill>
              </a:rPr>
              <a:t>innym wskazaniem </a:t>
            </a:r>
            <a:r>
              <a:rPr lang="pl-PL" dirty="0"/>
              <a:t>do stosowania; </a:t>
            </a:r>
            <a:endParaRPr lang="pl-PL" dirty="0" smtClean="0"/>
          </a:p>
          <a:p>
            <a:r>
              <a:rPr lang="pl-PL" dirty="0" smtClean="0"/>
              <a:t>2</a:t>
            </a:r>
            <a:r>
              <a:rPr lang="pl-PL" dirty="0"/>
              <a:t>) w przypadku braku produktów leczniczych weterynaryjnych, o których mowa w pkt 1</a:t>
            </a:r>
            <a:r>
              <a:rPr lang="pl-PL" dirty="0" smtClean="0"/>
              <a:t>:</a:t>
            </a:r>
          </a:p>
          <a:p>
            <a:r>
              <a:rPr lang="pl-PL" dirty="0" smtClean="0"/>
              <a:t> </a:t>
            </a:r>
            <a:r>
              <a:rPr lang="pl-PL" dirty="0"/>
              <a:t>a) produkty lecznicze, dla których wydano pozwolenie, o którym mowa w art. 3 ust. 1 lub 2 ustawy, do stosowania u </a:t>
            </a:r>
            <a:r>
              <a:rPr lang="pl-PL" b="1" dirty="0">
                <a:solidFill>
                  <a:srgbClr val="FF0000"/>
                </a:solidFill>
              </a:rPr>
              <a:t>ludzi</a:t>
            </a:r>
            <a:r>
              <a:rPr lang="pl-PL" dirty="0"/>
              <a:t>, albo </a:t>
            </a:r>
            <a:endParaRPr lang="pl-PL" dirty="0" smtClean="0"/>
          </a:p>
          <a:p>
            <a:r>
              <a:rPr lang="pl-PL" dirty="0" smtClean="0"/>
              <a:t>b</a:t>
            </a:r>
            <a:r>
              <a:rPr lang="pl-PL" dirty="0"/>
              <a:t>) produkty lecznicze </a:t>
            </a:r>
            <a:r>
              <a:rPr lang="pl-PL" b="1" dirty="0">
                <a:solidFill>
                  <a:srgbClr val="FF0000"/>
                </a:solidFill>
              </a:rPr>
              <a:t>weterynaryjne dopuszczone </a:t>
            </a:r>
            <a:r>
              <a:rPr lang="pl-PL" dirty="0"/>
              <a:t>do obrotu w </a:t>
            </a:r>
            <a:r>
              <a:rPr lang="pl-PL" b="1" dirty="0">
                <a:solidFill>
                  <a:srgbClr val="FF0000"/>
                </a:solidFill>
              </a:rPr>
              <a:t>innym </a:t>
            </a:r>
            <a:r>
              <a:rPr lang="pl-PL" b="1" dirty="0" smtClean="0">
                <a:solidFill>
                  <a:srgbClr val="FF0000"/>
                </a:solidFill>
              </a:rPr>
              <a:t>państwie członkowskim</a:t>
            </a:r>
            <a:r>
              <a:rPr lang="pl-PL" dirty="0" smtClean="0"/>
              <a:t> </a:t>
            </a:r>
            <a:r>
              <a:rPr lang="pl-PL" dirty="0"/>
              <a:t>Unii Europejskiej lub </a:t>
            </a:r>
            <a:r>
              <a:rPr lang="pl-PL" dirty="0" smtClean="0"/>
              <a:t>państwie członkowskim </a:t>
            </a:r>
            <a:r>
              <a:rPr lang="pl-PL" dirty="0"/>
              <a:t>Europejskiego Porozumienia o Wolnym Handlu (EFTA) — stronie umowy o Europejskim Obszarze Gospodarczym zgodnie z wymaganiami </a:t>
            </a:r>
            <a:r>
              <a:rPr lang="pl-PL" dirty="0" smtClean="0"/>
              <a:t>określonymi </a:t>
            </a:r>
            <a:r>
              <a:rPr lang="pl-PL" dirty="0"/>
              <a:t>w dyrektywie 2001/82/WE Parlamentu Europejskiego i Rady z dnia 6 listopada 2001 r. w sprawie wspólnotowego kodeksu </a:t>
            </a:r>
            <a:r>
              <a:rPr lang="pl-PL" dirty="0" smtClean="0"/>
              <a:t>odnoszącego się </a:t>
            </a:r>
            <a:r>
              <a:rPr lang="pl-PL" dirty="0"/>
              <a:t>do weterynaryjnych produktów leczniczych (Dz. Urz. WE L 311 z 28.11.2001, str. 1, z </a:t>
            </a:r>
            <a:r>
              <a:rPr lang="pl-PL" dirty="0" err="1" smtClean="0"/>
              <a:t>późn</a:t>
            </a:r>
            <a:r>
              <a:rPr lang="pl-PL" dirty="0" smtClean="0"/>
              <a:t>. </a:t>
            </a:r>
            <a:r>
              <a:rPr lang="pl-PL" dirty="0"/>
              <a:t>zm.; </a:t>
            </a:r>
            <a:r>
              <a:rPr lang="pl-PL" dirty="0" smtClean="0"/>
              <a:t>Dz., </a:t>
            </a:r>
            <a:r>
              <a:rPr lang="pl-PL" dirty="0"/>
              <a:t>Urz. UE Polskie wydanie specjalne, rozdz. 13, t. 27, str. 3), zwanej dalej </a:t>
            </a:r>
            <a:r>
              <a:rPr lang="pl-PL" dirty="0" smtClean="0"/>
              <a:t>„dyrektywa </a:t>
            </a:r>
            <a:r>
              <a:rPr lang="pl-PL" dirty="0"/>
              <a:t>2001/82/WE”, do stosowania u </a:t>
            </a:r>
            <a:r>
              <a:rPr lang="pl-PL" b="1" dirty="0">
                <a:solidFill>
                  <a:srgbClr val="FF0000"/>
                </a:solidFill>
              </a:rPr>
              <a:t>tego samego gatunku </a:t>
            </a:r>
            <a:r>
              <a:rPr lang="pl-PL" dirty="0" smtClean="0"/>
              <a:t>zwierząt </a:t>
            </a:r>
            <a:r>
              <a:rPr lang="pl-PL" dirty="0"/>
              <a:t>lub </a:t>
            </a:r>
            <a:r>
              <a:rPr lang="pl-PL" b="1" dirty="0">
                <a:solidFill>
                  <a:srgbClr val="FF0000"/>
                </a:solidFill>
              </a:rPr>
              <a:t>innego gatunku </a:t>
            </a:r>
            <a:r>
              <a:rPr lang="pl-PL" dirty="0" smtClean="0"/>
              <a:t>zwierząt, </a:t>
            </a:r>
            <a:r>
              <a:rPr lang="pl-PL" dirty="0"/>
              <a:t>od którego </a:t>
            </a:r>
            <a:r>
              <a:rPr lang="pl-PL" dirty="0" smtClean="0"/>
              <a:t>pochodzące </a:t>
            </a:r>
            <a:r>
              <a:rPr lang="pl-PL" dirty="0"/>
              <a:t>tkanki lub produkty </a:t>
            </a:r>
            <a:r>
              <a:rPr lang="pl-PL" dirty="0" smtClean="0"/>
              <a:t>są </a:t>
            </a:r>
            <a:r>
              <a:rPr lang="pl-PL" dirty="0"/>
              <a:t>przeznaczone do </a:t>
            </a:r>
            <a:r>
              <a:rPr lang="pl-PL" b="1" dirty="0" smtClean="0">
                <a:solidFill>
                  <a:srgbClr val="FF0000"/>
                </a:solidFill>
              </a:rPr>
              <a:t>spożycia </a:t>
            </a:r>
            <a:r>
              <a:rPr lang="pl-PL" dirty="0"/>
              <a:t>przez ludzi, z tym </a:t>
            </a:r>
            <a:r>
              <a:rPr lang="pl-PL" b="1" dirty="0">
                <a:solidFill>
                  <a:srgbClr val="FF0000"/>
                </a:solidFill>
              </a:rPr>
              <a:t>samym wskazaniem</a:t>
            </a:r>
            <a:r>
              <a:rPr lang="pl-PL" dirty="0"/>
              <a:t> lub </a:t>
            </a:r>
            <a:r>
              <a:rPr lang="pl-PL" b="1" dirty="0">
                <a:solidFill>
                  <a:srgbClr val="FF0000"/>
                </a:solidFill>
              </a:rPr>
              <a:t>innym wskazaniem </a:t>
            </a:r>
            <a:r>
              <a:rPr lang="pl-PL" dirty="0"/>
              <a:t>do stosowania; </a:t>
            </a:r>
            <a:endParaRPr lang="pl-PL" dirty="0" smtClean="0"/>
          </a:p>
          <a:p>
            <a:r>
              <a:rPr lang="pl-PL" dirty="0" smtClean="0"/>
              <a:t>3</a:t>
            </a:r>
            <a:r>
              <a:rPr lang="pl-PL" dirty="0"/>
              <a:t>) w przypadku braku produktów leczniczych, o których mowa w pkt 2, produkt leczniczy weterynaryjny, który jest </a:t>
            </a:r>
            <a:r>
              <a:rPr lang="pl-PL" b="1" dirty="0">
                <a:solidFill>
                  <a:srgbClr val="FF0000"/>
                </a:solidFill>
              </a:rPr>
              <a:t>lekiem recepturowym</a:t>
            </a:r>
            <a:r>
              <a:rPr lang="pl-PL" dirty="0"/>
              <a:t>.</a:t>
            </a:r>
          </a:p>
        </p:txBody>
      </p:sp>
      <p:pic>
        <p:nvPicPr>
          <p:cNvPr id="4" name="Obraz 3">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2790" y="5591973"/>
            <a:ext cx="1282365" cy="875981"/>
          </a:xfrm>
          <a:prstGeom prst="rect">
            <a:avLst/>
          </a:prstGeom>
          <a:ln w="228600" cap="sq" cmpd="thickThin">
            <a:solidFill>
              <a:srgbClr val="000000"/>
            </a:solidFill>
            <a:prstDash val="solid"/>
            <a:miter lim="800000"/>
          </a:ln>
          <a:effectLst>
            <a:innerShdw blurRad="76200">
              <a:srgbClr val="000000"/>
            </a:innerShdw>
          </a:effectLst>
        </p:spPr>
      </p:pic>
      <p:sp>
        <p:nvSpPr>
          <p:cNvPr id="5" name="Prostokąt 4"/>
          <p:cNvSpPr/>
          <p:nvPr/>
        </p:nvSpPr>
        <p:spPr>
          <a:xfrm>
            <a:off x="9876483" y="154379"/>
            <a:ext cx="2196764" cy="1200329"/>
          </a:xfrm>
          <a:prstGeom prst="rect">
            <a:avLst/>
          </a:prstGeom>
          <a:solidFill>
            <a:schemeClr val="accent1">
              <a:lumMod val="60000"/>
              <a:lumOff val="40000"/>
            </a:schemeClr>
          </a:solidFill>
          <a:ln w="57150">
            <a:solidFill>
              <a:schemeClr val="accent2"/>
            </a:solidFill>
          </a:ln>
        </p:spPr>
        <p:txBody>
          <a:bodyPr wrap="square">
            <a:spAutoFit/>
          </a:bodyPr>
          <a:lstStyle/>
          <a:p>
            <a:pPr algn="ctr"/>
            <a:r>
              <a:rPr lang="pl-PL" b="1" dirty="0"/>
              <a:t>Rozporządzenie Ministra Zdrowia z dnia 27 listopada 2008 r</a:t>
            </a:r>
            <a:r>
              <a:rPr lang="pl-PL" b="1" dirty="0" smtClean="0"/>
              <a:t>. = KASKADA</a:t>
            </a:r>
            <a:endParaRPr lang="pl-PL" dirty="0"/>
          </a:p>
        </p:txBody>
      </p:sp>
    </p:spTree>
    <p:extLst>
      <p:ext uri="{BB962C8B-B14F-4D97-AF65-F5344CB8AC3E}">
        <p14:creationId xmlns:p14="http://schemas.microsoft.com/office/powerpoint/2010/main" val="247271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smtClean="0"/>
              <a:t>§ 1. W przypadku gdy brak jest na terytorium Rzeczypospolitej Polskiej odpowiedniego produktu leczniczego weterynaryjnego dopuszczonego do obrotu dla danego gatunku zwierząt, od którego pochodzące tkanki lub produkty są przeznaczone do spożycia przez ludzi, w drodze wyjątku właściwy lekarz weterynarii, na własna odpowiedzialność, może w konkretnym gospodarstwie, w celu uniknięcia niemożliwego do zaakceptowania cierpienia zwierząt, stosować następujące produkty lecznicze:</a:t>
            </a:r>
            <a:endParaRPr lang="pl-PL" dirty="0"/>
          </a:p>
        </p:txBody>
      </p:sp>
      <p:cxnSp>
        <p:nvCxnSpPr>
          <p:cNvPr id="5" name="Łącznik prosty 4"/>
          <p:cNvCxnSpPr/>
          <p:nvPr/>
        </p:nvCxnSpPr>
        <p:spPr>
          <a:xfrm>
            <a:off x="6107874"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417614" y="2392195"/>
            <a:ext cx="5272646" cy="4370427"/>
          </a:xfrm>
          <a:prstGeom prst="rect">
            <a:avLst/>
          </a:prstGeom>
          <a:noFill/>
        </p:spPr>
        <p:txBody>
          <a:bodyPr wrap="square" rtlCol="0">
            <a:spAutoFit/>
          </a:bodyPr>
          <a:lstStyle/>
          <a:p>
            <a:pPr algn="ctr"/>
            <a:r>
              <a:rPr lang="pl-PL" sz="2000" dirty="0" smtClean="0"/>
              <a:t>Na </a:t>
            </a:r>
            <a:r>
              <a:rPr lang="pl-PL" sz="2000" dirty="0"/>
              <a:t>zasadzie odstępstwa od art. 106 ust. 1, jeżeli w państwie członkowskim </a:t>
            </a:r>
            <a:r>
              <a:rPr lang="pl-PL" sz="2000" b="1" dirty="0">
                <a:solidFill>
                  <a:srgbClr val="FF0000"/>
                </a:solidFill>
              </a:rPr>
              <a:t>nie istnieje żaden dopuszczony </a:t>
            </a:r>
            <a:r>
              <a:rPr lang="pl-PL" sz="2000" dirty="0"/>
              <a:t>do obrotu </a:t>
            </a:r>
            <a:r>
              <a:rPr lang="pl-PL" sz="2000" b="1" dirty="0">
                <a:solidFill>
                  <a:srgbClr val="FF0000"/>
                </a:solidFill>
              </a:rPr>
              <a:t>weterynaryjny </a:t>
            </a:r>
            <a:r>
              <a:rPr lang="pl-PL" sz="2000" dirty="0"/>
              <a:t>produkt leczniczy stosowany dla </a:t>
            </a:r>
            <a:r>
              <a:rPr lang="pl-PL" sz="2000" b="1" dirty="0">
                <a:solidFill>
                  <a:srgbClr val="FF0000"/>
                </a:solidFill>
              </a:rPr>
              <a:t>danego objawu </a:t>
            </a:r>
            <a:r>
              <a:rPr lang="pl-PL" sz="2000" dirty="0"/>
              <a:t>u </a:t>
            </a:r>
            <a:r>
              <a:rPr lang="pl-PL" sz="2000" b="1" dirty="0">
                <a:solidFill>
                  <a:srgbClr val="FF0000"/>
                </a:solidFill>
              </a:rPr>
              <a:t>gatunku</a:t>
            </a:r>
            <a:r>
              <a:rPr lang="pl-PL" sz="2000" dirty="0"/>
              <a:t> zwierząt lądowych, od których lub z których </a:t>
            </a:r>
            <a:r>
              <a:rPr lang="pl-PL" sz="2000" b="1" dirty="0">
                <a:solidFill>
                  <a:srgbClr val="FF0000"/>
                </a:solidFill>
              </a:rPr>
              <a:t>pozyskuje się żywność</a:t>
            </a:r>
            <a:r>
              <a:rPr lang="pl-PL" sz="2000" dirty="0"/>
              <a:t>, odpowiedzialny lekarz weterynarii może w drodze wyjątku, na swoją własną bezpośrednią odpowiedzialność, a w szczególności w celu uniknięcia spowodowania niedopuszczalnego cierpienia, leczyć chore zwierzęta, stosując następujący produkt leczniczy: </a:t>
            </a:r>
          </a:p>
          <a:p>
            <a:endParaRPr lang="pl-PL" dirty="0"/>
          </a:p>
        </p:txBody>
      </p:sp>
      <p:sp>
        <p:nvSpPr>
          <p:cNvPr id="8" name="pole tekstowe 7"/>
          <p:cNvSpPr txBox="1"/>
          <p:nvPr/>
        </p:nvSpPr>
        <p:spPr>
          <a:xfrm>
            <a:off x="6744869" y="2392195"/>
            <a:ext cx="5053265" cy="4370427"/>
          </a:xfrm>
          <a:prstGeom prst="rect">
            <a:avLst/>
          </a:prstGeom>
          <a:solidFill>
            <a:schemeClr val="accent6">
              <a:lumMod val="40000"/>
              <a:lumOff val="60000"/>
            </a:schemeClr>
          </a:solidFill>
        </p:spPr>
        <p:txBody>
          <a:bodyPr wrap="square" rtlCol="0">
            <a:spAutoFit/>
          </a:bodyPr>
          <a:lstStyle/>
          <a:p>
            <a:pPr algn="ctr"/>
            <a:r>
              <a:rPr lang="pl-PL" sz="2000" dirty="0" smtClean="0"/>
              <a:t>W </a:t>
            </a:r>
            <a:r>
              <a:rPr lang="pl-PL" sz="2000" dirty="0"/>
              <a:t>przypadku gdy </a:t>
            </a:r>
            <a:r>
              <a:rPr lang="pl-PL" sz="2000" b="1" dirty="0">
                <a:solidFill>
                  <a:srgbClr val="FF0000"/>
                </a:solidFill>
              </a:rPr>
              <a:t>brak</a:t>
            </a:r>
            <a:r>
              <a:rPr lang="pl-PL" sz="2000" dirty="0"/>
              <a:t> jest na terytorium Rzeczypospolitej Polskiej </a:t>
            </a:r>
            <a:r>
              <a:rPr lang="pl-PL" sz="2000" b="1" dirty="0">
                <a:solidFill>
                  <a:srgbClr val="FF0000"/>
                </a:solidFill>
              </a:rPr>
              <a:t>odpowiedniego</a:t>
            </a:r>
            <a:r>
              <a:rPr lang="pl-PL" sz="2000" dirty="0"/>
              <a:t> produktu leczniczego </a:t>
            </a:r>
            <a:r>
              <a:rPr lang="pl-PL" sz="2000" b="1" dirty="0">
                <a:solidFill>
                  <a:srgbClr val="FF0000"/>
                </a:solidFill>
              </a:rPr>
              <a:t>weterynaryjnego</a:t>
            </a:r>
            <a:r>
              <a:rPr lang="pl-PL" sz="2000" dirty="0"/>
              <a:t> </a:t>
            </a:r>
            <a:r>
              <a:rPr lang="pl-PL" sz="2000" b="1" dirty="0">
                <a:solidFill>
                  <a:srgbClr val="FF0000"/>
                </a:solidFill>
              </a:rPr>
              <a:t>dopuszczonego</a:t>
            </a:r>
            <a:r>
              <a:rPr lang="pl-PL" sz="2000" dirty="0"/>
              <a:t> do obrotu dla </a:t>
            </a:r>
            <a:r>
              <a:rPr lang="pl-PL" sz="2000" b="1" dirty="0">
                <a:solidFill>
                  <a:srgbClr val="FF0000"/>
                </a:solidFill>
              </a:rPr>
              <a:t>danego gatunku </a:t>
            </a:r>
            <a:r>
              <a:rPr lang="pl-PL" sz="2000" dirty="0"/>
              <a:t>zwierząt, od którego pochodzące tkanki lub produkty są przeznaczone do </a:t>
            </a:r>
            <a:r>
              <a:rPr lang="pl-PL" sz="2000" b="1" dirty="0">
                <a:solidFill>
                  <a:srgbClr val="FF0000"/>
                </a:solidFill>
              </a:rPr>
              <a:t>spożycia</a:t>
            </a:r>
            <a:r>
              <a:rPr lang="pl-PL" sz="2000" dirty="0"/>
              <a:t> przez ludzi, w drodze wyjątku właściwy lekarz weterynarii, na własna odpowiedzialność, może w konkretnym gospodarstwie, w celu uniknięcia niemożliwego do zaakceptowania cierpienia zwierząt, stosować następujące produkty lecznicze:</a:t>
            </a:r>
          </a:p>
          <a:p>
            <a:endParaRPr lang="pl-PL" dirty="0"/>
          </a:p>
        </p:txBody>
      </p:sp>
      <p:sp>
        <p:nvSpPr>
          <p:cNvPr id="9" name="pole tekstowe 8"/>
          <p:cNvSpPr txBox="1"/>
          <p:nvPr/>
        </p:nvSpPr>
        <p:spPr>
          <a:xfrm>
            <a:off x="6438660" y="254337"/>
            <a:ext cx="5482442" cy="2308324"/>
          </a:xfrm>
          <a:prstGeom prst="rect">
            <a:avLst/>
          </a:prstGeom>
          <a:noFill/>
        </p:spPr>
        <p:txBody>
          <a:bodyPr wrap="square" rtlCol="0">
            <a:spAutoFit/>
          </a:bodyPr>
          <a:lstStyle/>
          <a:p>
            <a:pPr algn="ctr"/>
            <a:r>
              <a:rPr lang="pl-PL" b="1" dirty="0" smtClean="0">
                <a:solidFill>
                  <a:schemeClr val="accent2">
                    <a:lumMod val="75000"/>
                  </a:schemeClr>
                </a:solidFill>
              </a:rPr>
              <a:t>Rozporządzenie </a:t>
            </a:r>
            <a:r>
              <a:rPr lang="pl-PL" b="1" dirty="0">
                <a:solidFill>
                  <a:schemeClr val="accent2">
                    <a:lumMod val="75000"/>
                  </a:schemeClr>
                </a:solidFill>
              </a:rPr>
              <a:t>Ministra Zdrowia z dnia 27 listopada 2008 r. </a:t>
            </a:r>
            <a:r>
              <a:rPr lang="pl-PL" b="1" i="1" dirty="0">
                <a:solidFill>
                  <a:schemeClr val="accent2">
                    <a:lumMod val="75000"/>
                  </a:schemeClr>
                </a:solidFill>
              </a:rPr>
              <a:t>w sprawie sposobu postępowania przy stosowaniu produktów leczniczych, w sytuacji gdy brak jest odpowiedniego produktu leczniczego weterynaryjnego dopuszczonego do obrotu dla danego gatunku zwierząt</a:t>
            </a:r>
          </a:p>
          <a:p>
            <a:endParaRPr lang="pl-PL" dirty="0"/>
          </a:p>
        </p:txBody>
      </p:sp>
      <p:sp>
        <p:nvSpPr>
          <p:cNvPr id="10" name="pole tekstowe 9"/>
          <p:cNvSpPr txBox="1"/>
          <p:nvPr/>
        </p:nvSpPr>
        <p:spPr>
          <a:xfrm>
            <a:off x="477980" y="357465"/>
            <a:ext cx="5151913" cy="1631216"/>
          </a:xfrm>
          <a:prstGeom prst="rect">
            <a:avLst/>
          </a:prstGeom>
          <a:noFill/>
        </p:spPr>
        <p:txBody>
          <a:bodyPr wrap="square" rtlCol="0">
            <a:spAutoFit/>
          </a:bodyPr>
          <a:lstStyle/>
          <a:p>
            <a:pPr algn="ctr"/>
            <a:r>
              <a:rPr lang="pl-PL" sz="2000" b="1" dirty="0" smtClean="0">
                <a:solidFill>
                  <a:schemeClr val="accent2">
                    <a:lumMod val="75000"/>
                  </a:schemeClr>
                </a:solidFill>
              </a:rPr>
              <a:t>Rozporządzenie </a:t>
            </a:r>
            <a:r>
              <a:rPr lang="pl-PL" sz="2000" b="1" dirty="0">
                <a:solidFill>
                  <a:schemeClr val="accent2">
                    <a:lumMod val="75000"/>
                  </a:schemeClr>
                </a:solidFill>
              </a:rPr>
              <a:t>Parlamentu Europejskiego i Rady (UE) nr 2019/6 z dnia 11 grudnia 2018 r. </a:t>
            </a:r>
            <a:r>
              <a:rPr lang="pl-PL" sz="2000" b="1" i="1" dirty="0">
                <a:solidFill>
                  <a:schemeClr val="accent2">
                    <a:lumMod val="75000"/>
                  </a:schemeClr>
                </a:solidFill>
              </a:rPr>
              <a:t>w sprawie weterynaryjnych produktów leczniczych i uchylającego dyrektywę 2001/82/WE</a:t>
            </a:r>
          </a:p>
        </p:txBody>
      </p:sp>
    </p:spTree>
    <p:extLst>
      <p:ext uri="{BB962C8B-B14F-4D97-AF65-F5344CB8AC3E}">
        <p14:creationId xmlns:p14="http://schemas.microsoft.com/office/powerpoint/2010/main" val="2771628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12192000" cy="6857999"/>
          </a:xfrm>
          <a:solidFill>
            <a:schemeClr val="bg1"/>
          </a:solidFill>
        </p:spPr>
        <p:txBody>
          <a:bodyPr/>
          <a:lstStyle/>
          <a:p>
            <a:pPr marL="0" indent="0">
              <a:buNone/>
            </a:pPr>
            <a:endParaRPr lang="pl-PL" dirty="0"/>
          </a:p>
        </p:txBody>
      </p:sp>
      <p:sp>
        <p:nvSpPr>
          <p:cNvPr id="4" name="Prostokąt 3"/>
          <p:cNvSpPr/>
          <p:nvPr/>
        </p:nvSpPr>
        <p:spPr>
          <a:xfrm>
            <a:off x="-2637" y="12058"/>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004" y="101819"/>
            <a:ext cx="1415647" cy="967026"/>
          </a:xfrm>
          <a:prstGeom prst="rect">
            <a:avLst/>
          </a:prstGeom>
        </p:spPr>
      </p:pic>
      <p:pic>
        <p:nvPicPr>
          <p:cNvPr id="6" name="Obraz 5">
            <a:extLst>
              <a:ext uri="{FF2B5EF4-FFF2-40B4-BE49-F238E27FC236}">
                <a16:creationId xmlns="" xmlns:a16="http://schemas.microsoft.com/office/drawing/2014/main" id="{BEE3DD16-BF20-47FE-A343-843002E9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911" y="2711351"/>
            <a:ext cx="1108806" cy="941195"/>
          </a:xfrm>
          <a:prstGeom prst="rect">
            <a:avLst/>
          </a:prstGeom>
        </p:spPr>
      </p:pic>
      <p:pic>
        <p:nvPicPr>
          <p:cNvPr id="7" name="Obraz 6">
            <a:extLst>
              <a:ext uri="{FF2B5EF4-FFF2-40B4-BE49-F238E27FC236}">
                <a16:creationId xmlns="" xmlns:a16="http://schemas.microsoft.com/office/drawing/2014/main" id="{256976BB-C26A-4CFC-8FE4-02A82C3E7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549" y="1401220"/>
            <a:ext cx="1125852" cy="632327"/>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280" y="1245708"/>
            <a:ext cx="1135254" cy="1135254"/>
          </a:xfrm>
          <a:prstGeom prst="rect">
            <a:avLst/>
          </a:prstGeom>
        </p:spPr>
      </p:pic>
      <p:pic>
        <p:nvPicPr>
          <p:cNvPr id="9" name="Obraz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2706" y="5859467"/>
            <a:ext cx="1090863" cy="1090863"/>
          </a:xfrm>
          <a:prstGeom prst="rect">
            <a:avLst/>
          </a:prstGeom>
        </p:spPr>
      </p:pic>
      <p:pic>
        <p:nvPicPr>
          <p:cNvPr id="10" name="Obraz 9">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1" y="1187951"/>
            <a:ext cx="1415647" cy="967026"/>
          </a:xfrm>
          <a:prstGeom prst="rect">
            <a:avLst/>
          </a:prstGeom>
        </p:spPr>
      </p:pic>
      <p:pic>
        <p:nvPicPr>
          <p:cNvPr id="11" name="Obraz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9139" y="4125642"/>
            <a:ext cx="478428" cy="1073046"/>
          </a:xfrm>
          <a:prstGeom prst="rect">
            <a:avLst/>
          </a:prstGeom>
        </p:spPr>
      </p:pic>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6205" y="12058"/>
            <a:ext cx="746983" cy="899895"/>
          </a:xfrm>
          <a:prstGeom prst="rect">
            <a:avLst/>
          </a:prstGeom>
        </p:spPr>
      </p:pic>
      <p:sp>
        <p:nvSpPr>
          <p:cNvPr id="13" name="Strzałka w dół 12"/>
          <p:cNvSpPr/>
          <p:nvPr/>
        </p:nvSpPr>
        <p:spPr>
          <a:xfrm>
            <a:off x="2740817" y="680038"/>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p:cNvSpPr/>
          <p:nvPr/>
        </p:nvSpPr>
        <p:spPr>
          <a:xfrm>
            <a:off x="2740817" y="2292197"/>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dół 14"/>
          <p:cNvSpPr/>
          <p:nvPr/>
        </p:nvSpPr>
        <p:spPr>
          <a:xfrm>
            <a:off x="2700395" y="3477181"/>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p:cNvSpPr/>
          <p:nvPr/>
        </p:nvSpPr>
        <p:spPr>
          <a:xfrm>
            <a:off x="2734763" y="5322612"/>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7" name="Obraz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6401" y="1053632"/>
            <a:ext cx="865968" cy="1043237"/>
          </a:xfrm>
          <a:prstGeom prst="rect">
            <a:avLst/>
          </a:prstGeom>
        </p:spPr>
      </p:pic>
      <p:pic>
        <p:nvPicPr>
          <p:cNvPr id="18" name="Obraz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1513" y="2580382"/>
            <a:ext cx="865968" cy="1043237"/>
          </a:xfrm>
          <a:prstGeom prst="rect">
            <a:avLst/>
          </a:prstGeom>
        </p:spPr>
      </p:pic>
      <p:sp>
        <p:nvSpPr>
          <p:cNvPr id="19" name="Strzałka w dół 18"/>
          <p:cNvSpPr/>
          <p:nvPr/>
        </p:nvSpPr>
        <p:spPr>
          <a:xfrm rot="5400000">
            <a:off x="1821099" y="6189576"/>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 name="Obraz 19">
            <a:extLst>
              <a:ext uri="{FF2B5EF4-FFF2-40B4-BE49-F238E27FC236}">
                <a16:creationId xmlns="" xmlns:a16="http://schemas.microsoft.com/office/drawing/2014/main" id="{DBB39334-B02F-4E7A-8FBA-98DFF494FF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000" y="5943090"/>
            <a:ext cx="981873" cy="670716"/>
          </a:xfrm>
          <a:prstGeom prst="rect">
            <a:avLst/>
          </a:prstGeom>
        </p:spPr>
      </p:pic>
      <p:pic>
        <p:nvPicPr>
          <p:cNvPr id="21" name="Obraz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9873" y="5886357"/>
            <a:ext cx="563239" cy="678538"/>
          </a:xfrm>
          <a:prstGeom prst="rect">
            <a:avLst/>
          </a:prstGeom>
        </p:spPr>
      </p:pic>
      <p:pic>
        <p:nvPicPr>
          <p:cNvPr id="22" name="Obraz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31698" y="112151"/>
            <a:ext cx="810466" cy="505190"/>
          </a:xfrm>
          <a:prstGeom prst="rect">
            <a:avLst/>
          </a:prstGeom>
          <a:ln>
            <a:solidFill>
              <a:schemeClr val="tx1"/>
            </a:solidFill>
          </a:ln>
        </p:spPr>
      </p:pic>
      <p:pic>
        <p:nvPicPr>
          <p:cNvPr id="23" name="Obraz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1698" y="1571660"/>
            <a:ext cx="847559" cy="574353"/>
          </a:xfrm>
          <a:prstGeom prst="rect">
            <a:avLst/>
          </a:prstGeom>
        </p:spPr>
      </p:pic>
      <p:pic>
        <p:nvPicPr>
          <p:cNvPr id="24" name="Obraz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0007" y="969037"/>
            <a:ext cx="810466" cy="505190"/>
          </a:xfrm>
          <a:prstGeom prst="rect">
            <a:avLst/>
          </a:prstGeom>
          <a:ln>
            <a:solidFill>
              <a:schemeClr val="tx1"/>
            </a:solidFill>
          </a:ln>
        </p:spPr>
      </p:pic>
      <p:pic>
        <p:nvPicPr>
          <p:cNvPr id="25" name="Obraz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85975" y="2849405"/>
            <a:ext cx="810466" cy="505190"/>
          </a:xfrm>
          <a:prstGeom prst="rect">
            <a:avLst/>
          </a:prstGeom>
          <a:ln>
            <a:solidFill>
              <a:schemeClr val="tx1"/>
            </a:solidFill>
          </a:ln>
        </p:spPr>
      </p:pic>
      <p:sp>
        <p:nvSpPr>
          <p:cNvPr id="26" name="pole tekstowe 25"/>
          <p:cNvSpPr txBox="1"/>
          <p:nvPr/>
        </p:nvSpPr>
        <p:spPr>
          <a:xfrm>
            <a:off x="-134038" y="4898330"/>
            <a:ext cx="2834433" cy="923330"/>
          </a:xfrm>
          <a:prstGeom prst="rect">
            <a:avLst/>
          </a:prstGeom>
          <a:noFill/>
        </p:spPr>
        <p:txBody>
          <a:bodyPr wrap="square" rtlCol="0">
            <a:spAutoFit/>
          </a:bodyPr>
          <a:lstStyle/>
          <a:p>
            <a:pPr algn="ctr"/>
            <a:r>
              <a:rPr lang="pl-PL" b="1" dirty="0" smtClean="0"/>
              <a:t>Państwo Trzecie – </a:t>
            </a:r>
            <a:r>
              <a:rPr lang="pl-PL" b="1" dirty="0" smtClean="0">
                <a:solidFill>
                  <a:srgbClr val="FF0000"/>
                </a:solidFill>
              </a:rPr>
              <a:t>wyjątek immunologiczne </a:t>
            </a:r>
            <a:r>
              <a:rPr lang="pl-PL" b="1" dirty="0" err="1" smtClean="0">
                <a:solidFill>
                  <a:srgbClr val="FF0000"/>
                </a:solidFill>
              </a:rPr>
              <a:t>wpl</a:t>
            </a:r>
            <a:endParaRPr lang="pl-PL" b="1" dirty="0">
              <a:solidFill>
                <a:srgbClr val="FF0000"/>
              </a:solidFill>
            </a:endParaRPr>
          </a:p>
        </p:txBody>
      </p:sp>
      <p:cxnSp>
        <p:nvCxnSpPr>
          <p:cNvPr id="28" name="Łącznik prosty 27"/>
          <p:cNvCxnSpPr/>
          <p:nvPr/>
        </p:nvCxnSpPr>
        <p:spPr>
          <a:xfrm>
            <a:off x="5609111" y="24116"/>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1" name="Obraz 30">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886" y="138214"/>
            <a:ext cx="1415647" cy="967026"/>
          </a:xfrm>
          <a:prstGeom prst="rect">
            <a:avLst/>
          </a:prstGeom>
        </p:spPr>
      </p:pic>
      <p:pic>
        <p:nvPicPr>
          <p:cNvPr id="33" name="Obraz 32">
            <a:extLst>
              <a:ext uri="{FF2B5EF4-FFF2-40B4-BE49-F238E27FC236}">
                <a16:creationId xmlns="" xmlns:a16="http://schemas.microsoft.com/office/drawing/2014/main" id="{256976BB-C26A-4CFC-8FE4-02A82C3E7F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490" y="1401220"/>
            <a:ext cx="1125852" cy="632327"/>
          </a:xfrm>
          <a:prstGeom prst="rect">
            <a:avLst/>
          </a:prstGeom>
        </p:spPr>
      </p:pic>
      <p:pic>
        <p:nvPicPr>
          <p:cNvPr id="34" name="Obraz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946" y="1245708"/>
            <a:ext cx="1135254" cy="1135254"/>
          </a:xfrm>
          <a:prstGeom prst="rect">
            <a:avLst/>
          </a:prstGeom>
        </p:spPr>
      </p:pic>
      <p:pic>
        <p:nvPicPr>
          <p:cNvPr id="35" name="Obraz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5199" y="4246125"/>
            <a:ext cx="1090863" cy="1090863"/>
          </a:xfrm>
          <a:prstGeom prst="rect">
            <a:avLst/>
          </a:prstGeom>
        </p:spPr>
      </p:pic>
      <p:pic>
        <p:nvPicPr>
          <p:cNvPr id="36" name="Obraz 35">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756" y="1187951"/>
            <a:ext cx="1415647" cy="967026"/>
          </a:xfrm>
          <a:prstGeom prst="rect">
            <a:avLst/>
          </a:prstGeom>
        </p:spPr>
      </p:pic>
      <p:pic>
        <p:nvPicPr>
          <p:cNvPr id="37" name="Obraz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9122" y="2605292"/>
            <a:ext cx="478428" cy="1073046"/>
          </a:xfrm>
          <a:prstGeom prst="rect">
            <a:avLst/>
          </a:prstGeom>
        </p:spPr>
      </p:pic>
      <p:pic>
        <p:nvPicPr>
          <p:cNvPr id="38" name="Obraz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1975" y="60709"/>
            <a:ext cx="746983" cy="899895"/>
          </a:xfrm>
          <a:prstGeom prst="rect">
            <a:avLst/>
          </a:prstGeom>
        </p:spPr>
      </p:pic>
      <p:sp>
        <p:nvSpPr>
          <p:cNvPr id="39" name="Strzałka w dół 38"/>
          <p:cNvSpPr/>
          <p:nvPr/>
        </p:nvSpPr>
        <p:spPr>
          <a:xfrm>
            <a:off x="8330758" y="680038"/>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Strzałka w dół 41"/>
          <p:cNvSpPr/>
          <p:nvPr/>
        </p:nvSpPr>
        <p:spPr>
          <a:xfrm>
            <a:off x="8446207" y="3621282"/>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3" name="Obraz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6342" y="1053632"/>
            <a:ext cx="865968" cy="1043237"/>
          </a:xfrm>
          <a:prstGeom prst="rect">
            <a:avLst/>
          </a:prstGeom>
        </p:spPr>
      </p:pic>
      <p:pic>
        <p:nvPicPr>
          <p:cNvPr id="45" name="Obraz 44">
            <a:extLst>
              <a:ext uri="{FF2B5EF4-FFF2-40B4-BE49-F238E27FC236}">
                <a16:creationId xmlns="" xmlns:a16="http://schemas.microsoft.com/office/drawing/2014/main" id="{BEE3DD16-BF20-47FE-A343-843002E9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688" y="1288128"/>
            <a:ext cx="952764" cy="808741"/>
          </a:xfrm>
          <a:prstGeom prst="rect">
            <a:avLst/>
          </a:prstGeom>
        </p:spPr>
      </p:pic>
      <p:pic>
        <p:nvPicPr>
          <p:cNvPr id="46" name="Obraz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70986" y="1401220"/>
            <a:ext cx="810466" cy="505190"/>
          </a:xfrm>
          <a:prstGeom prst="rect">
            <a:avLst/>
          </a:prstGeom>
          <a:ln>
            <a:solidFill>
              <a:schemeClr val="tx1"/>
            </a:solidFill>
          </a:ln>
        </p:spPr>
      </p:pic>
      <p:pic>
        <p:nvPicPr>
          <p:cNvPr id="48" name="Obraz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18081" y="301238"/>
            <a:ext cx="810466" cy="505190"/>
          </a:xfrm>
          <a:prstGeom prst="rect">
            <a:avLst/>
          </a:prstGeom>
          <a:ln>
            <a:solidFill>
              <a:schemeClr val="tx1"/>
            </a:solidFill>
          </a:ln>
        </p:spPr>
      </p:pic>
      <p:sp>
        <p:nvSpPr>
          <p:cNvPr id="52" name="Strzałka w dół 51"/>
          <p:cNvSpPr/>
          <p:nvPr/>
        </p:nvSpPr>
        <p:spPr>
          <a:xfrm rot="3126576">
            <a:off x="6892781" y="2083248"/>
            <a:ext cx="173662" cy="82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Strzałka w dół 53"/>
          <p:cNvSpPr/>
          <p:nvPr/>
        </p:nvSpPr>
        <p:spPr>
          <a:xfrm rot="17942782">
            <a:off x="9387259" y="1983093"/>
            <a:ext cx="163229" cy="924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5" name="Obraz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24582" y="2969974"/>
            <a:ext cx="810466" cy="505190"/>
          </a:xfrm>
          <a:prstGeom prst="rect">
            <a:avLst/>
          </a:prstGeom>
          <a:ln>
            <a:solidFill>
              <a:schemeClr val="tx1"/>
            </a:solidFill>
          </a:ln>
        </p:spPr>
      </p:pic>
      <p:pic>
        <p:nvPicPr>
          <p:cNvPr id="56" name="Obraz 55">
            <a:extLst>
              <a:ext uri="{FF2B5EF4-FFF2-40B4-BE49-F238E27FC236}">
                <a16:creationId xmlns="" xmlns:a16="http://schemas.microsoft.com/office/drawing/2014/main" id="{256976BB-C26A-4CFC-8FE4-02A82C3E7F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10301" y="3043358"/>
            <a:ext cx="768826" cy="431806"/>
          </a:xfrm>
          <a:prstGeom prst="rect">
            <a:avLst/>
          </a:prstGeom>
        </p:spPr>
      </p:pic>
      <p:pic>
        <p:nvPicPr>
          <p:cNvPr id="57" name="Obraz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62682" y="2947352"/>
            <a:ext cx="775247" cy="775247"/>
          </a:xfrm>
          <a:prstGeom prst="rect">
            <a:avLst/>
          </a:prstGeom>
        </p:spPr>
      </p:pic>
      <p:pic>
        <p:nvPicPr>
          <p:cNvPr id="58" name="Obraz 57">
            <a:extLst>
              <a:ext uri="{FF2B5EF4-FFF2-40B4-BE49-F238E27FC236}">
                <a16:creationId xmlns="" xmlns:a16="http://schemas.microsoft.com/office/drawing/2014/main" id="{DBB39334-B02F-4E7A-8FBA-98DFF494FF9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6467" y="2948857"/>
            <a:ext cx="966723" cy="660367"/>
          </a:xfrm>
          <a:prstGeom prst="rect">
            <a:avLst/>
          </a:prstGeom>
        </p:spPr>
      </p:pic>
      <p:pic>
        <p:nvPicPr>
          <p:cNvPr id="59" name="Obraz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91793" y="2745795"/>
            <a:ext cx="591356" cy="712410"/>
          </a:xfrm>
          <a:prstGeom prst="rect">
            <a:avLst/>
          </a:prstGeom>
        </p:spPr>
      </p:pic>
      <p:pic>
        <p:nvPicPr>
          <p:cNvPr id="61" name="Obraz 6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33893" y="2833522"/>
            <a:ext cx="847559" cy="574353"/>
          </a:xfrm>
          <a:prstGeom prst="rect">
            <a:avLst/>
          </a:prstGeom>
        </p:spPr>
      </p:pic>
      <p:sp>
        <p:nvSpPr>
          <p:cNvPr id="63" name="pole tekstowe 62"/>
          <p:cNvSpPr txBox="1"/>
          <p:nvPr/>
        </p:nvSpPr>
        <p:spPr>
          <a:xfrm>
            <a:off x="7080372" y="5698162"/>
            <a:ext cx="3364620" cy="923330"/>
          </a:xfrm>
          <a:prstGeom prst="rect">
            <a:avLst/>
          </a:prstGeom>
          <a:solidFill>
            <a:schemeClr val="accent1">
              <a:lumMod val="60000"/>
              <a:lumOff val="40000"/>
            </a:schemeClr>
          </a:solidFill>
          <a:ln w="57150">
            <a:solidFill>
              <a:schemeClr val="accent2"/>
            </a:solidFill>
          </a:ln>
        </p:spPr>
        <p:txBody>
          <a:bodyPr wrap="square" rtlCol="0">
            <a:spAutoFit/>
          </a:bodyPr>
          <a:lstStyle/>
          <a:p>
            <a:pPr algn="ctr"/>
            <a:r>
              <a:rPr lang="pl-PL" b="1" dirty="0" smtClean="0">
                <a:solidFill>
                  <a:srgbClr val="FF0000"/>
                </a:solidFill>
              </a:rPr>
              <a:t>Import docelowy </a:t>
            </a:r>
            <a:r>
              <a:rPr lang="pl-PL" b="1" dirty="0" smtClean="0"/>
              <a:t>– z możliwością sprowadzenia </a:t>
            </a:r>
            <a:r>
              <a:rPr lang="pl-PL" b="1" dirty="0" err="1" smtClean="0"/>
              <a:t>wpl</a:t>
            </a:r>
            <a:r>
              <a:rPr lang="pl-PL" b="1" dirty="0" smtClean="0"/>
              <a:t> immunologicznego</a:t>
            </a:r>
            <a:endParaRPr lang="pl-PL" b="1" dirty="0"/>
          </a:p>
        </p:txBody>
      </p:sp>
      <p:pic>
        <p:nvPicPr>
          <p:cNvPr id="64" name="Obraz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45467" y="4538961"/>
            <a:ext cx="810466" cy="505190"/>
          </a:xfrm>
          <a:prstGeom prst="rect">
            <a:avLst/>
          </a:prstGeom>
          <a:ln>
            <a:solidFill>
              <a:schemeClr val="tx1"/>
            </a:solidFill>
          </a:ln>
        </p:spPr>
      </p:pic>
      <p:sp>
        <p:nvSpPr>
          <p:cNvPr id="65" name="Mnożenie 64"/>
          <p:cNvSpPr/>
          <p:nvPr/>
        </p:nvSpPr>
        <p:spPr>
          <a:xfrm>
            <a:off x="2428518" y="46685"/>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Mnożenie 66"/>
          <p:cNvSpPr/>
          <p:nvPr/>
        </p:nvSpPr>
        <p:spPr>
          <a:xfrm>
            <a:off x="8042855" y="80004"/>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0437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5102" y="142504"/>
            <a:ext cx="8596668" cy="1320800"/>
          </a:xfrm>
        </p:spPr>
        <p:txBody>
          <a:bodyPr/>
          <a:lstStyle/>
          <a:p>
            <a:r>
              <a:rPr lang="pl-PL" b="1" i="1" dirty="0" smtClean="0"/>
              <a:t>Artykuł 114 </a:t>
            </a:r>
            <a:r>
              <a:rPr lang="pl-PL" dirty="0" smtClean="0"/>
              <a:t/>
            </a:r>
            <a:br>
              <a:rPr lang="pl-PL" dirty="0" smtClean="0"/>
            </a:br>
            <a:endParaRPr lang="pl-PL" dirty="0"/>
          </a:p>
        </p:txBody>
      </p:sp>
      <p:sp>
        <p:nvSpPr>
          <p:cNvPr id="3" name="Symbol zastępczy zawartości 2"/>
          <p:cNvSpPr>
            <a:spLocks noGrp="1"/>
          </p:cNvSpPr>
          <p:nvPr>
            <p:ph idx="1"/>
          </p:nvPr>
        </p:nvSpPr>
        <p:spPr>
          <a:xfrm>
            <a:off x="230632" y="1135412"/>
            <a:ext cx="10005898" cy="5134760"/>
          </a:xfrm>
        </p:spPr>
        <p:txBody>
          <a:bodyPr>
            <a:normAutofit/>
          </a:bodyPr>
          <a:lstStyle/>
          <a:p>
            <a:pPr>
              <a:buFont typeface="Wingdings" panose="05000000000000000000" pitchFamily="2" charset="2"/>
              <a:buChar char="q"/>
            </a:pPr>
            <a:r>
              <a:rPr lang="pl-PL" sz="2400" b="1" i="1" dirty="0" smtClean="0"/>
              <a:t>Stosowanie produktów leczniczych </a:t>
            </a:r>
            <a:r>
              <a:rPr lang="pl-PL" sz="2400" b="1" dirty="0" smtClean="0"/>
              <a:t>u </a:t>
            </a:r>
            <a:r>
              <a:rPr lang="pl-PL" sz="2400" b="1" dirty="0"/>
              <a:t>gatunków zwierząt wodnych, od których lub z których pozyskuje się żywność </a:t>
            </a:r>
            <a:endParaRPr lang="pl-PL" sz="2400" dirty="0"/>
          </a:p>
          <a:p>
            <a:pPr marL="0" indent="0">
              <a:buNone/>
            </a:pPr>
            <a:endParaRPr lang="pl-PL" sz="2000" dirty="0" smtClean="0"/>
          </a:p>
          <a:p>
            <a:r>
              <a:rPr lang="pl-PL" sz="2200" dirty="0" smtClean="0">
                <a:solidFill>
                  <a:schemeClr val="accent2"/>
                </a:solidFill>
              </a:rPr>
              <a:t>1. </a:t>
            </a:r>
            <a:r>
              <a:rPr lang="pl-PL" sz="2200" dirty="0" smtClean="0"/>
              <a:t>Na </a:t>
            </a:r>
            <a:r>
              <a:rPr lang="pl-PL" sz="2200" dirty="0"/>
              <a:t>zasadzie odstępstwa od art. 106 ust. 1, jeżeli w państwie członkowskim nie istnieje </a:t>
            </a:r>
            <a:r>
              <a:rPr lang="pl-PL" sz="2200" b="1" dirty="0">
                <a:solidFill>
                  <a:srgbClr val="FF0000"/>
                </a:solidFill>
              </a:rPr>
              <a:t>żaden dopuszczony do obrotu weterynaryjny </a:t>
            </a:r>
            <a:r>
              <a:rPr lang="pl-PL" sz="2200" dirty="0"/>
              <a:t>produkt leczniczy stosowany dla </a:t>
            </a:r>
            <a:r>
              <a:rPr lang="pl-PL" sz="2200" b="1" dirty="0">
                <a:solidFill>
                  <a:srgbClr val="FF0000"/>
                </a:solidFill>
              </a:rPr>
              <a:t>danego objawu </a:t>
            </a:r>
            <a:r>
              <a:rPr lang="pl-PL" sz="2200" dirty="0"/>
              <a:t>u </a:t>
            </a:r>
            <a:r>
              <a:rPr lang="pl-PL" sz="2200" b="1" dirty="0">
                <a:solidFill>
                  <a:srgbClr val="FF0000"/>
                </a:solidFill>
              </a:rPr>
              <a:t>gatunku </a:t>
            </a:r>
            <a:r>
              <a:rPr lang="pl-PL" sz="2200" dirty="0"/>
              <a:t>zwierząt </a:t>
            </a:r>
            <a:r>
              <a:rPr lang="pl-PL" sz="2200" b="1" dirty="0">
                <a:solidFill>
                  <a:srgbClr val="FF0000"/>
                </a:solidFill>
              </a:rPr>
              <a:t>wodnych</a:t>
            </a:r>
            <a:r>
              <a:rPr lang="pl-PL" sz="2200" dirty="0"/>
              <a:t>, od których lub z których pozyskuje się </a:t>
            </a:r>
            <a:r>
              <a:rPr lang="pl-PL" sz="2200" b="1" dirty="0">
                <a:solidFill>
                  <a:srgbClr val="FF0000"/>
                </a:solidFill>
              </a:rPr>
              <a:t>żywność</a:t>
            </a:r>
            <a:r>
              <a:rPr lang="pl-PL" sz="2200" dirty="0"/>
              <a:t>, odpowiedzialny lekarz weterynarii może, na swoją własną bezpośrednią odpowiedzialność, a w szczególności w celu uniknięcia spowodowania niedopuszczalnego cierpienia, leczyć chore zwierzęta, stosując następujący produkt leczniczy: </a:t>
            </a:r>
          </a:p>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158" y="339230"/>
            <a:ext cx="1476886" cy="9273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859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8135" y="838530"/>
            <a:ext cx="9393382" cy="6745183"/>
          </a:xfrm>
        </p:spPr>
        <p:txBody>
          <a:bodyPr>
            <a:normAutofit/>
          </a:bodyPr>
          <a:lstStyle/>
          <a:p>
            <a:r>
              <a:rPr lang="pl-PL" dirty="0"/>
              <a:t>a) weterynaryjny produkt leczniczy dopuszczony do obrotu na podstawie niniejszego rozporządzenia w </a:t>
            </a:r>
            <a:r>
              <a:rPr lang="pl-PL" b="1" dirty="0">
                <a:solidFill>
                  <a:srgbClr val="FF0000"/>
                </a:solidFill>
              </a:rPr>
              <a:t>odpowiednim państwie </a:t>
            </a:r>
            <a:r>
              <a:rPr lang="pl-PL" dirty="0"/>
              <a:t>członkowskim lub w </a:t>
            </a:r>
            <a:r>
              <a:rPr lang="pl-PL" b="1" dirty="0">
                <a:solidFill>
                  <a:srgbClr val="FF0000"/>
                </a:solidFill>
              </a:rPr>
              <a:t>innym państwie </a:t>
            </a:r>
            <a:r>
              <a:rPr lang="pl-PL" dirty="0"/>
              <a:t>członkowskim w celu stosowania go u </a:t>
            </a:r>
            <a:r>
              <a:rPr lang="pl-PL" b="1" dirty="0">
                <a:solidFill>
                  <a:srgbClr val="FF0000"/>
                </a:solidFill>
              </a:rPr>
              <a:t>tego samego </a:t>
            </a:r>
            <a:r>
              <a:rPr lang="pl-PL" dirty="0"/>
              <a:t>lub </a:t>
            </a:r>
            <a:r>
              <a:rPr lang="pl-PL" b="1" dirty="0">
                <a:solidFill>
                  <a:srgbClr val="FF0000"/>
                </a:solidFill>
              </a:rPr>
              <a:t>innego gatunku </a:t>
            </a:r>
            <a:r>
              <a:rPr lang="pl-PL" dirty="0"/>
              <a:t>zwierząt </a:t>
            </a:r>
            <a:r>
              <a:rPr lang="pl-PL" b="1" dirty="0">
                <a:solidFill>
                  <a:srgbClr val="FF0000"/>
                </a:solidFill>
              </a:rPr>
              <a:t>wodnych</a:t>
            </a:r>
            <a:r>
              <a:rPr lang="pl-PL" dirty="0"/>
              <a:t>, od których lub z których pozyskuje się </a:t>
            </a:r>
            <a:r>
              <a:rPr lang="pl-PL" b="1" dirty="0">
                <a:solidFill>
                  <a:srgbClr val="FF0000"/>
                </a:solidFill>
              </a:rPr>
              <a:t>żywność</a:t>
            </a:r>
            <a:r>
              <a:rPr lang="pl-PL" dirty="0"/>
              <a:t>, w przypadku tego </a:t>
            </a:r>
            <a:r>
              <a:rPr lang="pl-PL" b="1" dirty="0">
                <a:solidFill>
                  <a:srgbClr val="FF0000"/>
                </a:solidFill>
              </a:rPr>
              <a:t>samego</a:t>
            </a:r>
            <a:r>
              <a:rPr lang="pl-PL" dirty="0"/>
              <a:t> lub </a:t>
            </a:r>
            <a:r>
              <a:rPr lang="pl-PL" b="1" dirty="0">
                <a:solidFill>
                  <a:srgbClr val="FF0000"/>
                </a:solidFill>
              </a:rPr>
              <a:t>innego objawu</a:t>
            </a:r>
            <a:r>
              <a:rPr lang="pl-PL" b="1" dirty="0">
                <a:solidFill>
                  <a:schemeClr val="tx1"/>
                </a:solidFill>
              </a:rPr>
              <a:t>; </a:t>
            </a:r>
          </a:p>
          <a:p>
            <a:r>
              <a:rPr lang="pl-PL" dirty="0"/>
              <a:t>b) jeżeli nie istnieje żaden weterynaryjny produkt leczniczy, o którym mowa w lit. a) niniejszego ustępu, weterynaryjny produkt leczniczy dopuszczony do obrotu na podstawie niniejszego rozporządzenia w </a:t>
            </a:r>
            <a:r>
              <a:rPr lang="pl-PL" b="1" dirty="0">
                <a:solidFill>
                  <a:srgbClr val="FF0000"/>
                </a:solidFill>
              </a:rPr>
              <a:t>odpowiednim państwie </a:t>
            </a:r>
            <a:r>
              <a:rPr lang="pl-PL" dirty="0"/>
              <a:t>członkowskim lub </a:t>
            </a:r>
            <a:r>
              <a:rPr lang="pl-PL" dirty="0" smtClean="0"/>
              <a:t/>
            </a:r>
            <a:br>
              <a:rPr lang="pl-PL" dirty="0" smtClean="0"/>
            </a:br>
            <a:r>
              <a:rPr lang="pl-PL" dirty="0" smtClean="0"/>
              <a:t>w </a:t>
            </a:r>
            <a:r>
              <a:rPr lang="pl-PL" b="1" dirty="0">
                <a:solidFill>
                  <a:srgbClr val="FF0000"/>
                </a:solidFill>
              </a:rPr>
              <a:t>innym państwie członkowskim </a:t>
            </a:r>
            <a:r>
              <a:rPr lang="pl-PL" dirty="0"/>
              <a:t>w celu stosowania go u danego gatunku </a:t>
            </a:r>
            <a:r>
              <a:rPr lang="pl-PL" b="1" dirty="0">
                <a:solidFill>
                  <a:srgbClr val="FF0000"/>
                </a:solidFill>
              </a:rPr>
              <a:t>zwierząt lądowych</a:t>
            </a:r>
            <a:r>
              <a:rPr lang="pl-PL" dirty="0"/>
              <a:t>, od których i z których pozyskuje się </a:t>
            </a:r>
            <a:r>
              <a:rPr lang="pl-PL" b="1" dirty="0">
                <a:solidFill>
                  <a:srgbClr val="FF0000"/>
                </a:solidFill>
              </a:rPr>
              <a:t>żywność</a:t>
            </a:r>
            <a:r>
              <a:rPr lang="pl-PL" dirty="0"/>
              <a:t>, zawierający </a:t>
            </a:r>
            <a:r>
              <a:rPr lang="pl-PL" b="1" dirty="0">
                <a:solidFill>
                  <a:srgbClr val="FF0000"/>
                </a:solidFill>
              </a:rPr>
              <a:t>substancję obecną w wykazie</a:t>
            </a:r>
            <a:r>
              <a:rPr lang="pl-PL" dirty="0"/>
              <a:t> ustanowionym zgodnie z ust. 3; </a:t>
            </a:r>
          </a:p>
          <a:p>
            <a:r>
              <a:rPr lang="pl-PL" dirty="0"/>
              <a:t>c) jeżeli nie istnieje żaden weterynaryjny produkt leczniczy, o którym mowa w lit. a) lub b) niniejszego ustępu, produkt leczniczy stosowany u </a:t>
            </a:r>
            <a:r>
              <a:rPr lang="pl-PL" b="1" dirty="0">
                <a:solidFill>
                  <a:srgbClr val="FF0000"/>
                </a:solidFill>
              </a:rPr>
              <a:t>ludzi</a:t>
            </a:r>
            <a:r>
              <a:rPr lang="pl-PL" dirty="0"/>
              <a:t> i dopuszczony do obrotu zgodnie z dyrektywą 2001/83/WE lub rozporządzeniem (WE) nr 726/2004 </a:t>
            </a:r>
            <a:r>
              <a:rPr lang="pl-PL" dirty="0" smtClean="0"/>
              <a:t/>
            </a:r>
            <a:br>
              <a:rPr lang="pl-PL" dirty="0" smtClean="0"/>
            </a:br>
            <a:r>
              <a:rPr lang="pl-PL" dirty="0" smtClean="0"/>
              <a:t>i </a:t>
            </a:r>
            <a:r>
              <a:rPr lang="pl-PL" dirty="0"/>
              <a:t>zawierający </a:t>
            </a:r>
            <a:r>
              <a:rPr lang="pl-PL" b="1" dirty="0">
                <a:solidFill>
                  <a:srgbClr val="FF0000"/>
                </a:solidFill>
              </a:rPr>
              <a:t>substancje obecne w wykazie </a:t>
            </a:r>
            <a:r>
              <a:rPr lang="pl-PL" dirty="0"/>
              <a:t>ustanowionym zgodnie z ust. 3 niniejszego artykułu; lub </a:t>
            </a:r>
          </a:p>
          <a:p>
            <a:r>
              <a:rPr lang="pl-PL" dirty="0"/>
              <a:t>d) jeżeli nie istnieje żaden produkt leczniczy, o którym mowa w lit. a), b) lub c) niniejszego ustępu, weterynaryjny produkt leczniczy przygotowany doraźnie zgodnie ze wskazaniami zawartymi </a:t>
            </a:r>
            <a:r>
              <a:rPr lang="pl-PL" b="1" dirty="0">
                <a:solidFill>
                  <a:srgbClr val="FF0000"/>
                </a:solidFill>
              </a:rPr>
              <a:t>w recepcie weterynaryjnej</a:t>
            </a:r>
            <a:r>
              <a:rPr lang="pl-PL" dirty="0">
                <a:solidFill>
                  <a:schemeClr val="tx1"/>
                </a:solidFill>
              </a:rPr>
              <a:t>. </a:t>
            </a:r>
          </a:p>
          <a:p>
            <a:endParaRPr lang="pl-PL" dirty="0"/>
          </a:p>
        </p:txBody>
      </p:sp>
      <p:sp>
        <p:nvSpPr>
          <p:cNvPr id="4" name="Tytuł 1"/>
          <p:cNvSpPr>
            <a:spLocks noGrp="1"/>
          </p:cNvSpPr>
          <p:nvPr>
            <p:ph type="title"/>
          </p:nvPr>
        </p:nvSpPr>
        <p:spPr>
          <a:xfrm>
            <a:off x="3252376" y="142503"/>
            <a:ext cx="8596668" cy="1320800"/>
          </a:xfrm>
        </p:spPr>
        <p:txBody>
          <a:bodyPr/>
          <a:lstStyle/>
          <a:p>
            <a:r>
              <a:rPr lang="pl-PL" b="1" i="1" dirty="0" smtClean="0"/>
              <a:t>Artykuł 114 </a:t>
            </a:r>
            <a:r>
              <a:rPr lang="pl-PL" dirty="0" smtClean="0"/>
              <a:t/>
            </a:r>
            <a:br>
              <a:rPr lang="pl-PL" dirty="0" smtClean="0"/>
            </a:b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158" y="339230"/>
            <a:ext cx="1476886" cy="9273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67598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6883" y="777834"/>
            <a:ext cx="9524010" cy="6293921"/>
          </a:xfrm>
        </p:spPr>
        <p:txBody>
          <a:bodyPr>
            <a:normAutofit/>
          </a:bodyPr>
          <a:lstStyle/>
          <a:p>
            <a:r>
              <a:rPr lang="pl-PL" sz="2200" b="1" dirty="0">
                <a:solidFill>
                  <a:schemeClr val="accent1"/>
                </a:solidFill>
              </a:rPr>
              <a:t>2. </a:t>
            </a:r>
            <a:r>
              <a:rPr lang="pl-PL" sz="2200" dirty="0"/>
              <a:t>Na zasadzie odstępstwa od ust. 1 lit. b) i c), </a:t>
            </a:r>
            <a:r>
              <a:rPr lang="pl-PL" sz="2200" b="1" dirty="0">
                <a:solidFill>
                  <a:srgbClr val="FF0000"/>
                </a:solidFill>
              </a:rPr>
              <a:t>do momentu ustanowienia wykazu</a:t>
            </a:r>
            <a:r>
              <a:rPr lang="pl-PL" sz="2200" dirty="0"/>
              <a:t>, o którym mowa w ust. 3, odpowiedzialny lekarz weterynarii może w drodze wyjątku, na swoją własną bezpośrednią odpowiedzialność, a w szczególności w celu uniknięcia spowodowania niedopuszczalnego cierpienia, leczyć zwierzęta należące do gatunku zwierząt wodnych, od których lub z których pozyskuje się żywność, znajdujące się w konkretnym gospodarstwie, stosując następujący produkt leczniczy: </a:t>
            </a:r>
          </a:p>
          <a:p>
            <a:r>
              <a:rPr lang="pl-PL" sz="2200" dirty="0"/>
              <a:t>a) </a:t>
            </a:r>
            <a:r>
              <a:rPr lang="pl-PL" sz="2200" b="1" dirty="0">
                <a:solidFill>
                  <a:srgbClr val="FF0000"/>
                </a:solidFill>
              </a:rPr>
              <a:t>weterynaryjny</a:t>
            </a:r>
            <a:r>
              <a:rPr lang="pl-PL" sz="2200" dirty="0"/>
              <a:t> produkt leczniczy dopuszczony do obrotu na podstawie niniejszego rozporządzenia w </a:t>
            </a:r>
            <a:r>
              <a:rPr lang="pl-PL" sz="2200" b="1" dirty="0">
                <a:solidFill>
                  <a:srgbClr val="FF0000"/>
                </a:solidFill>
              </a:rPr>
              <a:t>odpowiednim państwie </a:t>
            </a:r>
            <a:r>
              <a:rPr lang="pl-PL" sz="2200" dirty="0"/>
              <a:t>członkowskim lub w </a:t>
            </a:r>
            <a:r>
              <a:rPr lang="pl-PL" sz="2200" b="1" dirty="0">
                <a:solidFill>
                  <a:srgbClr val="FF0000"/>
                </a:solidFill>
              </a:rPr>
              <a:t>innym państwie członkowskim </a:t>
            </a:r>
            <a:r>
              <a:rPr lang="pl-PL" sz="2200" dirty="0"/>
              <a:t>do stosowania u gatunku zwierząt </a:t>
            </a:r>
            <a:r>
              <a:rPr lang="pl-PL" sz="2200" b="1" dirty="0">
                <a:solidFill>
                  <a:srgbClr val="FF0000"/>
                </a:solidFill>
              </a:rPr>
              <a:t>lądowych</a:t>
            </a:r>
            <a:r>
              <a:rPr lang="pl-PL" sz="2200" dirty="0"/>
              <a:t>, od których lub z których pozyskuje się </a:t>
            </a:r>
            <a:r>
              <a:rPr lang="pl-PL" sz="2200" b="1" dirty="0">
                <a:solidFill>
                  <a:srgbClr val="FF0000"/>
                </a:solidFill>
              </a:rPr>
              <a:t>żywność</a:t>
            </a:r>
            <a:r>
              <a:rPr lang="pl-PL" sz="2200" dirty="0"/>
              <a:t>; </a:t>
            </a:r>
          </a:p>
          <a:p>
            <a:r>
              <a:rPr lang="pl-PL" sz="2200" dirty="0"/>
              <a:t>b) jeżeli nie istnieje żaden weterynaryjny produkt leczniczy, o którym mowa w lit. a) niniejszego ustępu, produkt leczniczy stosowany u </a:t>
            </a:r>
            <a:r>
              <a:rPr lang="pl-PL" sz="2200" b="1" dirty="0">
                <a:solidFill>
                  <a:srgbClr val="FF0000"/>
                </a:solidFill>
              </a:rPr>
              <a:t>ludzi</a:t>
            </a:r>
            <a:r>
              <a:rPr lang="pl-PL" sz="2200" dirty="0"/>
              <a:t> i dopuszczony do obrotu zgodnie z dyrektywą 2001/83/WE lub rozporządzeniem (WE) nr 726/2004. </a:t>
            </a:r>
          </a:p>
          <a:p>
            <a:endParaRPr lang="pl-PL" dirty="0"/>
          </a:p>
        </p:txBody>
      </p:sp>
      <p:sp>
        <p:nvSpPr>
          <p:cNvPr id="4" name="Tytuł 1"/>
          <p:cNvSpPr>
            <a:spLocks noGrp="1"/>
          </p:cNvSpPr>
          <p:nvPr>
            <p:ph type="title"/>
          </p:nvPr>
        </p:nvSpPr>
        <p:spPr>
          <a:xfrm>
            <a:off x="3325092" y="117434"/>
            <a:ext cx="8596668" cy="1320800"/>
          </a:xfrm>
        </p:spPr>
        <p:txBody>
          <a:bodyPr/>
          <a:lstStyle/>
          <a:p>
            <a:r>
              <a:rPr lang="pl-PL" b="1" i="1" dirty="0" smtClean="0"/>
              <a:t>Artykuł 114 </a:t>
            </a:r>
            <a:r>
              <a:rPr lang="pl-PL" dirty="0" smtClean="0"/>
              <a:t/>
            </a:r>
            <a:br>
              <a:rPr lang="pl-PL" dirty="0" smtClean="0"/>
            </a:b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158" y="339230"/>
            <a:ext cx="1476886" cy="9273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50601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6259" y="676894"/>
            <a:ext cx="9191501" cy="6507677"/>
          </a:xfrm>
        </p:spPr>
        <p:txBody>
          <a:bodyPr>
            <a:normAutofit/>
          </a:bodyPr>
          <a:lstStyle/>
          <a:p>
            <a:r>
              <a:rPr lang="pl-PL" b="1" dirty="0">
                <a:solidFill>
                  <a:schemeClr val="accent1"/>
                </a:solidFill>
              </a:rPr>
              <a:t>3. </a:t>
            </a:r>
            <a:r>
              <a:rPr lang="pl-PL" dirty="0"/>
              <a:t>Komisja ustanawia, w drodze aktów wykonawczych, </a:t>
            </a:r>
            <a:r>
              <a:rPr lang="pl-PL" b="1" dirty="0">
                <a:solidFill>
                  <a:srgbClr val="FF0000"/>
                </a:solidFill>
              </a:rPr>
              <a:t>najpóźniej w ciągu pięciu lat </a:t>
            </a:r>
            <a:r>
              <a:rPr lang="pl-PL" dirty="0"/>
              <a:t>od dnia 28 stycznia 2022 r., </a:t>
            </a:r>
            <a:r>
              <a:rPr lang="pl-PL" b="1" dirty="0">
                <a:solidFill>
                  <a:srgbClr val="FF0000"/>
                </a:solidFill>
              </a:rPr>
              <a:t>wykaz substancji stosowanych w weterynaryjnych </a:t>
            </a:r>
            <a:r>
              <a:rPr lang="pl-PL" dirty="0"/>
              <a:t>produktach leczniczych dopuszczonych do obrotu w Unii w celu stosowania u gatunków zwierząt lądowych, od których lub z których pozyskuje się </a:t>
            </a:r>
            <a:r>
              <a:rPr lang="pl-PL" b="1" dirty="0">
                <a:solidFill>
                  <a:srgbClr val="FF0000"/>
                </a:solidFill>
              </a:rPr>
              <a:t>żywność</a:t>
            </a:r>
            <a:r>
              <a:rPr lang="pl-PL" dirty="0"/>
              <a:t>, lub </a:t>
            </a:r>
            <a:r>
              <a:rPr lang="pl-PL" b="1" dirty="0">
                <a:solidFill>
                  <a:srgbClr val="FF0000"/>
                </a:solidFill>
              </a:rPr>
              <a:t>substancji zawartych w produkcie </a:t>
            </a:r>
            <a:r>
              <a:rPr lang="pl-PL" dirty="0"/>
              <a:t>leczniczym stosowanym u </a:t>
            </a:r>
            <a:r>
              <a:rPr lang="pl-PL" b="1" dirty="0">
                <a:solidFill>
                  <a:srgbClr val="FF0000"/>
                </a:solidFill>
              </a:rPr>
              <a:t>ludzi</a:t>
            </a:r>
            <a:r>
              <a:rPr lang="pl-PL" dirty="0"/>
              <a:t> i dopuszczonym do obrotu zgodnie z dyrektywą 2001/83/WE lub rozporządzeniem (WE) nr 726/2004, które mogą być stosowane u gatunków zwierząt wodnych, od których lub z których pozyskuje się żywność, zgodnie z ust. 1 niniejszego artykułu. Te akty wykonawcze przyjmuje się zgodnie z procedurą sprawdzającą, o której mowa </a:t>
            </a:r>
            <a:r>
              <a:rPr lang="pl-PL" dirty="0" smtClean="0"/>
              <a:t/>
            </a:r>
            <a:br>
              <a:rPr lang="pl-PL" dirty="0" smtClean="0"/>
            </a:br>
            <a:r>
              <a:rPr lang="pl-PL" dirty="0" smtClean="0"/>
              <a:t>w </a:t>
            </a:r>
            <a:r>
              <a:rPr lang="pl-PL" dirty="0"/>
              <a:t>art. 145 ust. 2.</a:t>
            </a:r>
          </a:p>
          <a:p>
            <a:r>
              <a:rPr lang="pl-PL" dirty="0"/>
              <a:t>Przyjmując te akty wykonawcze, Komisja uwzględnia następujące kryteria: </a:t>
            </a:r>
          </a:p>
          <a:p>
            <a:r>
              <a:rPr lang="pl-PL" dirty="0"/>
              <a:t>a) </a:t>
            </a:r>
            <a:r>
              <a:rPr lang="pl-PL" b="1" dirty="0">
                <a:solidFill>
                  <a:srgbClr val="FF0000"/>
                </a:solidFill>
              </a:rPr>
              <a:t>ryzyko dla środowiska</a:t>
            </a:r>
            <a:r>
              <a:rPr lang="pl-PL" dirty="0"/>
              <a:t>, jeżeli gatunki zwierząt wodnych, od których lub </a:t>
            </a:r>
            <a:r>
              <a:rPr lang="pl-PL" dirty="0" smtClean="0"/>
              <a:t/>
            </a:r>
            <a:br>
              <a:rPr lang="pl-PL" dirty="0" smtClean="0"/>
            </a:br>
            <a:r>
              <a:rPr lang="pl-PL" dirty="0" smtClean="0"/>
              <a:t>z </a:t>
            </a:r>
            <a:r>
              <a:rPr lang="pl-PL" dirty="0"/>
              <a:t>których pozyskuje się żywność, są leczone tymi substancjami; </a:t>
            </a:r>
          </a:p>
          <a:p>
            <a:r>
              <a:rPr lang="pl-PL" dirty="0"/>
              <a:t>b) </a:t>
            </a:r>
            <a:r>
              <a:rPr lang="pl-PL" b="1" dirty="0">
                <a:solidFill>
                  <a:srgbClr val="FF0000"/>
                </a:solidFill>
              </a:rPr>
              <a:t>wpływ na zdrowie zwierząt i zdrowie publiczne</a:t>
            </a:r>
            <a:r>
              <a:rPr lang="pl-PL" dirty="0"/>
              <a:t>, jeżeli chore gatunki zwierząt wodnych, od których lub z których pozyskuje się żywność, nie mogą otrzymać środków przeciwdrobnoustrojowych wymienionych zgodnie z art. 107 ust. 6; </a:t>
            </a:r>
          </a:p>
          <a:p>
            <a:r>
              <a:rPr lang="pl-PL" dirty="0"/>
              <a:t>c) </a:t>
            </a:r>
            <a:r>
              <a:rPr lang="pl-PL" b="1" dirty="0">
                <a:solidFill>
                  <a:srgbClr val="FF0000"/>
                </a:solidFill>
              </a:rPr>
              <a:t>dostępność lub brak dostępności innych produktów leczniczych</a:t>
            </a:r>
            <a:r>
              <a:rPr lang="pl-PL" dirty="0"/>
              <a:t>, metod leczenia lub środków zapobiegania chorobom lub pewnym objawom u gatunków zwierząt wodnych, od których lub z których pozyskuje się żywność, lub leczenia tych chorób lub objawów. </a:t>
            </a:r>
          </a:p>
          <a:p>
            <a:endParaRPr lang="pl-PL" dirty="0"/>
          </a:p>
        </p:txBody>
      </p:sp>
      <p:sp>
        <p:nvSpPr>
          <p:cNvPr id="4" name="Tytuł 1"/>
          <p:cNvSpPr>
            <a:spLocks noGrp="1"/>
          </p:cNvSpPr>
          <p:nvPr>
            <p:ph type="title"/>
          </p:nvPr>
        </p:nvSpPr>
        <p:spPr>
          <a:xfrm>
            <a:off x="3595332" y="18596"/>
            <a:ext cx="8596668" cy="1320800"/>
          </a:xfrm>
        </p:spPr>
        <p:txBody>
          <a:bodyPr/>
          <a:lstStyle/>
          <a:p>
            <a:r>
              <a:rPr lang="pl-PL" b="1" i="1" dirty="0" smtClean="0"/>
              <a:t>Artykuł 114 </a:t>
            </a:r>
            <a:r>
              <a:rPr lang="pl-PL" dirty="0" smtClean="0"/>
              <a:t/>
            </a:r>
            <a:br>
              <a:rPr lang="pl-PL" dirty="0" smtClean="0"/>
            </a:b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2158" y="339230"/>
            <a:ext cx="1476886" cy="9273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6045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3753" y="742210"/>
            <a:ext cx="9571514" cy="6115790"/>
          </a:xfrm>
        </p:spPr>
        <p:txBody>
          <a:bodyPr>
            <a:normAutofit fontScale="92500"/>
          </a:bodyPr>
          <a:lstStyle/>
          <a:p>
            <a:r>
              <a:rPr lang="pl-PL" sz="2200" b="1" dirty="0">
                <a:solidFill>
                  <a:schemeClr val="accent1"/>
                </a:solidFill>
              </a:rPr>
              <a:t>4. </a:t>
            </a:r>
            <a:r>
              <a:rPr lang="pl-PL" sz="2200" b="1" dirty="0">
                <a:solidFill>
                  <a:srgbClr val="FF0000"/>
                </a:solidFill>
              </a:rPr>
              <a:t>Z wyjątkiem </a:t>
            </a:r>
            <a:r>
              <a:rPr lang="pl-PL" sz="2200" dirty="0"/>
              <a:t>przypadków dotyczących </a:t>
            </a:r>
            <a:r>
              <a:rPr lang="pl-PL" sz="2200" b="1" dirty="0">
                <a:solidFill>
                  <a:srgbClr val="FF0000"/>
                </a:solidFill>
              </a:rPr>
              <a:t>immunologicznych</a:t>
            </a:r>
            <a:r>
              <a:rPr lang="pl-PL" sz="2200" dirty="0"/>
              <a:t> weterynaryjnych produktów leczniczych, jeżeli nie ma dostępnych produktów leczniczych, </a:t>
            </a:r>
            <a:r>
              <a:rPr lang="pl-PL" sz="2200" dirty="0" smtClean="0"/>
              <a:t/>
            </a:r>
            <a:br>
              <a:rPr lang="pl-PL" sz="2200" dirty="0" smtClean="0"/>
            </a:br>
            <a:r>
              <a:rPr lang="pl-PL" sz="2200" dirty="0" smtClean="0"/>
              <a:t>o </a:t>
            </a:r>
            <a:r>
              <a:rPr lang="pl-PL" sz="2200" dirty="0"/>
              <a:t>których mowa w ust. 1 i 2, odpowiedzialny lekarz weterynarii może w drodze wyjątku, na swoją własną bezpośrednią odpowiedzialność, w szczególności w celu uniknięcia spowodowania niedopuszczalnego cierpienia, leczyć gatunki zwierząt </a:t>
            </a:r>
            <a:r>
              <a:rPr lang="pl-PL" sz="2200" b="1" dirty="0">
                <a:solidFill>
                  <a:srgbClr val="FF0000"/>
                </a:solidFill>
              </a:rPr>
              <a:t>wodnych</a:t>
            </a:r>
            <a:r>
              <a:rPr lang="pl-PL" sz="2200" dirty="0"/>
              <a:t>, od których lub z których pozyskuje się </a:t>
            </a:r>
            <a:r>
              <a:rPr lang="pl-PL" sz="2200" b="1" dirty="0">
                <a:solidFill>
                  <a:srgbClr val="FF0000"/>
                </a:solidFill>
              </a:rPr>
              <a:t>żywność</a:t>
            </a:r>
            <a:r>
              <a:rPr lang="pl-PL" sz="2200" dirty="0"/>
              <a:t>, za pomocą </a:t>
            </a:r>
            <a:r>
              <a:rPr lang="pl-PL" sz="2200" b="1" dirty="0">
                <a:solidFill>
                  <a:srgbClr val="FF0000"/>
                </a:solidFill>
              </a:rPr>
              <a:t>weterynaryjnego</a:t>
            </a:r>
            <a:r>
              <a:rPr lang="pl-PL" sz="2200" dirty="0"/>
              <a:t> produktu leczniczego </a:t>
            </a:r>
            <a:r>
              <a:rPr lang="pl-PL" sz="2200" b="1" dirty="0">
                <a:solidFill>
                  <a:srgbClr val="FF0000"/>
                </a:solidFill>
              </a:rPr>
              <a:t>dopuszczonego</a:t>
            </a:r>
            <a:r>
              <a:rPr lang="pl-PL" sz="2200" dirty="0"/>
              <a:t> do obrotu </a:t>
            </a:r>
            <a:r>
              <a:rPr lang="pl-PL" sz="2200" dirty="0" smtClean="0"/>
              <a:t/>
            </a:r>
            <a:br>
              <a:rPr lang="pl-PL" sz="2200" dirty="0" smtClean="0"/>
            </a:br>
            <a:r>
              <a:rPr lang="pl-PL" sz="2200" dirty="0" smtClean="0"/>
              <a:t>w </a:t>
            </a:r>
            <a:r>
              <a:rPr lang="pl-PL" sz="2200" b="1" dirty="0">
                <a:solidFill>
                  <a:srgbClr val="FF0000"/>
                </a:solidFill>
              </a:rPr>
              <a:t>państwie trzecim </a:t>
            </a:r>
            <a:r>
              <a:rPr lang="pl-PL" sz="2200" dirty="0"/>
              <a:t>dla tego </a:t>
            </a:r>
            <a:r>
              <a:rPr lang="pl-PL" sz="2200" b="1" dirty="0">
                <a:solidFill>
                  <a:srgbClr val="FF0000"/>
                </a:solidFill>
              </a:rPr>
              <a:t>samego gatunku </a:t>
            </a:r>
            <a:r>
              <a:rPr lang="pl-PL" sz="2200" dirty="0"/>
              <a:t>i tego </a:t>
            </a:r>
            <a:r>
              <a:rPr lang="pl-PL" sz="2200" b="1" dirty="0">
                <a:solidFill>
                  <a:srgbClr val="FF0000"/>
                </a:solidFill>
              </a:rPr>
              <a:t>samego objawu</a:t>
            </a:r>
            <a:r>
              <a:rPr lang="pl-PL" sz="2200" dirty="0"/>
              <a:t>. </a:t>
            </a:r>
          </a:p>
          <a:p>
            <a:r>
              <a:rPr lang="pl-PL" sz="2200" b="1" dirty="0">
                <a:solidFill>
                  <a:schemeClr val="accent1"/>
                </a:solidFill>
              </a:rPr>
              <a:t>5. </a:t>
            </a:r>
            <a:r>
              <a:rPr lang="pl-PL" sz="2200" dirty="0"/>
              <a:t>Lekarz weterynarii może podać produkt leczniczy </a:t>
            </a:r>
            <a:r>
              <a:rPr lang="pl-PL" sz="2200" b="1" dirty="0">
                <a:solidFill>
                  <a:srgbClr val="FF0000"/>
                </a:solidFill>
              </a:rPr>
              <a:t>osobiście </a:t>
            </a:r>
            <a:r>
              <a:rPr lang="pl-PL" sz="2200" dirty="0"/>
              <a:t>lub zezwolić na to, na swoją własną odpowiedzialność, </a:t>
            </a:r>
            <a:r>
              <a:rPr lang="pl-PL" sz="2200" b="1" dirty="0">
                <a:solidFill>
                  <a:srgbClr val="FF0000"/>
                </a:solidFill>
              </a:rPr>
              <a:t>innej osobie</a:t>
            </a:r>
            <a:r>
              <a:rPr lang="pl-PL" sz="2200" dirty="0"/>
              <a:t>, zgodnie z przepisami krajowymi. </a:t>
            </a:r>
          </a:p>
          <a:p>
            <a:r>
              <a:rPr lang="pl-PL" sz="2200" b="1" dirty="0">
                <a:solidFill>
                  <a:schemeClr val="accent1"/>
                </a:solidFill>
              </a:rPr>
              <a:t>6. </a:t>
            </a:r>
            <a:r>
              <a:rPr lang="pl-PL" sz="2200" dirty="0"/>
              <a:t>Substancje farmakologicznie czynne zawarte w produktach leczniczych stosowanych zgodnie z ust. 1, 2 i 4 niniejszego artykułu są dozwolone zgodnie z rozporządzeniem (WE) nr 470/2009 i aktami przyjętymi na jego podstawie. </a:t>
            </a:r>
          </a:p>
          <a:p>
            <a:r>
              <a:rPr lang="pl-PL" sz="2200" b="1" dirty="0">
                <a:solidFill>
                  <a:schemeClr val="accent1"/>
                </a:solidFill>
              </a:rPr>
              <a:t>7. </a:t>
            </a:r>
            <a:r>
              <a:rPr lang="pl-PL" sz="2200" dirty="0"/>
              <a:t>Niniejszy artykuł ma również zastosowanie w przypadku, gdy dopuszczony do obrotu weterynaryjny produkt leczniczy nie jest dostępny w odpowiednim państwie członkowskim.</a:t>
            </a:r>
          </a:p>
          <a:p>
            <a:endParaRPr lang="pl-PL" dirty="0"/>
          </a:p>
        </p:txBody>
      </p:sp>
      <p:sp>
        <p:nvSpPr>
          <p:cNvPr id="4" name="Tytuł 1"/>
          <p:cNvSpPr>
            <a:spLocks noGrp="1"/>
          </p:cNvSpPr>
          <p:nvPr>
            <p:ph type="title"/>
          </p:nvPr>
        </p:nvSpPr>
        <p:spPr>
          <a:xfrm>
            <a:off x="3500330" y="0"/>
            <a:ext cx="8596668" cy="1320800"/>
          </a:xfrm>
        </p:spPr>
        <p:txBody>
          <a:bodyPr/>
          <a:lstStyle/>
          <a:p>
            <a:r>
              <a:rPr lang="pl-PL" b="1" i="1" dirty="0" smtClean="0"/>
              <a:t>Artykuł 114 </a:t>
            </a:r>
            <a:r>
              <a:rPr lang="pl-PL" dirty="0" smtClean="0"/>
              <a:t/>
            </a:r>
            <a:br>
              <a:rPr lang="pl-PL" dirty="0" smtClean="0"/>
            </a:br>
            <a:endParaRPr lang="pl-PL"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2158" y="339230"/>
            <a:ext cx="1476886" cy="92734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2729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8" name="Symbol zastępczy zawartości 2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9057" y="2160588"/>
            <a:ext cx="3593923" cy="3881437"/>
          </a:xfrm>
        </p:spPr>
      </p:pic>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049" y="1233650"/>
            <a:ext cx="1135254" cy="1135254"/>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475" y="5847409"/>
            <a:ext cx="1090863" cy="1090863"/>
          </a:xfrm>
          <a:prstGeom prst="rect">
            <a:avLst/>
          </a:prstGeom>
        </p:spPr>
      </p:pic>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908" y="4113584"/>
            <a:ext cx="478428" cy="1073046"/>
          </a:xfrm>
          <a:prstGeom prst="rect">
            <a:avLst/>
          </a:prstGeom>
        </p:spPr>
      </p:pic>
      <p:sp>
        <p:nvSpPr>
          <p:cNvPr id="13" name="Strzałka w dół 12"/>
          <p:cNvSpPr/>
          <p:nvPr/>
        </p:nvSpPr>
        <p:spPr>
          <a:xfrm>
            <a:off x="3429586" y="667980"/>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dół 13"/>
          <p:cNvSpPr/>
          <p:nvPr/>
        </p:nvSpPr>
        <p:spPr>
          <a:xfrm>
            <a:off x="3429586" y="2280139"/>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dół 14"/>
          <p:cNvSpPr/>
          <p:nvPr/>
        </p:nvSpPr>
        <p:spPr>
          <a:xfrm>
            <a:off x="3405189" y="3537214"/>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dół 15"/>
          <p:cNvSpPr/>
          <p:nvPr/>
        </p:nvSpPr>
        <p:spPr>
          <a:xfrm>
            <a:off x="3423532" y="5310554"/>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dół 18"/>
          <p:cNvSpPr/>
          <p:nvPr/>
        </p:nvSpPr>
        <p:spPr>
          <a:xfrm rot="5400000">
            <a:off x="2509868" y="6177518"/>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0467" y="100093"/>
            <a:ext cx="810466" cy="505190"/>
          </a:xfrm>
          <a:prstGeom prst="rect">
            <a:avLst/>
          </a:prstGeom>
          <a:ln>
            <a:solidFill>
              <a:schemeClr val="tx1"/>
            </a:solidFill>
          </a:ln>
        </p:spPr>
      </p:pic>
      <p:pic>
        <p:nvPicPr>
          <p:cNvPr id="23" name="Obraz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0467" y="1559602"/>
            <a:ext cx="847559" cy="574353"/>
          </a:xfrm>
          <a:prstGeom prst="rect">
            <a:avLst/>
          </a:prstGeom>
        </p:spPr>
      </p:pic>
      <p:pic>
        <p:nvPicPr>
          <p:cNvPr id="24" name="Obraz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8776" y="956979"/>
            <a:ext cx="810466" cy="505190"/>
          </a:xfrm>
          <a:prstGeom prst="rect">
            <a:avLst/>
          </a:prstGeom>
          <a:ln>
            <a:solidFill>
              <a:schemeClr val="tx1"/>
            </a:solidFill>
          </a:ln>
        </p:spPr>
      </p:pic>
      <p:sp>
        <p:nvSpPr>
          <p:cNvPr id="26" name="pole tekstowe 25"/>
          <p:cNvSpPr txBox="1"/>
          <p:nvPr/>
        </p:nvSpPr>
        <p:spPr>
          <a:xfrm>
            <a:off x="554731" y="4886272"/>
            <a:ext cx="2834433" cy="923330"/>
          </a:xfrm>
          <a:prstGeom prst="rect">
            <a:avLst/>
          </a:prstGeom>
          <a:noFill/>
        </p:spPr>
        <p:txBody>
          <a:bodyPr wrap="square" rtlCol="0">
            <a:spAutoFit/>
          </a:bodyPr>
          <a:lstStyle/>
          <a:p>
            <a:pPr algn="ctr"/>
            <a:r>
              <a:rPr lang="pl-PL" b="1" dirty="0" smtClean="0"/>
              <a:t>Państwo Trzecie – </a:t>
            </a:r>
            <a:r>
              <a:rPr lang="pl-PL" b="1" dirty="0" smtClean="0">
                <a:solidFill>
                  <a:srgbClr val="FF0000"/>
                </a:solidFill>
              </a:rPr>
              <a:t>wyjątek immunologiczne </a:t>
            </a:r>
            <a:r>
              <a:rPr lang="pl-PL" b="1" dirty="0" err="1" smtClean="0">
                <a:solidFill>
                  <a:srgbClr val="FF0000"/>
                </a:solidFill>
              </a:rPr>
              <a:t>wpl</a:t>
            </a:r>
            <a:endParaRPr lang="pl-PL" b="1" dirty="0">
              <a:solidFill>
                <a:srgbClr val="FF0000"/>
              </a:solidFill>
            </a:endParaRPr>
          </a:p>
        </p:txBody>
      </p:sp>
      <p:sp>
        <p:nvSpPr>
          <p:cNvPr id="27" name="Mnożenie 26"/>
          <p:cNvSpPr/>
          <p:nvPr/>
        </p:nvSpPr>
        <p:spPr>
          <a:xfrm>
            <a:off x="3117287" y="34627"/>
            <a:ext cx="982555" cy="5956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9" name="Obraz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2338" y="34627"/>
            <a:ext cx="534971" cy="811680"/>
          </a:xfrm>
          <a:prstGeom prst="rect">
            <a:avLst/>
          </a:prstGeom>
        </p:spPr>
      </p:pic>
      <p:pic>
        <p:nvPicPr>
          <p:cNvPr id="30" name="Obraz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5138" y="1299485"/>
            <a:ext cx="534971" cy="811680"/>
          </a:xfrm>
          <a:prstGeom prst="rect">
            <a:avLst/>
          </a:prstGeom>
        </p:spPr>
      </p:pic>
      <p:pic>
        <p:nvPicPr>
          <p:cNvPr id="32" name="Obraz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20918" y="52888"/>
            <a:ext cx="1296561" cy="814120"/>
          </a:xfrm>
          <a:prstGeom prst="rect">
            <a:avLst/>
          </a:prstGeom>
        </p:spPr>
      </p:pic>
      <p:pic>
        <p:nvPicPr>
          <p:cNvPr id="33" name="Obraz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6481" y="1248023"/>
            <a:ext cx="1018866" cy="1028344"/>
          </a:xfrm>
          <a:prstGeom prst="rect">
            <a:avLst/>
          </a:prstGeom>
        </p:spPr>
      </p:pic>
      <p:pic>
        <p:nvPicPr>
          <p:cNvPr id="34" name="Obraz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097" y="1297045"/>
            <a:ext cx="1296561" cy="814120"/>
          </a:xfrm>
          <a:prstGeom prst="rect">
            <a:avLst/>
          </a:prstGeom>
        </p:spPr>
      </p:pic>
      <p:pic>
        <p:nvPicPr>
          <p:cNvPr id="46" name="Obraz 45">
            <a:extLst>
              <a:ext uri="{FF2B5EF4-FFF2-40B4-BE49-F238E27FC236}">
                <a16:creationId xmlns="" xmlns:a16="http://schemas.microsoft.com/office/drawing/2014/main" id="{256976BB-C26A-4CFC-8FE4-02A82C3E7F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60903" y="2888919"/>
            <a:ext cx="1125852" cy="632327"/>
          </a:xfrm>
          <a:prstGeom prst="rect">
            <a:avLst/>
          </a:prstGeom>
        </p:spPr>
      </p:pic>
      <p:pic>
        <p:nvPicPr>
          <p:cNvPr id="47" name="Obraz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634" y="2733407"/>
            <a:ext cx="1135254" cy="1135254"/>
          </a:xfrm>
          <a:prstGeom prst="rect">
            <a:avLst/>
          </a:prstGeom>
        </p:spPr>
      </p:pic>
      <p:pic>
        <p:nvPicPr>
          <p:cNvPr id="49" name="Obraz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1920" y="3083957"/>
            <a:ext cx="847559" cy="574353"/>
          </a:xfrm>
          <a:prstGeom prst="rect">
            <a:avLst/>
          </a:prstGeom>
        </p:spPr>
      </p:pic>
      <p:pic>
        <p:nvPicPr>
          <p:cNvPr id="50" name="Obraz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8776" y="2473568"/>
            <a:ext cx="810466" cy="505190"/>
          </a:xfrm>
          <a:prstGeom prst="rect">
            <a:avLst/>
          </a:prstGeom>
          <a:ln>
            <a:solidFill>
              <a:schemeClr val="tx1"/>
            </a:solidFill>
          </a:ln>
        </p:spPr>
      </p:pic>
      <p:pic>
        <p:nvPicPr>
          <p:cNvPr id="51" name="Obraz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7485" y="2792926"/>
            <a:ext cx="534971" cy="811680"/>
          </a:xfrm>
          <a:prstGeom prst="rect">
            <a:avLst/>
          </a:prstGeom>
        </p:spPr>
      </p:pic>
      <p:pic>
        <p:nvPicPr>
          <p:cNvPr id="52" name="Obraz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4979" y="2768146"/>
            <a:ext cx="830098" cy="830098"/>
          </a:xfrm>
          <a:prstGeom prst="rect">
            <a:avLst/>
          </a:prstGeom>
        </p:spPr>
      </p:pic>
      <p:pic>
        <p:nvPicPr>
          <p:cNvPr id="53" name="Obraz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01476" y="4356532"/>
            <a:ext cx="830098" cy="830098"/>
          </a:xfrm>
          <a:prstGeom prst="rect">
            <a:avLst/>
          </a:prstGeom>
        </p:spPr>
      </p:pic>
      <p:pic>
        <p:nvPicPr>
          <p:cNvPr id="54" name="Obraz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4178" y="5951601"/>
            <a:ext cx="534971" cy="811680"/>
          </a:xfrm>
          <a:prstGeom prst="rect">
            <a:avLst/>
          </a:prstGeom>
        </p:spPr>
      </p:pic>
      <p:pic>
        <p:nvPicPr>
          <p:cNvPr id="55" name="Obraz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4331" y="5985780"/>
            <a:ext cx="1296561" cy="814120"/>
          </a:xfrm>
          <a:prstGeom prst="rect">
            <a:avLst/>
          </a:prstGeom>
        </p:spPr>
      </p:pic>
      <p:sp>
        <p:nvSpPr>
          <p:cNvPr id="56" name="Strzałka w dół 55"/>
          <p:cNvSpPr/>
          <p:nvPr/>
        </p:nvSpPr>
        <p:spPr>
          <a:xfrm rot="16200000">
            <a:off x="6560743" y="2771699"/>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Strzałka w dół 56"/>
          <p:cNvSpPr/>
          <p:nvPr/>
        </p:nvSpPr>
        <p:spPr>
          <a:xfrm rot="16200000">
            <a:off x="6569605" y="4483396"/>
            <a:ext cx="406750" cy="5763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ole tekstowe 57"/>
          <p:cNvSpPr txBox="1"/>
          <p:nvPr/>
        </p:nvSpPr>
        <p:spPr>
          <a:xfrm>
            <a:off x="8240146" y="4356532"/>
            <a:ext cx="3028208" cy="923330"/>
          </a:xfrm>
          <a:prstGeom prst="rect">
            <a:avLst/>
          </a:prstGeom>
          <a:noFill/>
        </p:spPr>
        <p:txBody>
          <a:bodyPr wrap="square" rtlCol="0">
            <a:spAutoFit/>
          </a:bodyPr>
          <a:lstStyle/>
          <a:p>
            <a:pPr algn="ctr"/>
            <a:r>
              <a:rPr lang="pl-PL" b="1" dirty="0" smtClean="0"/>
              <a:t>dyrektywa </a:t>
            </a:r>
            <a:r>
              <a:rPr lang="pl-PL" b="1" dirty="0"/>
              <a:t>2001/83/WE </a:t>
            </a:r>
            <a:r>
              <a:rPr lang="pl-PL" b="1" dirty="0" smtClean="0"/>
              <a:t>lub rozporządzenie (WE</a:t>
            </a:r>
            <a:r>
              <a:rPr lang="pl-PL" b="1" dirty="0"/>
              <a:t>) nr 726/2004</a:t>
            </a:r>
          </a:p>
        </p:txBody>
      </p:sp>
      <p:pic>
        <p:nvPicPr>
          <p:cNvPr id="59" name="Obraz 58">
            <a:extLst>
              <a:ext uri="{FF2B5EF4-FFF2-40B4-BE49-F238E27FC236}">
                <a16:creationId xmlns="" xmlns:a16="http://schemas.microsoft.com/office/drawing/2014/main" id="{256976BB-C26A-4CFC-8FE4-02A82C3E7F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80183" y="2837962"/>
            <a:ext cx="1125852" cy="632327"/>
          </a:xfrm>
          <a:prstGeom prst="rect">
            <a:avLst/>
          </a:prstGeom>
        </p:spPr>
      </p:pic>
      <p:pic>
        <p:nvPicPr>
          <p:cNvPr id="60" name="Obraz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914" y="2682450"/>
            <a:ext cx="1135254" cy="1135254"/>
          </a:xfrm>
          <a:prstGeom prst="rect">
            <a:avLst/>
          </a:prstGeom>
        </p:spPr>
      </p:pic>
      <p:pic>
        <p:nvPicPr>
          <p:cNvPr id="61" name="Obraz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87852" y="3141823"/>
            <a:ext cx="847559" cy="574353"/>
          </a:xfrm>
          <a:prstGeom prst="rect">
            <a:avLst/>
          </a:prstGeom>
        </p:spPr>
      </p:pic>
      <p:pic>
        <p:nvPicPr>
          <p:cNvPr id="62" name="Obraz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0734" y="2489374"/>
            <a:ext cx="810466" cy="505190"/>
          </a:xfrm>
          <a:prstGeom prst="rect">
            <a:avLst/>
          </a:prstGeom>
          <a:ln>
            <a:solidFill>
              <a:schemeClr val="tx1"/>
            </a:solidFill>
          </a:ln>
        </p:spPr>
      </p:pic>
      <p:pic>
        <p:nvPicPr>
          <p:cNvPr id="63" name="Obraz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6765" y="2741969"/>
            <a:ext cx="534971" cy="811680"/>
          </a:xfrm>
          <a:prstGeom prst="rect">
            <a:avLst/>
          </a:prstGeom>
        </p:spPr>
      </p:pic>
      <p:pic>
        <p:nvPicPr>
          <p:cNvPr id="64" name="Obraz 6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606" y="4135042"/>
            <a:ext cx="478428" cy="1073046"/>
          </a:xfrm>
          <a:prstGeom prst="rect">
            <a:avLst/>
          </a:prstGeom>
        </p:spPr>
      </p:pic>
    </p:spTree>
    <p:extLst>
      <p:ext uri="{BB962C8B-B14F-4D97-AF65-F5344CB8AC3E}">
        <p14:creationId xmlns:p14="http://schemas.microsoft.com/office/powerpoint/2010/main" val="4285443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6883" y="87746"/>
            <a:ext cx="9120249" cy="1266041"/>
          </a:xfrm>
        </p:spPr>
        <p:txBody>
          <a:bodyPr>
            <a:normAutofit fontScale="90000"/>
          </a:bodyPr>
          <a:lstStyle/>
          <a:p>
            <a:r>
              <a:rPr lang="pl-PL" b="1" i="1" dirty="0"/>
              <a:t>Stosowanie produktów leczniczych w sposób nieuwzględniony w warunkach pozwolenia na dopuszczenie do obrotu</a:t>
            </a:r>
            <a:r>
              <a:rPr lang="pl-PL" i="1" dirty="0"/>
              <a:t> </a:t>
            </a:r>
            <a:endParaRPr lang="pl-PL" dirty="0"/>
          </a:p>
        </p:txBody>
      </p:sp>
      <p:sp>
        <p:nvSpPr>
          <p:cNvPr id="3" name="Symbol zastępczy zawartości 2"/>
          <p:cNvSpPr>
            <a:spLocks noGrp="1"/>
          </p:cNvSpPr>
          <p:nvPr>
            <p:ph idx="1"/>
          </p:nvPr>
        </p:nvSpPr>
        <p:spPr>
          <a:xfrm>
            <a:off x="296883" y="866899"/>
            <a:ext cx="9666514" cy="6590805"/>
          </a:xfrm>
        </p:spPr>
        <p:txBody>
          <a:bodyPr>
            <a:normAutofit/>
          </a:bodyPr>
          <a:lstStyle/>
          <a:p>
            <a:endParaRPr lang="pl-PL" sz="2200" dirty="0"/>
          </a:p>
          <a:p>
            <a:endParaRPr lang="pl-PL" sz="2200" dirty="0"/>
          </a:p>
          <a:p>
            <a:pPr>
              <a:buFont typeface="Wingdings" panose="05000000000000000000" pitchFamily="2" charset="2"/>
              <a:buChar char="q"/>
            </a:pPr>
            <a:r>
              <a:rPr lang="pl-PL" sz="2200" b="1" i="1" dirty="0"/>
              <a:t>Artykuł </a:t>
            </a:r>
            <a:r>
              <a:rPr lang="pl-PL" sz="2200" b="1" i="1" dirty="0" smtClean="0"/>
              <a:t>112 </a:t>
            </a:r>
            <a:r>
              <a:rPr lang="pl-PL" sz="2200" i="1" dirty="0" smtClean="0"/>
              <a:t>Stosowanie </a:t>
            </a:r>
            <a:r>
              <a:rPr lang="pl-PL" sz="2200" i="1" dirty="0"/>
              <a:t>produktów leczniczych w sposób nieuwzględniony w warunkach pozwolenia na dopuszczenie do obrotu </a:t>
            </a:r>
            <a:r>
              <a:rPr lang="pl-PL" sz="2200" i="1" dirty="0" smtClean="0"/>
              <a:t/>
            </a:r>
            <a:br>
              <a:rPr lang="pl-PL" sz="2200" i="1" dirty="0" smtClean="0"/>
            </a:br>
            <a:r>
              <a:rPr lang="pl-PL" sz="2200" i="1" dirty="0" smtClean="0"/>
              <a:t>w </a:t>
            </a:r>
            <a:r>
              <a:rPr lang="pl-PL" sz="2200" i="1" dirty="0"/>
              <a:t>przypadku gatunków zwierząt niesłużących do produkcji </a:t>
            </a:r>
            <a:r>
              <a:rPr lang="pl-PL" sz="2200" i="1" dirty="0" smtClean="0"/>
              <a:t>żywności.</a:t>
            </a:r>
            <a:endParaRPr lang="pl-PL" sz="2200" i="1" dirty="0"/>
          </a:p>
          <a:p>
            <a:pPr>
              <a:buFont typeface="Wingdings" panose="05000000000000000000" pitchFamily="2" charset="2"/>
              <a:buChar char="q"/>
            </a:pPr>
            <a:r>
              <a:rPr lang="pl-PL" sz="2200" b="1" i="1" dirty="0"/>
              <a:t>Artykuł 113 </a:t>
            </a:r>
            <a:r>
              <a:rPr lang="pl-PL" sz="2200" i="1" dirty="0" smtClean="0"/>
              <a:t>Stosowanie </a:t>
            </a:r>
            <a:r>
              <a:rPr lang="pl-PL" sz="2200" i="1" dirty="0"/>
              <a:t>produktów leczniczych w sposób nieuwzględniony w warunkach pozwolenia na dopuszczenie do obrotu </a:t>
            </a:r>
            <a:r>
              <a:rPr lang="pl-PL" sz="2200" i="1" dirty="0" smtClean="0"/>
              <a:t/>
            </a:r>
            <a:br>
              <a:rPr lang="pl-PL" sz="2200" i="1" dirty="0" smtClean="0"/>
            </a:br>
            <a:r>
              <a:rPr lang="pl-PL" sz="2200" i="1" dirty="0" smtClean="0"/>
              <a:t>w </a:t>
            </a:r>
            <a:r>
              <a:rPr lang="pl-PL" sz="2200" i="1" dirty="0"/>
              <a:t>przypadku gatunków zwierząt lądowych, od których lub z których pozyskuje się </a:t>
            </a:r>
            <a:r>
              <a:rPr lang="pl-PL" sz="2200" i="1" dirty="0" smtClean="0"/>
              <a:t>żywność. </a:t>
            </a:r>
            <a:endParaRPr lang="pl-PL" sz="2200" i="1" dirty="0"/>
          </a:p>
          <a:p>
            <a:pPr>
              <a:buFont typeface="Wingdings" panose="05000000000000000000" pitchFamily="2" charset="2"/>
              <a:buChar char="q"/>
            </a:pPr>
            <a:r>
              <a:rPr lang="pl-PL" sz="2200" b="1" i="1" dirty="0"/>
              <a:t>Artykuł 114 </a:t>
            </a:r>
            <a:r>
              <a:rPr lang="pl-PL" sz="2200" i="1" dirty="0" smtClean="0"/>
              <a:t>Stosowanie </a:t>
            </a:r>
            <a:r>
              <a:rPr lang="pl-PL" sz="2200" i="1" dirty="0"/>
              <a:t>produktów leczniczych u gatunków zwierząt wodnych, od których lub z których pozyskuje się </a:t>
            </a:r>
            <a:r>
              <a:rPr lang="pl-PL" sz="2200" i="1" dirty="0" smtClean="0"/>
              <a:t>żywność.</a:t>
            </a:r>
            <a:endParaRPr lang="pl-PL" sz="2200" i="1" dirty="0"/>
          </a:p>
          <a:p>
            <a:pPr>
              <a:buFont typeface="Wingdings" panose="05000000000000000000" pitchFamily="2" charset="2"/>
              <a:buChar char="q"/>
            </a:pPr>
            <a:r>
              <a:rPr lang="pl-PL" sz="2200" b="1" i="1" dirty="0"/>
              <a:t>Artykuł 115 </a:t>
            </a:r>
            <a:r>
              <a:rPr lang="pl-PL" sz="2200" i="1" dirty="0" smtClean="0"/>
              <a:t>Okres </a:t>
            </a:r>
            <a:r>
              <a:rPr lang="pl-PL" sz="2200" i="1" dirty="0"/>
              <a:t>karencji dotyczący produktów leczniczych stosowanych u gatunków zwierząt, od których lub z których pozyskuje się żywność, w sposób nieuwzględniony w warunkach pozwolenia na dopuszczenie do </a:t>
            </a:r>
            <a:r>
              <a:rPr lang="pl-PL" sz="2200" i="1" dirty="0" smtClean="0"/>
              <a:t>obrotu.</a:t>
            </a:r>
            <a:endParaRPr lang="pl-PL" sz="2200" i="1" dirty="0"/>
          </a:p>
        </p:txBody>
      </p:sp>
      <p:pic>
        <p:nvPicPr>
          <p:cNvPr id="4" name="Obraz 3">
            <a:extLst>
              <a:ext uri="{FF2B5EF4-FFF2-40B4-BE49-F238E27FC236}">
                <a16:creationId xmlns="" xmlns:a16="http://schemas.microsoft.com/office/drawing/2014/main" id="{BEE3DD16-BF20-47FE-A343-843002E9D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5088" y="1256659"/>
            <a:ext cx="1205298" cy="1023100"/>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5088" y="2774064"/>
            <a:ext cx="1221721" cy="834556"/>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5088" y="4102925"/>
            <a:ext cx="1221721" cy="767127"/>
          </a:xfrm>
          <a:prstGeom prst="rect">
            <a:avLst/>
          </a:prstGeom>
          <a:ln w="228600" cap="sq" cmpd="thickThin">
            <a:solidFill>
              <a:srgbClr val="000000"/>
            </a:solidFill>
            <a:prstDash val="solid"/>
            <a:miter lim="800000"/>
          </a:ln>
          <a:effectLst>
            <a:innerShdw blurRad="76200">
              <a:srgbClr val="000000"/>
            </a:innerShdw>
          </a:effec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1512" y="5364357"/>
            <a:ext cx="1228283" cy="122828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01342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834" y="152400"/>
            <a:ext cx="9838266" cy="939800"/>
          </a:xfrm>
        </p:spPr>
        <p:txBody>
          <a:bodyPr>
            <a:normAutofit/>
          </a:bodyPr>
          <a:lstStyle/>
          <a:p>
            <a:r>
              <a:rPr lang="pl-PL" b="1" dirty="0" smtClean="0"/>
              <a:t>Art. 37 ust. </a:t>
            </a:r>
            <a:r>
              <a:rPr lang="pl-PL" b="1" dirty="0"/>
              <a:t>5 rozporządzenia </a:t>
            </a:r>
            <a:r>
              <a:rPr lang="pl-PL" b="1" dirty="0" smtClean="0"/>
              <a:t>2019/6</a:t>
            </a:r>
            <a:endParaRPr lang="pl-PL" b="1" dirty="0"/>
          </a:p>
        </p:txBody>
      </p:sp>
      <p:sp>
        <p:nvSpPr>
          <p:cNvPr id="3" name="Symbol zastępczy zawartości 2"/>
          <p:cNvSpPr>
            <a:spLocks noGrp="1"/>
          </p:cNvSpPr>
          <p:nvPr>
            <p:ph idx="1"/>
          </p:nvPr>
        </p:nvSpPr>
        <p:spPr>
          <a:xfrm>
            <a:off x="194734" y="927100"/>
            <a:ext cx="9088966" cy="5549900"/>
          </a:xfrm>
        </p:spPr>
        <p:txBody>
          <a:bodyPr>
            <a:normAutofit fontScale="92500"/>
          </a:bodyPr>
          <a:lstStyle/>
          <a:p>
            <a:r>
              <a:rPr lang="pl-PL" sz="2000" dirty="0"/>
              <a:t>Zgodnie z art. 37 ust. 5 rozporządzenia parlamentu Europejskiego i Rady (UE) nr 2019/6 z dnia 11 grudnia 2018 r</a:t>
            </a:r>
            <a:r>
              <a:rPr lang="pl-PL" sz="2000" i="1" dirty="0"/>
              <a:t>. w sprawie weterynaryjnych produktów leczniczych i uchylającego dyrektywę 2001/82/WE</a:t>
            </a:r>
            <a:r>
              <a:rPr lang="pl-PL" sz="2000" dirty="0"/>
              <a:t> </a:t>
            </a:r>
            <a:r>
              <a:rPr lang="pl-PL" sz="2000" b="1" dirty="0">
                <a:solidFill>
                  <a:srgbClr val="FF0000"/>
                </a:solidFill>
              </a:rPr>
              <a:t>Komisja </a:t>
            </a:r>
            <a:r>
              <a:rPr lang="pl-PL" sz="2000" dirty="0"/>
              <a:t>określa, w drodze </a:t>
            </a:r>
            <a:r>
              <a:rPr lang="pl-PL" sz="2000" b="1" dirty="0">
                <a:solidFill>
                  <a:srgbClr val="FF0000"/>
                </a:solidFill>
              </a:rPr>
              <a:t>aktów wykonawczych</a:t>
            </a:r>
            <a:r>
              <a:rPr lang="pl-PL" sz="2000" dirty="0"/>
              <a:t>, </a:t>
            </a:r>
            <a:r>
              <a:rPr lang="pl-PL" sz="2000" b="1" dirty="0">
                <a:solidFill>
                  <a:srgbClr val="FF0000"/>
                </a:solidFill>
              </a:rPr>
              <a:t>środki</a:t>
            </a:r>
            <a:r>
              <a:rPr lang="pl-PL" sz="2000" dirty="0"/>
              <a:t> przeciwdrobnoustrojowe lub </a:t>
            </a:r>
            <a:r>
              <a:rPr lang="pl-PL" sz="2000" b="1" dirty="0">
                <a:solidFill>
                  <a:srgbClr val="FF0000"/>
                </a:solidFill>
              </a:rPr>
              <a:t>grupy </a:t>
            </a:r>
            <a:r>
              <a:rPr lang="pl-PL" sz="2000" dirty="0"/>
              <a:t>środków przeciwdrobnoustrojowych </a:t>
            </a:r>
            <a:r>
              <a:rPr lang="pl-PL" sz="2000" b="1" dirty="0">
                <a:solidFill>
                  <a:srgbClr val="FF0000"/>
                </a:solidFill>
              </a:rPr>
              <a:t>zarezerwowanych</a:t>
            </a:r>
            <a:r>
              <a:rPr lang="pl-PL" sz="2000" dirty="0"/>
              <a:t> do leczenia </a:t>
            </a:r>
            <a:r>
              <a:rPr lang="pl-PL" sz="2000" b="1" dirty="0">
                <a:solidFill>
                  <a:srgbClr val="FF0000"/>
                </a:solidFill>
              </a:rPr>
              <a:t>niektórych zakażeń u ludzi</a:t>
            </a:r>
            <a:r>
              <a:rPr lang="pl-PL" sz="2000" dirty="0"/>
              <a:t>. Te akty wykonawcze przyjmuje się zgodnie z procedurą sprawdzającą, o której mowa w art. 145 ust. 2 niniejszego rozporządzenia</a:t>
            </a:r>
            <a:r>
              <a:rPr lang="pl-PL" sz="2000" dirty="0" smtClean="0"/>
              <a:t>.</a:t>
            </a:r>
            <a:endParaRPr lang="pl-PL" sz="2000" dirty="0">
              <a:effectLst/>
            </a:endParaRPr>
          </a:p>
          <a:p>
            <a:r>
              <a:rPr lang="pl-PL" sz="2000" dirty="0"/>
              <a:t>Tych wyznaczonych środków przeciwdrobnoustrojowych nie można włączyć do dopuszczonych przez UE leków weterynaryjnych (</a:t>
            </a:r>
            <a:r>
              <a:rPr lang="pl-PL" sz="2000" b="1" dirty="0">
                <a:solidFill>
                  <a:srgbClr val="FF0000"/>
                </a:solidFill>
              </a:rPr>
              <a:t>art. 37 ust. 3 i art. 152 ust. 1 rozporządzenia</a:t>
            </a:r>
            <a:r>
              <a:rPr lang="pl-PL" sz="2000" dirty="0"/>
              <a:t>) ani stosować w leczeniu jakiegokolwiek zwierzęcia zgodnie z przepisami art. </a:t>
            </a:r>
            <a:r>
              <a:rPr lang="pl-PL" sz="2000" b="1" dirty="0">
                <a:solidFill>
                  <a:srgbClr val="FF0000"/>
                </a:solidFill>
              </a:rPr>
              <a:t>112, 113 i 114 </a:t>
            </a:r>
            <a:r>
              <a:rPr lang="pl-PL" sz="2000" dirty="0"/>
              <a:t>rozporządzenia, tj. poza warunkami pozwolenia na dopuszczenie do obrotu (art. 107 ust. 5). Ponadto, uznając zdolność oporności na środki przeciwdrobnoustrojowe do rozpowszechniania </a:t>
            </a:r>
            <a:r>
              <a:rPr lang="pl-PL" sz="2000" dirty="0" smtClean="0"/>
              <a:t/>
            </a:r>
            <a:br>
              <a:rPr lang="pl-PL" sz="2000" dirty="0" smtClean="0"/>
            </a:br>
            <a:r>
              <a:rPr lang="pl-PL" sz="2000" dirty="0" smtClean="0"/>
              <a:t>i </a:t>
            </a:r>
            <a:r>
              <a:rPr lang="pl-PL" sz="2000" dirty="0"/>
              <a:t>stawania się globalnym zagrożeniem dla zdrowia publicznego, te wyznaczone środki przeciwdrobnoustrojowe nie mogą być stosowane </a:t>
            </a:r>
            <a:r>
              <a:rPr lang="pl-PL" sz="2000" b="1" dirty="0">
                <a:solidFill>
                  <a:srgbClr val="FF0000"/>
                </a:solidFill>
              </a:rPr>
              <a:t>u zwierząt ani ich produktów</a:t>
            </a:r>
            <a:r>
              <a:rPr lang="pl-PL" sz="2000" dirty="0"/>
              <a:t>, które mają być </a:t>
            </a:r>
            <a:r>
              <a:rPr lang="pl-PL" sz="2000" b="1" dirty="0">
                <a:solidFill>
                  <a:srgbClr val="FF0000"/>
                </a:solidFill>
              </a:rPr>
              <a:t>przywożone do UE z państw trzecich </a:t>
            </a:r>
            <a:r>
              <a:rPr lang="pl-PL" sz="2000" dirty="0"/>
              <a:t>(</a:t>
            </a:r>
            <a:r>
              <a:rPr lang="pl-PL" sz="2000" b="1" dirty="0">
                <a:solidFill>
                  <a:srgbClr val="FF0000"/>
                </a:solidFill>
              </a:rPr>
              <a:t>art. 118 </a:t>
            </a:r>
            <a:r>
              <a:rPr lang="pl-PL" sz="2000" dirty="0"/>
              <a:t>rozporządzenia). Rozporządzenie (UE) 2016/429 – Prawo o zdrowiu zwierząt – definiuje „</a:t>
            </a:r>
            <a:r>
              <a:rPr lang="pl-PL" sz="2000" b="1" dirty="0">
                <a:solidFill>
                  <a:srgbClr val="FF0000"/>
                </a:solidFill>
              </a:rPr>
              <a:t>zwierzęta</a:t>
            </a:r>
            <a:r>
              <a:rPr lang="pl-PL" sz="2000" dirty="0"/>
              <a:t>” jako </a:t>
            </a:r>
            <a:r>
              <a:rPr lang="pl-PL" sz="2000" b="1" dirty="0">
                <a:solidFill>
                  <a:srgbClr val="FF0000"/>
                </a:solidFill>
              </a:rPr>
              <a:t>zwierzęta kręgowe i bezkręgowce</a:t>
            </a:r>
            <a:r>
              <a:rPr lang="pl-PL" sz="2000" dirty="0"/>
              <a:t>.</a:t>
            </a:r>
          </a:p>
          <a:p>
            <a:endParaRPr lang="pl-PL" dirty="0">
              <a:effectLst/>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332530"/>
            <a:ext cx="1420421" cy="10653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85002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51" y="0"/>
            <a:ext cx="12192000" cy="6858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a:ln w="22225">
                <a:solidFill>
                  <a:schemeClr val="accent2"/>
                </a:solidFill>
                <a:prstDash val="solid"/>
              </a:ln>
              <a:solidFill>
                <a:schemeClr val="accent2">
                  <a:lumMod val="40000"/>
                  <a:lumOff val="60000"/>
                </a:schemeClr>
              </a:solidFill>
            </a:endParaRPr>
          </a:p>
        </p:txBody>
      </p:sp>
      <p:sp>
        <p:nvSpPr>
          <p:cNvPr id="9" name="Tytuł 1"/>
          <p:cNvSpPr>
            <a:spLocks noGrp="1"/>
          </p:cNvSpPr>
          <p:nvPr>
            <p:ph type="title"/>
          </p:nvPr>
        </p:nvSpPr>
        <p:spPr>
          <a:xfrm>
            <a:off x="7276511" y="901394"/>
            <a:ext cx="2139897" cy="452831"/>
          </a:xfrm>
        </p:spPr>
        <p:txBody>
          <a:bodyPr>
            <a:normAutofit/>
          </a:bodyPr>
          <a:lstStyle/>
          <a:p>
            <a:r>
              <a:rPr lang="pl-PL" sz="2000" b="1" dirty="0" smtClean="0">
                <a:solidFill>
                  <a:schemeClr val="accent2">
                    <a:lumMod val="75000"/>
                  </a:schemeClr>
                </a:solidFill>
              </a:rPr>
              <a:t>Opinia naukowa</a:t>
            </a:r>
            <a:endParaRPr lang="pl-PL" sz="2000" b="1" dirty="0">
              <a:solidFill>
                <a:schemeClr val="accent2">
                  <a:lumMod val="75000"/>
                </a:schemeClr>
              </a:solidFill>
            </a:endParaRPr>
          </a:p>
        </p:txBody>
      </p:sp>
      <p:pic>
        <p:nvPicPr>
          <p:cNvPr id="11" name="Symbol zastępczy zawartości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198" y="732609"/>
            <a:ext cx="2446316" cy="1076379"/>
          </a:xfrm>
          <a:prstGeom prst="rect">
            <a:avLst/>
          </a:prstGeom>
        </p:spPr>
      </p:pic>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4039" y="1935955"/>
            <a:ext cx="1957678" cy="324855"/>
          </a:xfrm>
          <a:prstGeom prst="rect">
            <a:avLst/>
          </a:prstGeom>
        </p:spPr>
      </p:pic>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992" y="116498"/>
            <a:ext cx="1282708" cy="605881"/>
          </a:xfrm>
          <a:prstGeom prst="rect">
            <a:avLst/>
          </a:prstGeom>
        </p:spPr>
      </p:pic>
      <p:pic>
        <p:nvPicPr>
          <p:cNvPr id="15" name="Obraz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7324" y="2528636"/>
            <a:ext cx="857465" cy="762191"/>
          </a:xfrm>
          <a:prstGeom prst="rect">
            <a:avLst/>
          </a:prstGeom>
          <a:solidFill>
            <a:schemeClr val="bg1"/>
          </a:solidFill>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083" y="756360"/>
            <a:ext cx="2507828" cy="1655167"/>
          </a:xfrm>
          <a:prstGeom prst="rect">
            <a:avLst/>
          </a:prstGeom>
        </p:spPr>
      </p:pic>
      <p:sp>
        <p:nvSpPr>
          <p:cNvPr id="3" name="Strzałka w prawo 2"/>
          <p:cNvSpPr/>
          <p:nvPr/>
        </p:nvSpPr>
        <p:spPr>
          <a:xfrm>
            <a:off x="2832127" y="1356156"/>
            <a:ext cx="2058680" cy="213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trzałka w prawo 15"/>
          <p:cNvSpPr/>
          <p:nvPr/>
        </p:nvSpPr>
        <p:spPr>
          <a:xfrm>
            <a:off x="7327121" y="1354225"/>
            <a:ext cx="2058680" cy="213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9416408" y="783482"/>
            <a:ext cx="2375065" cy="1754326"/>
          </a:xfrm>
          <a:prstGeom prst="rect">
            <a:avLst/>
          </a:prstGeom>
          <a:noFill/>
        </p:spPr>
        <p:txBody>
          <a:bodyPr wrap="square" rtlCol="0">
            <a:spAutoFit/>
          </a:bodyPr>
          <a:lstStyle/>
          <a:p>
            <a:pPr algn="ctr"/>
            <a:r>
              <a:rPr lang="pl-PL" b="1" dirty="0"/>
              <a:t>ROZPORZĄDZENIE DELEGOWANE KOMISJI (UE) 2021/1760 </a:t>
            </a:r>
            <a:r>
              <a:rPr lang="pl-PL" dirty="0"/>
              <a:t> </a:t>
            </a:r>
            <a:r>
              <a:rPr lang="pl-PL" b="1" dirty="0"/>
              <a:t>z dnia 26 maja 2021 r</a:t>
            </a:r>
            <a:r>
              <a:rPr lang="pl-PL" b="1" dirty="0" smtClean="0"/>
              <a:t>. </a:t>
            </a:r>
            <a:r>
              <a:rPr lang="pl-PL" b="1" dirty="0" smtClean="0">
                <a:solidFill>
                  <a:srgbClr val="FF0000"/>
                </a:solidFill>
              </a:rPr>
              <a:t>KRYTERIA</a:t>
            </a:r>
            <a:endParaRPr lang="pl-PL" b="1" dirty="0">
              <a:solidFill>
                <a:srgbClr val="FF0000"/>
              </a:solidFill>
            </a:endParaRPr>
          </a:p>
        </p:txBody>
      </p:sp>
      <p:sp>
        <p:nvSpPr>
          <p:cNvPr id="7" name="pole tekstowe 6"/>
          <p:cNvSpPr txBox="1"/>
          <p:nvPr/>
        </p:nvSpPr>
        <p:spPr>
          <a:xfrm>
            <a:off x="2972608" y="409067"/>
            <a:ext cx="1846983" cy="929175"/>
          </a:xfrm>
          <a:prstGeom prst="rect">
            <a:avLst/>
          </a:prstGeom>
          <a:noFill/>
        </p:spPr>
        <p:txBody>
          <a:bodyPr wrap="square" rtlCol="0">
            <a:spAutoFit/>
          </a:bodyPr>
          <a:lstStyle/>
          <a:p>
            <a:pPr algn="ctr"/>
            <a:r>
              <a:rPr lang="pl-PL" b="1" dirty="0">
                <a:solidFill>
                  <a:srgbClr val="FF0000"/>
                </a:solidFill>
              </a:rPr>
              <a:t>art. 37 ust. 4 </a:t>
            </a:r>
            <a:r>
              <a:rPr lang="pl-PL" b="1" dirty="0"/>
              <a:t>rozporządzenia </a:t>
            </a:r>
            <a:r>
              <a:rPr lang="pl-PL" b="1" dirty="0" smtClean="0"/>
              <a:t>2019/6</a:t>
            </a:r>
            <a:endParaRPr lang="pl-PL" b="1" dirty="0"/>
          </a:p>
        </p:txBody>
      </p:sp>
      <p:pic>
        <p:nvPicPr>
          <p:cNvPr id="17" name="Obraz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55301" y="2467573"/>
            <a:ext cx="765824" cy="765824"/>
          </a:xfrm>
          <a:prstGeom prst="rect">
            <a:avLst/>
          </a:prstGeom>
        </p:spPr>
      </p:pic>
      <p:pic>
        <p:nvPicPr>
          <p:cNvPr id="18" name="Obraz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923106" y="2422745"/>
            <a:ext cx="801981" cy="801981"/>
          </a:xfrm>
          <a:prstGeom prst="rect">
            <a:avLst/>
          </a:prstGeom>
        </p:spPr>
      </p:pic>
      <p:pic>
        <p:nvPicPr>
          <p:cNvPr id="19" name="Obraz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116293" y="2502690"/>
            <a:ext cx="811645" cy="642089"/>
          </a:xfrm>
          <a:prstGeom prst="rect">
            <a:avLst/>
          </a:prstGeom>
        </p:spPr>
      </p:pic>
      <p:sp>
        <p:nvSpPr>
          <p:cNvPr id="34" name="Tytuł 1"/>
          <p:cNvSpPr txBox="1">
            <a:spLocks/>
          </p:cNvSpPr>
          <p:nvPr/>
        </p:nvSpPr>
        <p:spPr>
          <a:xfrm>
            <a:off x="7269915" y="4385926"/>
            <a:ext cx="2139897" cy="45283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000" b="1" dirty="0" smtClean="0">
                <a:solidFill>
                  <a:schemeClr val="accent2">
                    <a:lumMod val="50000"/>
                  </a:schemeClr>
                </a:solidFill>
              </a:rPr>
              <a:t>Opinia naukowa</a:t>
            </a:r>
            <a:endParaRPr lang="pl-PL" sz="2000" b="1" dirty="0">
              <a:solidFill>
                <a:schemeClr val="accent2">
                  <a:lumMod val="50000"/>
                </a:schemeClr>
              </a:solidFill>
            </a:endParaRPr>
          </a:p>
        </p:txBody>
      </p:sp>
      <p:pic>
        <p:nvPicPr>
          <p:cNvPr id="35" name="Symbol zastępczy zawartości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805" y="4177071"/>
            <a:ext cx="2446316" cy="1076379"/>
          </a:xfrm>
          <a:prstGeom prst="rect">
            <a:avLst/>
          </a:prstGeom>
        </p:spPr>
      </p:pic>
      <p:pic>
        <p:nvPicPr>
          <p:cNvPr id="36" name="Obraz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646" y="5380417"/>
            <a:ext cx="1957678" cy="324855"/>
          </a:xfrm>
          <a:prstGeom prst="rect">
            <a:avLst/>
          </a:prstGeom>
        </p:spPr>
      </p:pic>
      <p:pic>
        <p:nvPicPr>
          <p:cNvPr id="37" name="Obraz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599" y="3560960"/>
            <a:ext cx="1282708" cy="605881"/>
          </a:xfrm>
          <a:prstGeom prst="rect">
            <a:avLst/>
          </a:prstGeom>
        </p:spPr>
      </p:pic>
      <p:pic>
        <p:nvPicPr>
          <p:cNvPr id="38" name="Obraz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7931" y="5973098"/>
            <a:ext cx="857465" cy="762191"/>
          </a:xfrm>
          <a:prstGeom prst="rect">
            <a:avLst/>
          </a:prstGeom>
          <a:solidFill>
            <a:schemeClr val="bg1"/>
          </a:solidFill>
        </p:spPr>
      </p:pic>
      <p:pic>
        <p:nvPicPr>
          <p:cNvPr id="39" name="Obraz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690" y="4200822"/>
            <a:ext cx="2507828" cy="1655167"/>
          </a:xfrm>
          <a:prstGeom prst="rect">
            <a:avLst/>
          </a:prstGeom>
        </p:spPr>
      </p:pic>
      <p:sp>
        <p:nvSpPr>
          <p:cNvPr id="40" name="Strzałka w prawo 39"/>
          <p:cNvSpPr/>
          <p:nvPr/>
        </p:nvSpPr>
        <p:spPr>
          <a:xfrm>
            <a:off x="2862734" y="4800618"/>
            <a:ext cx="2058680" cy="213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Strzałka w prawo 40"/>
          <p:cNvSpPr/>
          <p:nvPr/>
        </p:nvSpPr>
        <p:spPr>
          <a:xfrm>
            <a:off x="7357728" y="4798687"/>
            <a:ext cx="2058680" cy="213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ole tekstowe 41"/>
          <p:cNvSpPr txBox="1"/>
          <p:nvPr/>
        </p:nvSpPr>
        <p:spPr>
          <a:xfrm>
            <a:off x="9447015" y="4227944"/>
            <a:ext cx="2375065" cy="1754326"/>
          </a:xfrm>
          <a:prstGeom prst="rect">
            <a:avLst/>
          </a:prstGeom>
          <a:noFill/>
        </p:spPr>
        <p:txBody>
          <a:bodyPr wrap="square" rtlCol="0">
            <a:spAutoFit/>
          </a:bodyPr>
          <a:lstStyle/>
          <a:p>
            <a:pPr algn="ctr"/>
            <a:r>
              <a:rPr lang="pl-PL" b="1" dirty="0" smtClean="0"/>
              <a:t>ROZPORZĄDZENIE WYKONAWCZE KOMISJI XXX w sprawie</a:t>
            </a:r>
          </a:p>
          <a:p>
            <a:pPr algn="ctr"/>
            <a:r>
              <a:rPr lang="pl-PL" b="1" dirty="0" smtClean="0">
                <a:solidFill>
                  <a:srgbClr val="FF0000"/>
                </a:solidFill>
              </a:rPr>
              <a:t>ŚRODKÓW </a:t>
            </a:r>
          </a:p>
          <a:p>
            <a:pPr algn="ctr"/>
            <a:endParaRPr lang="pl-PL" dirty="0"/>
          </a:p>
        </p:txBody>
      </p:sp>
      <p:sp>
        <p:nvSpPr>
          <p:cNvPr id="43" name="pole tekstowe 42"/>
          <p:cNvSpPr txBox="1"/>
          <p:nvPr/>
        </p:nvSpPr>
        <p:spPr>
          <a:xfrm>
            <a:off x="2921032" y="3839982"/>
            <a:ext cx="1941172" cy="923330"/>
          </a:xfrm>
          <a:prstGeom prst="rect">
            <a:avLst/>
          </a:prstGeom>
          <a:noFill/>
        </p:spPr>
        <p:txBody>
          <a:bodyPr wrap="square" rtlCol="0">
            <a:spAutoFit/>
          </a:bodyPr>
          <a:lstStyle/>
          <a:p>
            <a:pPr algn="ctr"/>
            <a:r>
              <a:rPr lang="pl-PL" b="1" dirty="0">
                <a:solidFill>
                  <a:srgbClr val="FF0000"/>
                </a:solidFill>
              </a:rPr>
              <a:t>art. 37 ust. </a:t>
            </a:r>
            <a:r>
              <a:rPr lang="pl-PL" b="1" dirty="0" smtClean="0">
                <a:solidFill>
                  <a:srgbClr val="FF0000"/>
                </a:solidFill>
              </a:rPr>
              <a:t>5 </a:t>
            </a:r>
            <a:r>
              <a:rPr lang="pl-PL" b="1" dirty="0"/>
              <a:t>rozporządzenia </a:t>
            </a:r>
            <a:r>
              <a:rPr lang="pl-PL" b="1" dirty="0" smtClean="0"/>
              <a:t>2019/6</a:t>
            </a:r>
            <a:endParaRPr lang="pl-PL" b="1" dirty="0"/>
          </a:p>
        </p:txBody>
      </p:sp>
      <p:pic>
        <p:nvPicPr>
          <p:cNvPr id="8" name="Obraz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79754" y="5783136"/>
            <a:ext cx="927930" cy="927930"/>
          </a:xfrm>
          <a:prstGeom prst="rect">
            <a:avLst/>
          </a:prstGeom>
        </p:spPr>
      </p:pic>
      <p:pic>
        <p:nvPicPr>
          <p:cNvPr id="48" name="Obraz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67527" y="5681139"/>
            <a:ext cx="1084613" cy="1084613"/>
          </a:xfrm>
          <a:prstGeom prst="rect">
            <a:avLst/>
          </a:prstGeom>
        </p:spPr>
      </p:pic>
      <p:sp>
        <p:nvSpPr>
          <p:cNvPr id="4" name="Prostokąt 3"/>
          <p:cNvSpPr/>
          <p:nvPr/>
        </p:nvSpPr>
        <p:spPr>
          <a:xfrm>
            <a:off x="5028410" y="72690"/>
            <a:ext cx="2193916" cy="3274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p:cNvSpPr/>
          <p:nvPr/>
        </p:nvSpPr>
        <p:spPr>
          <a:xfrm>
            <a:off x="5038796" y="3477306"/>
            <a:ext cx="2193916" cy="32749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dół 4"/>
          <p:cNvSpPr/>
          <p:nvPr/>
        </p:nvSpPr>
        <p:spPr>
          <a:xfrm>
            <a:off x="10603940" y="3281236"/>
            <a:ext cx="248200" cy="8532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rot="5400000">
            <a:off x="11212164" y="5130849"/>
            <a:ext cx="1104405" cy="369332"/>
          </a:xfrm>
          <a:prstGeom prst="rect">
            <a:avLst/>
          </a:prstGeom>
          <a:noFill/>
          <a:ln w="38100">
            <a:solidFill>
              <a:srgbClr val="FF0000"/>
            </a:solidFill>
          </a:ln>
        </p:spPr>
        <p:txBody>
          <a:bodyPr wrap="square" rtlCol="0">
            <a:spAutoFit/>
          </a:bodyPr>
          <a:lstStyle/>
          <a:p>
            <a:r>
              <a:rPr lang="pl-PL" dirty="0" smtClean="0"/>
              <a:t>PROJEKT</a:t>
            </a:r>
            <a:endParaRPr lang="pl-PL" dirty="0"/>
          </a:p>
        </p:txBody>
      </p:sp>
      <p:sp>
        <p:nvSpPr>
          <p:cNvPr id="20" name="Prostokąt 19"/>
          <p:cNvSpPr/>
          <p:nvPr/>
        </p:nvSpPr>
        <p:spPr>
          <a:xfrm>
            <a:off x="163290" y="-76938"/>
            <a:ext cx="590226" cy="923330"/>
          </a:xfrm>
          <a:prstGeom prst="rect">
            <a:avLst/>
          </a:prstGeom>
          <a:noFill/>
        </p:spPr>
        <p:txBody>
          <a:bodyPr wrap="none" lIns="91440" tIns="45720" rIns="91440" bIns="45720">
            <a:spAutoFit/>
          </a:bodyPr>
          <a:lstStyle/>
          <a:p>
            <a:pPr algn="ctr"/>
            <a:r>
              <a:rPr lang="pl-PL" sz="5400" b="1" cap="none" spc="0" dirty="0" smtClean="0">
                <a:ln w="22225">
                  <a:solidFill>
                    <a:schemeClr val="accent2"/>
                  </a:solidFill>
                  <a:prstDash val="solid"/>
                </a:ln>
                <a:solidFill>
                  <a:schemeClr val="accent2">
                    <a:lumMod val="40000"/>
                    <a:lumOff val="60000"/>
                  </a:schemeClr>
                </a:solidFill>
                <a:effectLst/>
              </a:rPr>
              <a:t>1</a:t>
            </a:r>
            <a:endParaRPr lang="pl-PL" sz="5400" b="1" cap="none" spc="0" dirty="0">
              <a:ln w="22225">
                <a:solidFill>
                  <a:schemeClr val="accent2"/>
                </a:solidFill>
                <a:prstDash val="solid"/>
              </a:ln>
              <a:solidFill>
                <a:schemeClr val="accent2">
                  <a:lumMod val="40000"/>
                  <a:lumOff val="60000"/>
                </a:schemeClr>
              </a:solidFill>
              <a:effectLst/>
            </a:endParaRPr>
          </a:p>
        </p:txBody>
      </p:sp>
      <p:sp>
        <p:nvSpPr>
          <p:cNvPr id="33" name="Prostokąt 32"/>
          <p:cNvSpPr/>
          <p:nvPr/>
        </p:nvSpPr>
        <p:spPr>
          <a:xfrm>
            <a:off x="188704" y="3337570"/>
            <a:ext cx="590226" cy="923330"/>
          </a:xfrm>
          <a:prstGeom prst="rect">
            <a:avLst/>
          </a:prstGeom>
          <a:noFill/>
        </p:spPr>
        <p:txBody>
          <a:bodyPr wrap="none" lIns="91440" tIns="45720" rIns="91440" bIns="45720">
            <a:spAutoFit/>
          </a:bodyPr>
          <a:lstStyle/>
          <a:p>
            <a:pPr algn="ctr"/>
            <a:r>
              <a:rPr lang="pl-PL" sz="5400" b="1" dirty="0">
                <a:ln w="22225">
                  <a:solidFill>
                    <a:schemeClr val="accent2"/>
                  </a:solidFill>
                  <a:prstDash val="solid"/>
                </a:ln>
                <a:solidFill>
                  <a:schemeClr val="accent2">
                    <a:lumMod val="40000"/>
                    <a:lumOff val="60000"/>
                  </a:schemeClr>
                </a:solidFill>
              </a:rPr>
              <a:t>2</a:t>
            </a:r>
            <a:endParaRPr lang="pl-PL"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90685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76" y="4721358"/>
            <a:ext cx="2165489" cy="2165489"/>
          </a:xfrm>
          <a:prstGeom prst="rect">
            <a:avLst/>
          </a:prstGeom>
        </p:spPr>
      </p:pic>
      <p:sp>
        <p:nvSpPr>
          <p:cNvPr id="2" name="Tytuł 1"/>
          <p:cNvSpPr>
            <a:spLocks noGrp="1"/>
          </p:cNvSpPr>
          <p:nvPr>
            <p:ph type="title"/>
          </p:nvPr>
        </p:nvSpPr>
        <p:spPr>
          <a:xfrm>
            <a:off x="0" y="177800"/>
            <a:ext cx="8596668" cy="1320800"/>
          </a:xfrm>
        </p:spPr>
        <p:txBody>
          <a:bodyPr>
            <a:normAutofit fontScale="90000"/>
          </a:bodyPr>
          <a:lstStyle/>
          <a:p>
            <a:r>
              <a:rPr lang="pl-PL" b="1" dirty="0"/>
              <a:t>ROZPORZĄDZENIE DELEGOWANE KOMISJI (UE) 2021/1760 </a:t>
            </a:r>
            <a:r>
              <a:rPr lang="pl-PL" dirty="0"/>
              <a:t> </a:t>
            </a:r>
            <a:r>
              <a:rPr lang="pl-PL" b="1" dirty="0"/>
              <a:t>z dnia 26 maja 2021 r.</a:t>
            </a:r>
            <a:endParaRPr lang="pl-PL" dirty="0"/>
          </a:p>
        </p:txBody>
      </p:sp>
      <p:sp>
        <p:nvSpPr>
          <p:cNvPr id="3" name="Symbol zastępczy zawartości 2"/>
          <p:cNvSpPr>
            <a:spLocks noGrp="1"/>
          </p:cNvSpPr>
          <p:nvPr>
            <p:ph idx="1"/>
          </p:nvPr>
        </p:nvSpPr>
        <p:spPr>
          <a:xfrm>
            <a:off x="0" y="1195389"/>
            <a:ext cx="9457266" cy="1624011"/>
          </a:xfrm>
        </p:spPr>
        <p:txBody>
          <a:bodyPr>
            <a:normAutofit fontScale="92500" lnSpcReduction="20000"/>
          </a:bodyPr>
          <a:lstStyle/>
          <a:p>
            <a:pPr marL="0" indent="0">
              <a:buNone/>
            </a:pPr>
            <a:endParaRPr lang="pl-PL" dirty="0" smtClean="0"/>
          </a:p>
          <a:p>
            <a:r>
              <a:rPr lang="pl-PL" sz="2400" b="1" i="1" dirty="0" smtClean="0"/>
              <a:t>uzupełniające rozporządzenie Parlamentu Europejskiego i Rady (UE) 2019/6 przez ustanowienie kryteriów określania środków przeciwdrobnoustrojowych, które mają być zarezerwowane do leczenia niektórych zakażeń u ludzi </a:t>
            </a:r>
            <a:endParaRPr lang="pl-PL" sz="2400" i="1" dirty="0"/>
          </a:p>
        </p:txBody>
      </p:sp>
      <p:sp>
        <p:nvSpPr>
          <p:cNvPr id="4" name="Prostokąt 3"/>
          <p:cNvSpPr/>
          <p:nvPr/>
        </p:nvSpPr>
        <p:spPr>
          <a:xfrm>
            <a:off x="406400" y="2867511"/>
            <a:ext cx="2154766" cy="2123658"/>
          </a:xfrm>
          <a:prstGeom prst="rect">
            <a:avLst/>
          </a:prstGeom>
          <a:solidFill>
            <a:schemeClr val="accent1">
              <a:lumMod val="40000"/>
              <a:lumOff val="60000"/>
            </a:schemeClr>
          </a:solidFill>
          <a:ln w="57150">
            <a:solidFill>
              <a:schemeClr val="accent2"/>
            </a:solidFill>
          </a:ln>
        </p:spPr>
        <p:txBody>
          <a:bodyPr wrap="square">
            <a:spAutoFit/>
          </a:bodyPr>
          <a:lstStyle/>
          <a:p>
            <a:r>
              <a:rPr lang="pl-PL" sz="2800" dirty="0" smtClean="0">
                <a:solidFill>
                  <a:srgbClr val="000000"/>
                </a:solidFill>
                <a:latin typeface="EUAlbertina"/>
              </a:rPr>
              <a:t>CZĘŚĆ </a:t>
            </a:r>
            <a:r>
              <a:rPr lang="pl-PL" sz="2800" dirty="0">
                <a:solidFill>
                  <a:srgbClr val="000000"/>
                </a:solidFill>
                <a:latin typeface="EUAlbertina"/>
              </a:rPr>
              <a:t>A:</a:t>
            </a:r>
          </a:p>
          <a:p>
            <a:r>
              <a:rPr lang="pl-PL" sz="2000" b="1" dirty="0">
                <a:solidFill>
                  <a:srgbClr val="000000"/>
                </a:solidFill>
                <a:latin typeface="EUAlbertina"/>
              </a:rPr>
              <a:t>KRYTERIUM DUŻEGO ZNACZENIA DLA ZDROWIA CZŁOWIEKA</a:t>
            </a:r>
            <a:endParaRPr lang="pl-PL" sz="2000" dirty="0"/>
          </a:p>
        </p:txBody>
      </p:sp>
      <p:sp>
        <p:nvSpPr>
          <p:cNvPr id="5" name="Prostokąt 4"/>
          <p:cNvSpPr/>
          <p:nvPr/>
        </p:nvSpPr>
        <p:spPr>
          <a:xfrm>
            <a:off x="3162785" y="2867511"/>
            <a:ext cx="2015682" cy="1754326"/>
          </a:xfrm>
          <a:prstGeom prst="rect">
            <a:avLst/>
          </a:prstGeom>
          <a:solidFill>
            <a:schemeClr val="accent1">
              <a:lumMod val="40000"/>
              <a:lumOff val="60000"/>
            </a:schemeClr>
          </a:solidFill>
          <a:ln w="57150">
            <a:solidFill>
              <a:schemeClr val="accent2"/>
            </a:solidFill>
          </a:ln>
        </p:spPr>
        <p:txBody>
          <a:bodyPr wrap="square">
            <a:spAutoFit/>
          </a:bodyPr>
          <a:lstStyle/>
          <a:p>
            <a:r>
              <a:rPr lang="pl-PL" sz="2800" dirty="0" smtClean="0">
                <a:solidFill>
                  <a:srgbClr val="000000"/>
                </a:solidFill>
                <a:latin typeface="EUAlbertina"/>
              </a:rPr>
              <a:t>CZĘŚĆ </a:t>
            </a:r>
            <a:r>
              <a:rPr lang="pl-PL" sz="2800" dirty="0">
                <a:solidFill>
                  <a:srgbClr val="000000"/>
                </a:solidFill>
                <a:latin typeface="EUAlbertina"/>
              </a:rPr>
              <a:t>B:</a:t>
            </a:r>
          </a:p>
          <a:p>
            <a:r>
              <a:rPr lang="pl-PL" sz="2000" b="1" dirty="0">
                <a:solidFill>
                  <a:srgbClr val="000000"/>
                </a:solidFill>
                <a:latin typeface="EUAlbertina"/>
              </a:rPr>
              <a:t>KRYTERIUM RYZYKA PRZENIESIENIA OPORNOŚCI</a:t>
            </a:r>
            <a:endParaRPr lang="pl-PL" sz="2000" dirty="0"/>
          </a:p>
        </p:txBody>
      </p:sp>
      <p:sp>
        <p:nvSpPr>
          <p:cNvPr id="6" name="Prostokąt 5"/>
          <p:cNvSpPr/>
          <p:nvPr/>
        </p:nvSpPr>
        <p:spPr>
          <a:xfrm>
            <a:off x="5780086" y="2867511"/>
            <a:ext cx="2816398" cy="2062103"/>
          </a:xfrm>
          <a:prstGeom prst="rect">
            <a:avLst/>
          </a:prstGeom>
          <a:solidFill>
            <a:schemeClr val="accent1">
              <a:lumMod val="40000"/>
              <a:lumOff val="60000"/>
            </a:schemeClr>
          </a:solidFill>
          <a:ln w="57150">
            <a:solidFill>
              <a:schemeClr val="accent2"/>
            </a:solidFill>
          </a:ln>
        </p:spPr>
        <p:txBody>
          <a:bodyPr wrap="square">
            <a:spAutoFit/>
          </a:bodyPr>
          <a:lstStyle/>
          <a:p>
            <a:r>
              <a:rPr lang="pl-PL" sz="2800" dirty="0" smtClean="0">
                <a:solidFill>
                  <a:srgbClr val="000000"/>
                </a:solidFill>
                <a:latin typeface="EUAlbertina"/>
              </a:rPr>
              <a:t>CZĘŚĆ </a:t>
            </a:r>
            <a:r>
              <a:rPr lang="pl-PL" sz="2800" dirty="0">
                <a:solidFill>
                  <a:srgbClr val="000000"/>
                </a:solidFill>
                <a:latin typeface="EUAlbertina"/>
              </a:rPr>
              <a:t>C:</a:t>
            </a:r>
          </a:p>
          <a:p>
            <a:r>
              <a:rPr lang="pl-PL" sz="2000" b="1" dirty="0">
                <a:solidFill>
                  <a:srgbClr val="000000"/>
                </a:solidFill>
                <a:latin typeface="EUAlbertina"/>
              </a:rPr>
              <a:t>KRYTERIUM INNEJ NIŻ NIEZBĘDNA POTRZEBY W ZAKRESIE ZDROWIA ZWIERZĄT</a:t>
            </a:r>
            <a:endParaRPr lang="pl-PL" sz="2000" dirty="0"/>
          </a:p>
        </p:txBody>
      </p:sp>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388" y="4721358"/>
            <a:ext cx="2107794" cy="2107794"/>
          </a:xfrm>
          <a:prstGeom prst="rect">
            <a:avLst/>
          </a:prstGeom>
        </p:spPr>
      </p:pic>
      <p:sp>
        <p:nvSpPr>
          <p:cNvPr id="11" name="Prostokąt 10"/>
          <p:cNvSpPr/>
          <p:nvPr/>
        </p:nvSpPr>
        <p:spPr>
          <a:xfrm>
            <a:off x="8769961" y="2856472"/>
            <a:ext cx="3251201" cy="2308324"/>
          </a:xfrm>
          <a:prstGeom prst="rect">
            <a:avLst/>
          </a:prstGeom>
          <a:solidFill>
            <a:schemeClr val="bg1"/>
          </a:solidFill>
          <a:ln w="57150">
            <a:solidFill>
              <a:schemeClr val="accent5"/>
            </a:solidFill>
          </a:ln>
        </p:spPr>
        <p:txBody>
          <a:bodyPr wrap="square">
            <a:spAutoFit/>
          </a:bodyPr>
          <a:lstStyle/>
          <a:p>
            <a:pPr algn="ctr"/>
            <a:r>
              <a:rPr lang="pl-PL" b="1" dirty="0"/>
              <a:t>Środek przeciwdrobnoustrojowy lub grupę środków przeciwdrobnoustrojowych, które spełniają </a:t>
            </a:r>
            <a:r>
              <a:rPr lang="pl-PL" b="1" u="sng" dirty="0">
                <a:solidFill>
                  <a:srgbClr val="FF0000"/>
                </a:solidFill>
              </a:rPr>
              <a:t>wszystkie trzy</a:t>
            </a:r>
            <a:r>
              <a:rPr lang="pl-PL" b="1" dirty="0"/>
              <a:t> </a:t>
            </a:r>
            <a:r>
              <a:rPr lang="pl-PL" b="1" dirty="0" smtClean="0"/>
              <a:t>kryteria, </a:t>
            </a:r>
            <a:r>
              <a:rPr lang="pl-PL" b="1" dirty="0"/>
              <a:t>wyznacza się jako </a:t>
            </a:r>
            <a:r>
              <a:rPr lang="pl-PL" b="1" dirty="0">
                <a:solidFill>
                  <a:srgbClr val="FF0000"/>
                </a:solidFill>
              </a:rPr>
              <a:t>zarezerwowane</a:t>
            </a:r>
            <a:r>
              <a:rPr lang="pl-PL" b="1" dirty="0"/>
              <a:t> wyłącznie do leczenia </a:t>
            </a:r>
            <a:r>
              <a:rPr lang="pl-PL" b="1" dirty="0">
                <a:solidFill>
                  <a:srgbClr val="FF0000"/>
                </a:solidFill>
              </a:rPr>
              <a:t>ludzi.</a:t>
            </a:r>
          </a:p>
        </p:txBody>
      </p:sp>
      <p:pic>
        <p:nvPicPr>
          <p:cNvPr id="13" name="Obraz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7838" y="5468703"/>
            <a:ext cx="1105240" cy="1105240"/>
          </a:xfrm>
          <a:prstGeom prst="rect">
            <a:avLst/>
          </a:prstGeom>
          <a:ln w="228600" cap="sq" cmpd="thickThin">
            <a:solidFill>
              <a:srgbClr val="000000"/>
            </a:solidFill>
            <a:prstDash val="solid"/>
            <a:miter lim="800000"/>
          </a:ln>
          <a:effectLst>
            <a:innerShdw blurRad="76200">
              <a:srgbClr val="000000"/>
            </a:innerShdw>
          </a:effectLst>
        </p:spPr>
      </p:pic>
      <p:sp>
        <p:nvSpPr>
          <p:cNvPr id="8" name="Prostokąt 7"/>
          <p:cNvSpPr/>
          <p:nvPr/>
        </p:nvSpPr>
        <p:spPr>
          <a:xfrm>
            <a:off x="10123706" y="165100"/>
            <a:ext cx="1883407" cy="1754326"/>
          </a:xfrm>
          <a:prstGeom prst="rect">
            <a:avLst/>
          </a:prstGeom>
          <a:solidFill>
            <a:schemeClr val="accent1">
              <a:lumMod val="40000"/>
              <a:lumOff val="60000"/>
            </a:schemeClr>
          </a:solidFill>
        </p:spPr>
        <p:txBody>
          <a:bodyPr wrap="square">
            <a:spAutoFit/>
          </a:bodyPr>
          <a:lstStyle/>
          <a:p>
            <a:pPr algn="ctr"/>
            <a:r>
              <a:rPr lang="pl-PL" b="1" i="1" dirty="0" smtClean="0"/>
              <a:t>akt delegowany, </a:t>
            </a:r>
            <a:r>
              <a:rPr lang="pl-PL" b="1" i="1" dirty="0"/>
              <a:t>o którym mowa w art. 37 ust. 4 </a:t>
            </a:r>
            <a:r>
              <a:rPr lang="pl-PL" b="1" i="1" dirty="0" smtClean="0"/>
              <a:t>rozporządzenia 2019/6</a:t>
            </a:r>
            <a:endParaRPr lang="pl-PL" b="1" i="1" dirty="0"/>
          </a:p>
        </p:txBody>
      </p:sp>
      <p:sp>
        <p:nvSpPr>
          <p:cNvPr id="10" name="Strzałka w prawo 9"/>
          <p:cNvSpPr/>
          <p:nvPr/>
        </p:nvSpPr>
        <p:spPr>
          <a:xfrm>
            <a:off x="7886698" y="551125"/>
            <a:ext cx="1570568" cy="57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4795" y="4878958"/>
            <a:ext cx="2265962" cy="1792593"/>
          </a:xfrm>
          <a:prstGeom prst="rect">
            <a:avLst/>
          </a:prstGeom>
        </p:spPr>
      </p:pic>
      <p:sp>
        <p:nvSpPr>
          <p:cNvPr id="14" name="Prostokąt 13"/>
          <p:cNvSpPr/>
          <p:nvPr/>
        </p:nvSpPr>
        <p:spPr>
          <a:xfrm>
            <a:off x="8242182" y="-143847"/>
            <a:ext cx="590226" cy="923330"/>
          </a:xfrm>
          <a:prstGeom prst="rect">
            <a:avLst/>
          </a:prstGeom>
          <a:noFill/>
        </p:spPr>
        <p:txBody>
          <a:bodyPr wrap="none" lIns="91440" tIns="45720" rIns="91440" bIns="45720">
            <a:spAutoFit/>
          </a:bodyPr>
          <a:lstStyle/>
          <a:p>
            <a:pPr algn="ctr"/>
            <a:r>
              <a:rPr lang="pl-PL" sz="5400" b="1" cap="none" spc="0" dirty="0" smtClean="0">
                <a:ln w="22225">
                  <a:solidFill>
                    <a:schemeClr val="accent2"/>
                  </a:solidFill>
                  <a:prstDash val="solid"/>
                </a:ln>
                <a:solidFill>
                  <a:schemeClr val="accent2">
                    <a:lumMod val="40000"/>
                    <a:lumOff val="60000"/>
                  </a:schemeClr>
                </a:solidFill>
                <a:effectLst/>
              </a:rPr>
              <a:t>1</a:t>
            </a:r>
            <a:endParaRPr lang="pl-PL" sz="5400" b="1" cap="none" spc="0" dirty="0">
              <a:ln w="22225">
                <a:solidFill>
                  <a:schemeClr val="accent2"/>
                </a:solidFill>
                <a:prstDash val="solid"/>
              </a:ln>
              <a:solidFill>
                <a:schemeClr val="accent2">
                  <a:lumMod val="40000"/>
                  <a:lumOff val="60000"/>
                </a:schemeClr>
              </a:solidFill>
              <a:effectLst/>
            </a:endParaRPr>
          </a:p>
        </p:txBody>
      </p:sp>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0792" y="5489329"/>
            <a:ext cx="1084614" cy="1084614"/>
          </a:xfrm>
          <a:prstGeom prst="rect">
            <a:avLst/>
          </a:prstGeom>
          <a:ln w="228600" cap="sq" cmpd="thickThin">
            <a:solidFill>
              <a:srgbClr val="000000"/>
            </a:solidFill>
            <a:prstDash val="solid"/>
            <a:miter lim="800000"/>
          </a:ln>
          <a:effectLst>
            <a:innerShdw blurRad="76200">
              <a:srgbClr val="000000"/>
            </a:innerShdw>
          </a:effectLst>
        </p:spPr>
      </p:pic>
      <p:sp>
        <p:nvSpPr>
          <p:cNvPr id="7" name="Strzałka w dół 6"/>
          <p:cNvSpPr/>
          <p:nvPr/>
        </p:nvSpPr>
        <p:spPr>
          <a:xfrm>
            <a:off x="10775900" y="2078704"/>
            <a:ext cx="458158" cy="6417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15754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 sprawie wyznaczanie środków przeciwdrobnoustrojowych lub grup środków przeciwdrobnoustrojowych zarezerwowanych do leczenia niektórych zakażeń u ludzi, zgodnie z Rozporządzeniem (UE) 2019/6 Parlamentu i Rady</a:t>
            </a:r>
          </a:p>
        </p:txBody>
      </p:sp>
      <p:sp>
        <p:nvSpPr>
          <p:cNvPr id="9" name="Tytuł 1"/>
          <p:cNvSpPr>
            <a:spLocks noGrp="1"/>
          </p:cNvSpPr>
          <p:nvPr>
            <p:ph type="title"/>
          </p:nvPr>
        </p:nvSpPr>
        <p:spPr>
          <a:xfrm>
            <a:off x="4671170" y="-17318"/>
            <a:ext cx="3776132" cy="650497"/>
          </a:xfrm>
        </p:spPr>
        <p:txBody>
          <a:bodyPr>
            <a:normAutofit/>
          </a:bodyPr>
          <a:lstStyle/>
          <a:p>
            <a:r>
              <a:rPr lang="pl-PL" sz="3200" b="1" dirty="0" smtClean="0"/>
              <a:t>Opinia naukowa</a:t>
            </a:r>
            <a:endParaRPr lang="pl-PL" sz="3200" b="1" dirty="0"/>
          </a:p>
        </p:txBody>
      </p:sp>
      <p:sp>
        <p:nvSpPr>
          <p:cNvPr id="10" name="Symbol zastępczy zawartości 2"/>
          <p:cNvSpPr>
            <a:spLocks noGrp="1"/>
          </p:cNvSpPr>
          <p:nvPr>
            <p:ph idx="1"/>
          </p:nvPr>
        </p:nvSpPr>
        <p:spPr>
          <a:xfrm>
            <a:off x="26211" y="1582863"/>
            <a:ext cx="7904293" cy="6210300"/>
          </a:xfrm>
        </p:spPr>
        <p:txBody>
          <a:bodyPr>
            <a:normAutofit/>
          </a:bodyPr>
          <a:lstStyle/>
          <a:p>
            <a:r>
              <a:rPr lang="pl-PL" sz="1900" dirty="0" smtClean="0"/>
              <a:t>Grupa ta składała </a:t>
            </a:r>
            <a:r>
              <a:rPr lang="pl-PL" sz="1900" dirty="0"/>
              <a:t>się z ekspertów z sieci europejskiej, EFSA, ECDC, EMA i ekspertów zewnętrznych w dziedzinie chorób zakaźnych </a:t>
            </a:r>
            <a:r>
              <a:rPr lang="pl-PL" sz="1900" dirty="0" smtClean="0"/>
              <a:t>ludzi, tj. </a:t>
            </a:r>
            <a:r>
              <a:rPr lang="pl-PL" sz="1900" dirty="0"/>
              <a:t>Europejskiego Towarzystwa Mikrobiologii Klinicznej i Chorób Zakaźnych (</a:t>
            </a:r>
            <a:r>
              <a:rPr lang="pl-PL" sz="1900" dirty="0" smtClean="0"/>
              <a:t>ESCMID)</a:t>
            </a:r>
          </a:p>
          <a:p>
            <a:r>
              <a:rPr lang="pl-PL" sz="1900" b="1" dirty="0">
                <a:solidFill>
                  <a:srgbClr val="FF0000"/>
                </a:solidFill>
              </a:rPr>
              <a:t>Zalecenia naukowe EMA</a:t>
            </a:r>
            <a:r>
              <a:rPr lang="pl-PL" sz="1900" dirty="0"/>
              <a:t>, wraz z zastosowaną metodyką i wynikami ocen różnych grup środków przeciwdrobnoustrojowych zostały przedstawione w </a:t>
            </a:r>
            <a:r>
              <a:rPr lang="pl-PL" sz="1900" b="1" dirty="0" smtClean="0">
                <a:solidFill>
                  <a:srgbClr val="FF0000"/>
                </a:solidFill>
              </a:rPr>
              <a:t>sprawozdaniu.</a:t>
            </a:r>
            <a:endParaRPr lang="pl-PL" sz="1900" b="1" dirty="0">
              <a:solidFill>
                <a:srgbClr val="FF0000"/>
              </a:solidFill>
            </a:endParaRPr>
          </a:p>
          <a:p>
            <a:r>
              <a:rPr lang="pl-PL" sz="1900" dirty="0"/>
              <a:t>W </a:t>
            </a:r>
            <a:r>
              <a:rPr lang="pl-PL" sz="1900" dirty="0" smtClean="0"/>
              <a:t>sprawozdaniu przedstawiono </a:t>
            </a:r>
            <a:r>
              <a:rPr lang="pl-PL" sz="1900" dirty="0"/>
              <a:t>informacje uzupełniające, w tym uzupełniające monografie przygotowane dla klas/substancji przeciwwirusowych i przeciwgrzybiczych oraz kody ATC(vet) substancji wchodzących w skład każdej grupy środków przeciwdrobnoustrojowych</a:t>
            </a:r>
            <a:r>
              <a:rPr lang="pl-PL" sz="1900" dirty="0" smtClean="0"/>
              <a:t>.</a:t>
            </a:r>
          </a:p>
          <a:p>
            <a:r>
              <a:rPr lang="pl-PL" sz="1900" dirty="0"/>
              <a:t>Grupa ekspertów </a:t>
            </a:r>
            <a:r>
              <a:rPr lang="pl-PL" sz="1900" b="1" dirty="0">
                <a:solidFill>
                  <a:srgbClr val="FF0000"/>
                </a:solidFill>
              </a:rPr>
              <a:t>przedłożyła swoje sprawozdanie CVMP</a:t>
            </a:r>
            <a:r>
              <a:rPr lang="pl-PL" sz="1900" dirty="0"/>
              <a:t> w dniu </a:t>
            </a:r>
            <a:r>
              <a:rPr lang="pl-PL" sz="1900" b="1" dirty="0">
                <a:solidFill>
                  <a:srgbClr val="FF0000"/>
                </a:solidFill>
              </a:rPr>
              <a:t>21 stycznia 2022 r</a:t>
            </a:r>
            <a:r>
              <a:rPr lang="pl-PL" sz="1900" b="1" dirty="0" smtClean="0">
                <a:solidFill>
                  <a:srgbClr val="FF0000"/>
                </a:solidFill>
              </a:rPr>
              <a:t>.</a:t>
            </a:r>
          </a:p>
          <a:p>
            <a:r>
              <a:rPr lang="pl-PL" sz="1900" b="1" dirty="0" smtClean="0">
                <a:solidFill>
                  <a:srgbClr val="FF0000"/>
                </a:solidFill>
              </a:rPr>
              <a:t>Zalecenia naukowe EMA </a:t>
            </a:r>
            <a:r>
              <a:rPr lang="pl-PL" sz="1900" dirty="0" smtClean="0"/>
              <a:t>zatwierdzone zostały </a:t>
            </a:r>
            <a:r>
              <a:rPr lang="pl-PL" sz="1900" dirty="0"/>
              <a:t>przez </a:t>
            </a:r>
            <a:r>
              <a:rPr lang="pl-PL" sz="1900" b="1" dirty="0">
                <a:solidFill>
                  <a:srgbClr val="FF0000"/>
                </a:solidFill>
              </a:rPr>
              <a:t>CVMP</a:t>
            </a:r>
            <a:r>
              <a:rPr lang="pl-PL" sz="1900" dirty="0"/>
              <a:t> w dniu </a:t>
            </a:r>
            <a:r>
              <a:rPr lang="pl-PL" sz="1900" b="1" dirty="0">
                <a:solidFill>
                  <a:srgbClr val="FF0000"/>
                </a:solidFill>
              </a:rPr>
              <a:t>16 lutego 2022 r.</a:t>
            </a:r>
            <a:endParaRPr lang="pl-PL" sz="1900" dirty="0"/>
          </a:p>
          <a:p>
            <a:endParaRPr lang="pl-PL" dirty="0"/>
          </a:p>
          <a:p>
            <a:endParaRPr lang="pl-PL" dirty="0"/>
          </a:p>
          <a:p>
            <a:endParaRPr lang="pl-PL" dirty="0"/>
          </a:p>
        </p:txBody>
      </p:sp>
      <p:pic>
        <p:nvPicPr>
          <p:cNvPr id="11" name="Symbol zastępczy zawartości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832" y="3654532"/>
            <a:ext cx="4073045" cy="1792140"/>
          </a:xfrm>
          <a:prstGeom prst="rect">
            <a:avLst/>
          </a:prstGeom>
        </p:spPr>
      </p:pic>
      <p:pic>
        <p:nvPicPr>
          <p:cNvPr id="13" name="Obraz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465" y="5675542"/>
            <a:ext cx="4255838" cy="706209"/>
          </a:xfrm>
          <a:prstGeom prst="rect">
            <a:avLst/>
          </a:prstGeom>
        </p:spPr>
      </p:pic>
      <p:pic>
        <p:nvPicPr>
          <p:cNvPr id="14" name="Obraz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1317" y="2504227"/>
            <a:ext cx="2478724" cy="1170813"/>
          </a:xfrm>
          <a:prstGeom prst="rect">
            <a:avLst/>
          </a:prstGeom>
        </p:spPr>
      </p:pic>
      <p:pic>
        <p:nvPicPr>
          <p:cNvPr id="15" name="Obraz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2213" y="380850"/>
            <a:ext cx="2057828" cy="1829180"/>
          </a:xfrm>
          <a:prstGeom prst="rect">
            <a:avLst/>
          </a:prstGeom>
          <a:solidFill>
            <a:schemeClr val="bg1"/>
          </a:solidFill>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0622" y="71328"/>
            <a:ext cx="2336930" cy="1542374"/>
          </a:xfrm>
          <a:prstGeom prst="rect">
            <a:avLst/>
          </a:prstGeom>
        </p:spPr>
      </p:pic>
      <p:sp>
        <p:nvSpPr>
          <p:cNvPr id="3" name="Strzałka w prawo 2"/>
          <p:cNvSpPr/>
          <p:nvPr/>
        </p:nvSpPr>
        <p:spPr>
          <a:xfrm>
            <a:off x="3657259" y="558578"/>
            <a:ext cx="5803953" cy="239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a:off x="420414" y="380850"/>
            <a:ext cx="590226" cy="923330"/>
          </a:xfrm>
          <a:prstGeom prst="rect">
            <a:avLst/>
          </a:prstGeom>
          <a:noFill/>
        </p:spPr>
        <p:txBody>
          <a:bodyPr wrap="none" lIns="91440" tIns="45720" rIns="91440" bIns="45720">
            <a:spAutoFit/>
          </a:bodyPr>
          <a:lstStyle/>
          <a:p>
            <a:pPr algn="ctr"/>
            <a:r>
              <a:rPr lang="pl-PL" sz="5400" b="1" dirty="0">
                <a:ln w="22225">
                  <a:solidFill>
                    <a:schemeClr val="accent2"/>
                  </a:solidFill>
                  <a:prstDash val="solid"/>
                </a:ln>
                <a:solidFill>
                  <a:schemeClr val="accent2">
                    <a:lumMod val="40000"/>
                    <a:lumOff val="60000"/>
                  </a:schemeClr>
                </a:solidFill>
              </a:rPr>
              <a:t>2</a:t>
            </a:r>
            <a:endParaRPr lang="pl-PL" sz="5400" b="1" cap="none" spc="0" dirty="0">
              <a:ln w="22225">
                <a:solidFill>
                  <a:schemeClr val="accent2"/>
                </a:solidFill>
                <a:prstDash val="solid"/>
              </a:ln>
              <a:solidFill>
                <a:schemeClr val="accent2">
                  <a:lumMod val="40000"/>
                  <a:lumOff val="60000"/>
                </a:schemeClr>
              </a:solidFill>
              <a:effectLst/>
            </a:endParaRPr>
          </a:p>
        </p:txBody>
      </p:sp>
      <p:sp>
        <p:nvSpPr>
          <p:cNvPr id="17" name="Prostokąt 16"/>
          <p:cNvSpPr/>
          <p:nvPr/>
        </p:nvSpPr>
        <p:spPr>
          <a:xfrm>
            <a:off x="3657260" y="836045"/>
            <a:ext cx="5626863" cy="738664"/>
          </a:xfrm>
          <a:prstGeom prst="rect">
            <a:avLst/>
          </a:prstGeom>
          <a:ln w="38100">
            <a:solidFill>
              <a:schemeClr val="accent2">
                <a:lumMod val="75000"/>
              </a:schemeClr>
            </a:solidFill>
          </a:ln>
        </p:spPr>
        <p:txBody>
          <a:bodyPr wrap="square">
            <a:spAutoFit/>
          </a:bodyPr>
          <a:lstStyle/>
          <a:p>
            <a:pPr algn="ctr"/>
            <a:r>
              <a:rPr lang="pl-PL" sz="1400" dirty="0">
                <a:solidFill>
                  <a:schemeClr val="accent2">
                    <a:lumMod val="75000"/>
                  </a:schemeClr>
                </a:solidFill>
              </a:rPr>
              <a:t>w sprawie wyznaczanie środków przeciwdrobnoustrojowych lub grup środków przeciwdrobnoustrojowych zarezerwowanych do leczenia niektórych zakażeń u </a:t>
            </a:r>
            <a:r>
              <a:rPr lang="pl-PL" sz="1400" dirty="0" smtClean="0">
                <a:solidFill>
                  <a:schemeClr val="accent2">
                    <a:lumMod val="75000"/>
                  </a:schemeClr>
                </a:solidFill>
              </a:rPr>
              <a:t>ludzi</a:t>
            </a:r>
            <a:endParaRPr lang="pl-PL" sz="1400" dirty="0">
              <a:solidFill>
                <a:schemeClr val="accent2">
                  <a:lumMod val="75000"/>
                </a:schemeClr>
              </a:solidFill>
            </a:endParaRPr>
          </a:p>
        </p:txBody>
      </p:sp>
    </p:spTree>
    <p:extLst>
      <p:ext uri="{BB962C8B-B14F-4D97-AF65-F5344CB8AC3E}">
        <p14:creationId xmlns:p14="http://schemas.microsoft.com/office/powerpoint/2010/main" val="3291411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53" y="138272"/>
            <a:ext cx="10426535" cy="6719728"/>
          </a:xfrm>
          <a:prstGeom prst="rect">
            <a:avLst/>
          </a:prstGeom>
        </p:spPr>
      </p:pic>
      <p:sp>
        <p:nvSpPr>
          <p:cNvPr id="6" name="Prostokąt 5"/>
          <p:cNvSpPr/>
          <p:nvPr/>
        </p:nvSpPr>
        <p:spPr>
          <a:xfrm>
            <a:off x="7267699" y="4555026"/>
            <a:ext cx="4655333" cy="1624608"/>
          </a:xfrm>
          <a:prstGeom prst="rect">
            <a:avLst/>
          </a:prstGeom>
          <a:ln w="38100">
            <a:solidFill>
              <a:schemeClr val="accent2">
                <a:lumMod val="75000"/>
              </a:schemeClr>
            </a:solidFill>
          </a:ln>
        </p:spPr>
        <p:txBody>
          <a:bodyPr wrap="square">
            <a:spAutoFit/>
          </a:bodyPr>
          <a:lstStyle/>
          <a:p>
            <a:pPr algn="ctr"/>
            <a:r>
              <a:rPr lang="pl-PL" sz="1600" dirty="0">
                <a:hlinkClick r:id="rId4"/>
              </a:rPr>
              <a:t>https://ec.europa.eu/info/law/better-regulation/have-your-say/initiatives/11653-Opornosc-na-leki-wykaz-przeciwdrobnoustrojowych-produktow-leczniczych-przeznaczonych-do-leczenia-ludzi_pl</a:t>
            </a:r>
            <a:r>
              <a:rPr lang="pl-PL" sz="1600" dirty="0"/>
              <a:t> </a:t>
            </a:r>
          </a:p>
        </p:txBody>
      </p:sp>
      <p:sp>
        <p:nvSpPr>
          <p:cNvPr id="7" name="Prostokąt 6"/>
          <p:cNvSpPr/>
          <p:nvPr/>
        </p:nvSpPr>
        <p:spPr>
          <a:xfrm>
            <a:off x="1614278" y="3203145"/>
            <a:ext cx="6096000" cy="646331"/>
          </a:xfrm>
          <a:prstGeom prst="rect">
            <a:avLst/>
          </a:prstGeom>
        </p:spPr>
        <p:txBody>
          <a:bodyPr>
            <a:spAutoFit/>
          </a:bodyPr>
          <a:lstStyle/>
          <a:p>
            <a:r>
              <a:rPr lang="pl-PL" b="1" dirty="0"/>
              <a:t/>
            </a:r>
            <a:br>
              <a:rPr lang="pl-PL" b="1" dirty="0"/>
            </a:br>
            <a:endParaRPr lang="pl-PL" dirty="0"/>
          </a:p>
        </p:txBody>
      </p:sp>
      <p:sp>
        <p:nvSpPr>
          <p:cNvPr id="11" name="Prostokąt 10"/>
          <p:cNvSpPr/>
          <p:nvPr/>
        </p:nvSpPr>
        <p:spPr>
          <a:xfrm>
            <a:off x="7267699" y="2161983"/>
            <a:ext cx="4655333" cy="2139047"/>
          </a:xfrm>
          <a:prstGeom prst="rect">
            <a:avLst/>
          </a:prstGeom>
          <a:ln w="38100">
            <a:solidFill>
              <a:schemeClr val="accent2">
                <a:lumMod val="75000"/>
              </a:schemeClr>
            </a:solidFill>
          </a:ln>
        </p:spPr>
        <p:txBody>
          <a:bodyPr wrap="square">
            <a:spAutoFit/>
          </a:bodyPr>
          <a:lstStyle/>
          <a:p>
            <a:pPr algn="ctr"/>
            <a:r>
              <a:rPr lang="pl-PL" sz="1900" b="1" dirty="0">
                <a:solidFill>
                  <a:schemeClr val="accent2">
                    <a:lumMod val="75000"/>
                  </a:schemeClr>
                </a:solidFill>
              </a:rPr>
              <a:t>w sprawie wyznaczanie środków przeciwdrobnoustrojowych lub grup środków przeciwdrobnoustrojowych zarezerwowanych do leczenia niektórych zakażeń u ludzi, zgodnie z Rozporządzeniem (UE) 2019/6 Parlamentu i Rady</a:t>
            </a:r>
          </a:p>
        </p:txBody>
      </p:sp>
      <p:sp>
        <p:nvSpPr>
          <p:cNvPr id="8" name="Prostokąt 7"/>
          <p:cNvSpPr/>
          <p:nvPr/>
        </p:nvSpPr>
        <p:spPr>
          <a:xfrm>
            <a:off x="4073236" y="2838203"/>
            <a:ext cx="2090058" cy="36494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6317673" y="2921330"/>
            <a:ext cx="807522" cy="281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37255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p:cNvSpPr txBox="1">
            <a:spLocks/>
          </p:cNvSpPr>
          <p:nvPr/>
        </p:nvSpPr>
        <p:spPr>
          <a:xfrm>
            <a:off x="-21782" y="0"/>
            <a:ext cx="7912100" cy="711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sz="1700" i="1" dirty="0" smtClean="0"/>
              <a:t>a) </a:t>
            </a:r>
            <a:r>
              <a:rPr lang="pl-PL" sz="1700" i="1" dirty="0" err="1" smtClean="0"/>
              <a:t>Karboksypenicyliny</a:t>
            </a:r>
            <a:endParaRPr lang="pl-PL" sz="1700" i="1" dirty="0" smtClean="0"/>
          </a:p>
          <a:p>
            <a:r>
              <a:rPr lang="pl-PL" sz="1700" i="1" dirty="0" smtClean="0"/>
              <a:t>b) </a:t>
            </a:r>
            <a:r>
              <a:rPr lang="pl-PL" sz="1700" i="1" dirty="0" err="1" smtClean="0"/>
              <a:t>Ureidopeniciliny</a:t>
            </a:r>
            <a:r>
              <a:rPr lang="pl-PL" sz="1700" i="1" dirty="0" smtClean="0"/>
              <a:t> </a:t>
            </a:r>
          </a:p>
          <a:p>
            <a:r>
              <a:rPr lang="pl-PL" sz="1700" i="1" dirty="0" smtClean="0"/>
              <a:t>c) </a:t>
            </a:r>
            <a:r>
              <a:rPr lang="pl-PL" sz="1700" i="1" dirty="0" err="1" smtClean="0"/>
              <a:t>Ceftobiprole</a:t>
            </a:r>
            <a:endParaRPr lang="pl-PL" sz="1700" dirty="0" smtClean="0"/>
          </a:p>
          <a:p>
            <a:r>
              <a:rPr lang="pl-PL" sz="1700" i="1" dirty="0" smtClean="0"/>
              <a:t>d) </a:t>
            </a:r>
            <a:r>
              <a:rPr lang="pl-PL" sz="1700" i="1" dirty="0" err="1" smtClean="0"/>
              <a:t>Ceftarolina</a:t>
            </a:r>
            <a:endParaRPr lang="pl-PL" sz="1700" dirty="0" smtClean="0"/>
          </a:p>
          <a:p>
            <a:r>
              <a:rPr lang="pl-PL" sz="1700" i="1" dirty="0" smtClean="0"/>
              <a:t>e) Skojarzenia </a:t>
            </a:r>
            <a:r>
              <a:rPr lang="pl-PL" sz="1700" i="1" dirty="0" err="1" smtClean="0"/>
              <a:t>cefalosporyn</a:t>
            </a:r>
            <a:r>
              <a:rPr lang="pl-PL" sz="1700" i="1" dirty="0" smtClean="0"/>
              <a:t> z inhibitorami </a:t>
            </a:r>
            <a:r>
              <a:rPr lang="el-GR" sz="1700" dirty="0"/>
              <a:t>β-</a:t>
            </a:r>
            <a:r>
              <a:rPr lang="pl-PL" sz="1700" dirty="0" err="1"/>
              <a:t>Laktamaz</a:t>
            </a:r>
            <a:endParaRPr lang="pl-PL" sz="1700" i="1" dirty="0"/>
          </a:p>
          <a:p>
            <a:r>
              <a:rPr lang="pl-PL" sz="1700" i="1" dirty="0" smtClean="0"/>
              <a:t>f) </a:t>
            </a:r>
            <a:r>
              <a:rPr lang="pl-PL" sz="1700" i="1" dirty="0" err="1" smtClean="0"/>
              <a:t>Cefalosporyny</a:t>
            </a:r>
            <a:r>
              <a:rPr lang="pl-PL" sz="1700" i="1" dirty="0" smtClean="0"/>
              <a:t> </a:t>
            </a:r>
            <a:r>
              <a:rPr lang="pl-PL" sz="1700" i="1" dirty="0" err="1" smtClean="0"/>
              <a:t>sideroforowe</a:t>
            </a:r>
            <a:endParaRPr lang="pl-PL" sz="1700" dirty="0" smtClean="0"/>
          </a:p>
          <a:p>
            <a:r>
              <a:rPr lang="pl-PL" sz="1700" i="1" dirty="0" smtClean="0"/>
              <a:t>g) </a:t>
            </a:r>
            <a:r>
              <a:rPr lang="pl-PL" sz="1700" i="1" dirty="0" err="1" smtClean="0"/>
              <a:t>Karbapenemy</a:t>
            </a:r>
            <a:endParaRPr lang="pl-PL" sz="1700" i="1" dirty="0" smtClean="0"/>
          </a:p>
          <a:p>
            <a:r>
              <a:rPr lang="pl-PL" sz="1700" i="1" dirty="0" smtClean="0"/>
              <a:t>h) </a:t>
            </a:r>
            <a:r>
              <a:rPr lang="pl-PL" sz="1700" i="1" dirty="0" err="1" smtClean="0"/>
              <a:t>Penemy</a:t>
            </a:r>
            <a:endParaRPr lang="pl-PL" sz="1700" dirty="0" smtClean="0"/>
          </a:p>
          <a:p>
            <a:r>
              <a:rPr lang="pl-PL" sz="1700" i="1" dirty="0" smtClean="0"/>
              <a:t>i) </a:t>
            </a:r>
            <a:r>
              <a:rPr lang="pl-PL" sz="1700" i="1" dirty="0" err="1" smtClean="0"/>
              <a:t>Monobaktam</a:t>
            </a:r>
            <a:endParaRPr lang="pl-PL" sz="1700" dirty="0" smtClean="0"/>
          </a:p>
          <a:p>
            <a:r>
              <a:rPr lang="pl-PL" sz="1700" i="1" dirty="0" smtClean="0"/>
              <a:t>j) Pochodne kwasu fosforowego</a:t>
            </a:r>
            <a:endParaRPr lang="pl-PL" sz="1700" dirty="0" smtClean="0"/>
          </a:p>
          <a:p>
            <a:r>
              <a:rPr lang="pl-PL" sz="1700" i="1" dirty="0" smtClean="0"/>
              <a:t>k) </a:t>
            </a:r>
            <a:r>
              <a:rPr lang="pl-PL" sz="1700" i="1" dirty="0" err="1" smtClean="0"/>
              <a:t>Glikopieptydy</a:t>
            </a:r>
            <a:endParaRPr lang="pl-PL" sz="1700" dirty="0" smtClean="0"/>
          </a:p>
          <a:p>
            <a:r>
              <a:rPr lang="pl-PL" sz="1700" i="1" dirty="0" smtClean="0"/>
              <a:t>l) </a:t>
            </a:r>
            <a:r>
              <a:rPr lang="pl-PL" sz="1700" i="1" dirty="0" err="1" smtClean="0"/>
              <a:t>Lipopeptydy</a:t>
            </a:r>
            <a:endParaRPr lang="pl-PL" sz="1700" dirty="0" smtClean="0"/>
          </a:p>
          <a:p>
            <a:r>
              <a:rPr lang="pl-PL" sz="1700" i="1" dirty="0" smtClean="0"/>
              <a:t>m) </a:t>
            </a:r>
            <a:r>
              <a:rPr lang="pl-PL" sz="1700" i="1" dirty="0" err="1" smtClean="0"/>
              <a:t>Oksazolidynony</a:t>
            </a:r>
            <a:endParaRPr lang="pl-PL" sz="1700" dirty="0" smtClean="0"/>
          </a:p>
          <a:p>
            <a:r>
              <a:rPr lang="pl-PL" sz="1700" i="1" dirty="0" smtClean="0"/>
              <a:t>n) Antybiotyki makrocykliczne</a:t>
            </a:r>
            <a:endParaRPr lang="pl-PL" sz="1700" dirty="0" smtClean="0"/>
          </a:p>
          <a:p>
            <a:r>
              <a:rPr lang="pl-PL" sz="1700" i="1" dirty="0" smtClean="0"/>
              <a:t>o) </a:t>
            </a:r>
            <a:r>
              <a:rPr lang="pl-PL" sz="1700" i="1" dirty="0" err="1" smtClean="0"/>
              <a:t>Plazomicyna</a:t>
            </a:r>
            <a:endParaRPr lang="pl-PL" sz="1700" dirty="0" smtClean="0"/>
          </a:p>
          <a:p>
            <a:r>
              <a:rPr lang="pl-PL" sz="1700" i="1" dirty="0" smtClean="0"/>
              <a:t>p) </a:t>
            </a:r>
            <a:r>
              <a:rPr lang="pl-PL" sz="1700" i="1" dirty="0" err="1" smtClean="0"/>
              <a:t>Glicylocykliny</a:t>
            </a:r>
            <a:endParaRPr lang="pl-PL" sz="1700" dirty="0" smtClean="0"/>
          </a:p>
          <a:p>
            <a:r>
              <a:rPr lang="pl-PL" sz="1700" i="1" dirty="0" smtClean="0"/>
              <a:t>q) </a:t>
            </a:r>
            <a:r>
              <a:rPr lang="pl-PL" sz="1700" i="1" dirty="0" err="1" smtClean="0"/>
              <a:t>Erawacyklina</a:t>
            </a:r>
            <a:endParaRPr lang="pl-PL" sz="1700" dirty="0" smtClean="0"/>
          </a:p>
          <a:p>
            <a:r>
              <a:rPr lang="pl-PL" sz="1700" i="1" dirty="0" smtClean="0"/>
              <a:t>r) </a:t>
            </a:r>
            <a:r>
              <a:rPr lang="pl-PL" sz="1700" i="1" dirty="0" err="1" smtClean="0"/>
              <a:t>Omadacyklina</a:t>
            </a:r>
            <a:endParaRPr lang="pl-PL" sz="1700" dirty="0"/>
          </a:p>
        </p:txBody>
      </p:sp>
      <p:sp>
        <p:nvSpPr>
          <p:cNvPr id="6" name="Symbol zastępczy zawartości 2"/>
          <p:cNvSpPr txBox="1">
            <a:spLocks/>
          </p:cNvSpPr>
          <p:nvPr/>
        </p:nvSpPr>
        <p:spPr>
          <a:xfrm>
            <a:off x="5829300" y="69850"/>
            <a:ext cx="4165600" cy="67945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b="1" dirty="0" smtClean="0"/>
              <a:t>Środki przeciwwirusowe                                   </a:t>
            </a:r>
            <a:endParaRPr lang="pl-PL" dirty="0" smtClean="0"/>
          </a:p>
          <a:p>
            <a:r>
              <a:rPr lang="en-US" i="1" dirty="0" smtClean="0"/>
              <a:t>a) Amantadine</a:t>
            </a:r>
            <a:endParaRPr lang="pl-PL" dirty="0" smtClean="0"/>
          </a:p>
          <a:p>
            <a:r>
              <a:rPr lang="en-US" i="1" dirty="0" smtClean="0"/>
              <a:t>b) </a:t>
            </a:r>
            <a:r>
              <a:rPr lang="en-US" i="1" dirty="0" err="1" smtClean="0"/>
              <a:t>Baloxavir</a:t>
            </a:r>
            <a:r>
              <a:rPr lang="en-US" i="1" dirty="0" smtClean="0"/>
              <a:t> </a:t>
            </a:r>
            <a:r>
              <a:rPr lang="en-US" i="1" dirty="0" err="1" smtClean="0"/>
              <a:t>marboxil</a:t>
            </a:r>
            <a:endParaRPr lang="pl-PL" dirty="0" smtClean="0"/>
          </a:p>
          <a:p>
            <a:r>
              <a:rPr lang="en-US" i="1" dirty="0" smtClean="0"/>
              <a:t>c) </a:t>
            </a:r>
            <a:r>
              <a:rPr lang="en-US" i="1" dirty="0" err="1" smtClean="0"/>
              <a:t>Celgosivir</a:t>
            </a:r>
            <a:endParaRPr lang="pl-PL" dirty="0" smtClean="0"/>
          </a:p>
          <a:p>
            <a:r>
              <a:rPr lang="en-US" i="1" dirty="0" smtClean="0"/>
              <a:t>d) Favipiravir</a:t>
            </a:r>
            <a:endParaRPr lang="pl-PL" dirty="0" smtClean="0"/>
          </a:p>
          <a:p>
            <a:r>
              <a:rPr lang="en-US" i="1" dirty="0" smtClean="0"/>
              <a:t>e) </a:t>
            </a:r>
            <a:r>
              <a:rPr lang="en-US" i="1" dirty="0" err="1" smtClean="0"/>
              <a:t>Galidesivir</a:t>
            </a:r>
            <a:endParaRPr lang="pl-PL" dirty="0" smtClean="0"/>
          </a:p>
          <a:p>
            <a:r>
              <a:rPr lang="en-US" i="1" dirty="0" smtClean="0"/>
              <a:t>f) </a:t>
            </a:r>
            <a:r>
              <a:rPr lang="en-US" i="1" dirty="0" err="1" smtClean="0"/>
              <a:t>Lactimidomycin</a:t>
            </a:r>
            <a:endParaRPr lang="pl-PL" dirty="0" smtClean="0"/>
          </a:p>
          <a:p>
            <a:r>
              <a:rPr lang="en-US" i="1" dirty="0" smtClean="0"/>
              <a:t>g) </a:t>
            </a:r>
            <a:r>
              <a:rPr lang="en-US" i="1" dirty="0" err="1" smtClean="0"/>
              <a:t>Laninamivir</a:t>
            </a:r>
            <a:endParaRPr lang="pl-PL" dirty="0" smtClean="0"/>
          </a:p>
          <a:p>
            <a:r>
              <a:rPr lang="en-US" i="1" dirty="0" smtClean="0"/>
              <a:t>h) </a:t>
            </a:r>
            <a:r>
              <a:rPr lang="en-US" i="1" dirty="0" err="1" smtClean="0"/>
              <a:t>Methisazone</a:t>
            </a:r>
            <a:r>
              <a:rPr lang="en-US" i="1" dirty="0" smtClean="0"/>
              <a:t>/</a:t>
            </a:r>
            <a:r>
              <a:rPr lang="en-US" i="1" dirty="0" err="1" smtClean="0"/>
              <a:t>metisazone</a:t>
            </a:r>
            <a:endParaRPr lang="pl-PL" dirty="0" smtClean="0"/>
          </a:p>
          <a:p>
            <a:r>
              <a:rPr lang="en-US" i="1" dirty="0" err="1" smtClean="0"/>
              <a:t>i</a:t>
            </a:r>
            <a:r>
              <a:rPr lang="en-US" i="1" dirty="0" smtClean="0"/>
              <a:t>) </a:t>
            </a:r>
            <a:r>
              <a:rPr lang="en-US" i="1" dirty="0" err="1" smtClean="0"/>
              <a:t>Molnupiravir</a:t>
            </a:r>
            <a:endParaRPr lang="pl-PL" dirty="0" smtClean="0"/>
          </a:p>
          <a:p>
            <a:r>
              <a:rPr lang="en-US" i="1" dirty="0" smtClean="0"/>
              <a:t>j) </a:t>
            </a:r>
            <a:r>
              <a:rPr lang="en-US" i="1" dirty="0" err="1" smtClean="0"/>
              <a:t>Nitazoxanide</a:t>
            </a:r>
            <a:endParaRPr lang="pl-PL" dirty="0" smtClean="0"/>
          </a:p>
          <a:p>
            <a:r>
              <a:rPr lang="en-US" i="1" dirty="0" smtClean="0"/>
              <a:t>k) Oseltamivir</a:t>
            </a:r>
            <a:endParaRPr lang="pl-PL" dirty="0" smtClean="0"/>
          </a:p>
          <a:p>
            <a:r>
              <a:rPr lang="en-US" i="1" dirty="0" smtClean="0"/>
              <a:t>l) </a:t>
            </a:r>
            <a:r>
              <a:rPr lang="en-US" i="1" dirty="0" err="1" smtClean="0"/>
              <a:t>Peramivir</a:t>
            </a:r>
            <a:endParaRPr lang="pl-PL" dirty="0" smtClean="0"/>
          </a:p>
          <a:p>
            <a:r>
              <a:rPr lang="en-US" i="1" dirty="0" smtClean="0"/>
              <a:t>m) Ribavirin</a:t>
            </a:r>
            <a:endParaRPr lang="pl-PL" dirty="0" smtClean="0"/>
          </a:p>
          <a:p>
            <a:r>
              <a:rPr lang="en-US" i="1" dirty="0" smtClean="0"/>
              <a:t>n) </a:t>
            </a:r>
            <a:r>
              <a:rPr lang="en-US" i="1" dirty="0" err="1" smtClean="0"/>
              <a:t>Rimantadine</a:t>
            </a:r>
            <a:endParaRPr lang="pl-PL" dirty="0" smtClean="0"/>
          </a:p>
          <a:p>
            <a:r>
              <a:rPr lang="en-US" i="1" dirty="0" smtClean="0"/>
              <a:t>o) </a:t>
            </a:r>
            <a:r>
              <a:rPr lang="en-US" i="1" dirty="0" err="1" smtClean="0"/>
              <a:t>Tizoxanide</a:t>
            </a:r>
            <a:endParaRPr lang="pl-PL" dirty="0" smtClean="0"/>
          </a:p>
          <a:p>
            <a:r>
              <a:rPr lang="en-US" i="1" dirty="0" smtClean="0"/>
              <a:t>p) </a:t>
            </a:r>
            <a:r>
              <a:rPr lang="en-US" i="1" dirty="0" err="1" smtClean="0"/>
              <a:t>Triazavirin</a:t>
            </a:r>
            <a:endParaRPr lang="pl-PL" dirty="0" smtClean="0"/>
          </a:p>
          <a:p>
            <a:r>
              <a:rPr lang="en-US" i="1" dirty="0" smtClean="0"/>
              <a:t>q) </a:t>
            </a:r>
            <a:r>
              <a:rPr lang="en-US" i="1" dirty="0" err="1" smtClean="0"/>
              <a:t>Umifenovir</a:t>
            </a:r>
            <a:endParaRPr lang="pl-PL" dirty="0" smtClean="0"/>
          </a:p>
          <a:p>
            <a:r>
              <a:rPr lang="pl-PL" i="1" dirty="0" smtClean="0"/>
              <a:t>r) </a:t>
            </a:r>
            <a:r>
              <a:rPr lang="pl-PL" i="1" dirty="0" err="1" smtClean="0"/>
              <a:t>Zanamivir</a:t>
            </a:r>
            <a:endParaRPr lang="pl-PL" dirty="0" smtClean="0"/>
          </a:p>
          <a:p>
            <a:endParaRPr lang="pl-PL" dirty="0"/>
          </a:p>
        </p:txBody>
      </p:sp>
      <p:sp>
        <p:nvSpPr>
          <p:cNvPr id="7" name="Symbol zastępczy zawartości 3"/>
          <p:cNvSpPr txBox="1">
            <a:spLocks/>
          </p:cNvSpPr>
          <p:nvPr/>
        </p:nvSpPr>
        <p:spPr>
          <a:xfrm>
            <a:off x="9295784" y="-21140"/>
            <a:ext cx="2805814" cy="12573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sz="1700" b="1" i="1" dirty="0" smtClean="0"/>
              <a:t>Środki </a:t>
            </a:r>
            <a:r>
              <a:rPr lang="pl-PL" sz="1700" b="1" i="1" dirty="0" err="1" smtClean="0"/>
              <a:t>Przeciwpierwotniacze</a:t>
            </a:r>
            <a:endParaRPr lang="pl-PL" sz="1700" dirty="0" smtClean="0"/>
          </a:p>
          <a:p>
            <a:r>
              <a:rPr lang="pl-PL" sz="1700" i="1" dirty="0" smtClean="0"/>
              <a:t>a) </a:t>
            </a:r>
            <a:r>
              <a:rPr lang="pl-PL" sz="1700" i="1" dirty="0" err="1" smtClean="0"/>
              <a:t>Nitazoxanide</a:t>
            </a:r>
            <a:endParaRPr lang="pl-PL" sz="1700" dirty="0"/>
          </a:p>
        </p:txBody>
      </p:sp>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22" y="5300141"/>
            <a:ext cx="1145582" cy="1145582"/>
          </a:xfrm>
          <a:prstGeom prst="rect">
            <a:avLst/>
          </a:prstGeom>
          <a:ln w="228600" cap="sq" cmpd="thickThin">
            <a:solidFill>
              <a:srgbClr val="000000"/>
            </a:solidFill>
            <a:prstDash val="solid"/>
            <a:miter lim="800000"/>
          </a:ln>
          <a:effectLst>
            <a:innerShdw blurRad="76200">
              <a:srgbClr val="000000"/>
            </a:innerShdw>
          </a:effectLst>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666" y="5300141"/>
            <a:ext cx="1174750" cy="1174750"/>
          </a:xfrm>
          <a:prstGeom prst="rect">
            <a:avLst/>
          </a:prstGeom>
          <a:ln w="228600" cap="sq" cmpd="thickThin">
            <a:solidFill>
              <a:srgbClr val="000000"/>
            </a:solidFill>
            <a:prstDash val="solid"/>
            <a:miter lim="800000"/>
          </a:ln>
          <a:effectLst>
            <a:innerShdw blurRad="76200">
              <a:srgbClr val="000000"/>
            </a:innerShdw>
          </a:effectLst>
        </p:spPr>
      </p:pic>
      <p:pic>
        <p:nvPicPr>
          <p:cNvPr id="10" name="Obraz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1225" y="1467925"/>
            <a:ext cx="1194931" cy="12001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6756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8568" y="558141"/>
            <a:ext cx="9630449" cy="3990108"/>
          </a:xfrm>
        </p:spPr>
        <p:txBody>
          <a:bodyPr>
            <a:noAutofit/>
          </a:bodyPr>
          <a:lstStyle/>
          <a:p>
            <a:r>
              <a:rPr lang="pl-PL" sz="2000" dirty="0">
                <a:solidFill>
                  <a:schemeClr val="bg2">
                    <a:lumMod val="25000"/>
                  </a:schemeClr>
                </a:solidFill>
              </a:rPr>
              <a:t>W przypadku </a:t>
            </a:r>
            <a:r>
              <a:rPr lang="pl-PL" sz="2000" dirty="0" smtClean="0">
                <a:solidFill>
                  <a:schemeClr val="bg2">
                    <a:lumMod val="25000"/>
                  </a:schemeClr>
                </a:solidFill>
              </a:rPr>
              <a:t>zastosowania produktów </a:t>
            </a:r>
            <a:r>
              <a:rPr lang="pl-PL" sz="2000" dirty="0">
                <a:solidFill>
                  <a:schemeClr val="bg2">
                    <a:lumMod val="25000"/>
                  </a:schemeClr>
                </a:solidFill>
              </a:rPr>
              <a:t>leczniczych w sposób nieuwzględniony </a:t>
            </a:r>
            <a:r>
              <a:rPr lang="pl-PL" sz="2000" dirty="0" smtClean="0">
                <a:solidFill>
                  <a:schemeClr val="bg2">
                    <a:lumMod val="25000"/>
                  </a:schemeClr>
                </a:solidFill>
              </a:rPr>
              <a:t/>
            </a:r>
            <a:br>
              <a:rPr lang="pl-PL" sz="2000" dirty="0" smtClean="0">
                <a:solidFill>
                  <a:schemeClr val="bg2">
                    <a:lumMod val="25000"/>
                  </a:schemeClr>
                </a:solidFill>
              </a:rPr>
            </a:br>
            <a:r>
              <a:rPr lang="pl-PL" sz="2000" dirty="0" smtClean="0">
                <a:solidFill>
                  <a:schemeClr val="bg2">
                    <a:lumMod val="25000"/>
                  </a:schemeClr>
                </a:solidFill>
              </a:rPr>
              <a:t>w </a:t>
            </a:r>
            <a:r>
              <a:rPr lang="pl-PL" sz="2000" dirty="0">
                <a:solidFill>
                  <a:schemeClr val="bg2">
                    <a:lumMod val="25000"/>
                  </a:schemeClr>
                </a:solidFill>
              </a:rPr>
              <a:t>warunkach pozwolenia na dopuszczenie do </a:t>
            </a:r>
            <a:r>
              <a:rPr lang="pl-PL" sz="2000" dirty="0" smtClean="0">
                <a:solidFill>
                  <a:schemeClr val="bg2">
                    <a:lumMod val="25000"/>
                  </a:schemeClr>
                </a:solidFill>
              </a:rPr>
              <a:t>obrotu </a:t>
            </a:r>
            <a:r>
              <a:rPr lang="pl-PL" sz="2000" dirty="0">
                <a:solidFill>
                  <a:schemeClr val="bg2">
                    <a:lumMod val="25000"/>
                  </a:schemeClr>
                </a:solidFill>
              </a:rPr>
              <a:t>u gatunku </a:t>
            </a:r>
            <a:r>
              <a:rPr lang="pl-PL" sz="2000" dirty="0" smtClean="0">
                <a:solidFill>
                  <a:schemeClr val="bg2">
                    <a:lumMod val="25000"/>
                  </a:schemeClr>
                </a:solidFill>
              </a:rPr>
              <a:t>zwierząt, </a:t>
            </a:r>
            <a:r>
              <a:rPr lang="pl-PL" sz="2000" dirty="0">
                <a:solidFill>
                  <a:schemeClr val="bg2">
                    <a:lumMod val="25000"/>
                  </a:schemeClr>
                </a:solidFill>
              </a:rPr>
              <a:t>od których lub z których pozyskuje się </a:t>
            </a:r>
            <a:r>
              <a:rPr lang="pl-PL" sz="2000" dirty="0" smtClean="0">
                <a:solidFill>
                  <a:schemeClr val="bg2">
                    <a:lumMod val="25000"/>
                  </a:schemeClr>
                </a:solidFill>
              </a:rPr>
              <a:t>żywność, </a:t>
            </a:r>
            <a:r>
              <a:rPr lang="pl-PL" sz="2000" b="1" dirty="0">
                <a:solidFill>
                  <a:srgbClr val="FF0000"/>
                </a:solidFill>
              </a:rPr>
              <a:t>lekarz weterynarii </a:t>
            </a:r>
            <a:r>
              <a:rPr lang="pl-PL" sz="2000" dirty="0">
                <a:solidFill>
                  <a:schemeClr val="bg2">
                    <a:lumMod val="25000"/>
                  </a:schemeClr>
                </a:solidFill>
              </a:rPr>
              <a:t>jest </a:t>
            </a:r>
            <a:r>
              <a:rPr lang="pl-PL" sz="2000" b="1" dirty="0">
                <a:solidFill>
                  <a:srgbClr val="FF0000"/>
                </a:solidFill>
              </a:rPr>
              <a:t>każdorazowo</a:t>
            </a:r>
            <a:r>
              <a:rPr lang="pl-PL" sz="2000" dirty="0">
                <a:solidFill>
                  <a:schemeClr val="bg2">
                    <a:lumMod val="25000"/>
                  </a:schemeClr>
                </a:solidFill>
              </a:rPr>
              <a:t> zobowiązany do </a:t>
            </a:r>
            <a:r>
              <a:rPr lang="pl-PL" sz="2000" b="1" dirty="0">
                <a:solidFill>
                  <a:srgbClr val="FF0000"/>
                </a:solidFill>
              </a:rPr>
              <a:t>odnotowania</a:t>
            </a:r>
            <a:r>
              <a:rPr lang="pl-PL" sz="2000" dirty="0">
                <a:solidFill>
                  <a:schemeClr val="bg2">
                    <a:lumMod val="25000"/>
                  </a:schemeClr>
                </a:solidFill>
              </a:rPr>
              <a:t> tego faktu w dokumentacji </a:t>
            </a:r>
            <a:r>
              <a:rPr lang="pl-PL" sz="2000" b="1" dirty="0">
                <a:solidFill>
                  <a:srgbClr val="FF0000"/>
                </a:solidFill>
              </a:rPr>
              <a:t>lekarsko-weterynaryjnej</a:t>
            </a:r>
            <a:r>
              <a:rPr lang="pl-PL" sz="2000" dirty="0">
                <a:solidFill>
                  <a:schemeClr val="bg2">
                    <a:lumMod val="25000"/>
                  </a:schemeClr>
                </a:solidFill>
              </a:rPr>
              <a:t> oraz do </a:t>
            </a:r>
            <a:r>
              <a:rPr lang="pl-PL" sz="2000" b="1" dirty="0">
                <a:solidFill>
                  <a:srgbClr val="FF0000"/>
                </a:solidFill>
              </a:rPr>
              <a:t>ustalenia</a:t>
            </a:r>
            <a:r>
              <a:rPr lang="pl-PL" sz="2000" dirty="0">
                <a:solidFill>
                  <a:schemeClr val="bg2">
                    <a:lumMod val="25000"/>
                  </a:schemeClr>
                </a:solidFill>
              </a:rPr>
              <a:t> </a:t>
            </a:r>
            <a:r>
              <a:rPr lang="pl-PL" sz="2000" b="1" dirty="0">
                <a:solidFill>
                  <a:srgbClr val="FF0000"/>
                </a:solidFill>
              </a:rPr>
              <a:t>właściwego okresu karencji </a:t>
            </a:r>
            <a:r>
              <a:rPr lang="pl-PL" sz="2000" dirty="0">
                <a:solidFill>
                  <a:schemeClr val="bg2">
                    <a:lumMod val="25000"/>
                  </a:schemeClr>
                </a:solidFill>
              </a:rPr>
              <a:t>na tkanki i produkty pochodzące od tych zwierząt</a:t>
            </a:r>
            <a:r>
              <a:rPr lang="pl-PL" sz="2000" dirty="0" smtClean="0">
                <a:solidFill>
                  <a:schemeClr val="bg2">
                    <a:lumMod val="25000"/>
                  </a:schemeClr>
                </a:solidFill>
              </a:rPr>
              <a:t>.</a:t>
            </a:r>
          </a:p>
          <a:p>
            <a:r>
              <a:rPr lang="pl-PL" sz="2000" dirty="0" smtClean="0">
                <a:solidFill>
                  <a:schemeClr val="bg2">
                    <a:lumMod val="25000"/>
                  </a:schemeClr>
                </a:solidFill>
              </a:rPr>
              <a:t>W </a:t>
            </a:r>
            <a:r>
              <a:rPr lang="pl-PL" sz="2000" dirty="0">
                <a:solidFill>
                  <a:schemeClr val="bg2">
                    <a:lumMod val="25000"/>
                  </a:schemeClr>
                </a:solidFill>
              </a:rPr>
              <a:t>przypadku gatunku zwierząt, od których lub z których pozyskuje się </a:t>
            </a:r>
            <a:r>
              <a:rPr lang="pl-PL" sz="2000" dirty="0" smtClean="0">
                <a:solidFill>
                  <a:schemeClr val="bg2">
                    <a:lumMod val="25000"/>
                  </a:schemeClr>
                </a:solidFill>
              </a:rPr>
              <a:t>żywność, zastosować </a:t>
            </a:r>
            <a:r>
              <a:rPr lang="pl-PL" sz="2000" dirty="0">
                <a:solidFill>
                  <a:schemeClr val="bg2">
                    <a:lumMod val="25000"/>
                  </a:schemeClr>
                </a:solidFill>
              </a:rPr>
              <a:t>można wyłącznie produkty lecznicze zawierające substancje czynne, w odniesieniu do których ustalone zostały </a:t>
            </a:r>
            <a:r>
              <a:rPr lang="pl-PL" sz="2000" b="1" dirty="0">
                <a:solidFill>
                  <a:srgbClr val="FF0000"/>
                </a:solidFill>
              </a:rPr>
              <a:t>maksymalne limity pozostałości (MRL).</a:t>
            </a:r>
          </a:p>
          <a:p>
            <a:r>
              <a:rPr lang="pl-PL" sz="2000" dirty="0">
                <a:solidFill>
                  <a:schemeClr val="bg2">
                    <a:lumMod val="25000"/>
                  </a:schemeClr>
                </a:solidFill>
              </a:rPr>
              <a:t>Wykaz substancji dozwolonych oraz wartości MRL określone zostały w załączniku do rozporządzenia Komisji (UE) nr 37/2010 z dnia 22 grudnia 2009 r. </a:t>
            </a:r>
            <a:r>
              <a:rPr lang="pl-PL" sz="2000" i="1" dirty="0"/>
              <a:t>w sprawie substancji farmakologicznie czynnych i ich klasyfikacji w odniesieniu do maksymalnych limitów pozostałości w środkach spożywczych pochodzenia </a:t>
            </a:r>
            <a:r>
              <a:rPr lang="pl-PL" sz="2000" i="1" dirty="0" smtClean="0"/>
              <a:t>zwierzęcego.</a:t>
            </a:r>
            <a:endParaRPr lang="pl-PL" sz="2000" i="1" dirty="0" smtClean="0">
              <a:solidFill>
                <a:schemeClr val="bg2">
                  <a:lumMod val="25000"/>
                </a:schemeClr>
              </a:solidFill>
            </a:endParaRPr>
          </a:p>
          <a:p>
            <a:r>
              <a:rPr lang="pl-PL" sz="2000" u="sng" dirty="0" smtClean="0">
                <a:solidFill>
                  <a:srgbClr val="FF0000"/>
                </a:solidFill>
              </a:rPr>
              <a:t>W </a:t>
            </a:r>
            <a:r>
              <a:rPr lang="pl-PL" sz="2000" u="sng" dirty="0">
                <a:solidFill>
                  <a:srgbClr val="FF0000"/>
                </a:solidFill>
              </a:rPr>
              <a:t>obowiązującym porządku prawnym </a:t>
            </a:r>
            <a:r>
              <a:rPr lang="pl-PL" sz="2000" b="1" u="sng" dirty="0">
                <a:solidFill>
                  <a:srgbClr val="FF0000"/>
                </a:solidFill>
              </a:rPr>
              <a:t>brak jest możliwości zastosowania </a:t>
            </a:r>
            <a:r>
              <a:rPr lang="pl-PL" sz="2000" u="sng" dirty="0">
                <a:solidFill>
                  <a:srgbClr val="FF0000"/>
                </a:solidFill>
              </a:rPr>
              <a:t>tzw. </a:t>
            </a:r>
            <a:r>
              <a:rPr lang="pl-PL" sz="2000" b="1" u="sng" dirty="0">
                <a:solidFill>
                  <a:srgbClr val="FF0000"/>
                </a:solidFill>
              </a:rPr>
              <a:t>kaskady ekonomicznej </a:t>
            </a:r>
            <a:r>
              <a:rPr lang="pl-PL" sz="2000" u="sng" dirty="0">
                <a:solidFill>
                  <a:srgbClr val="FF0000"/>
                </a:solidFill>
              </a:rPr>
              <a:t>tj. wykorzystania </a:t>
            </a:r>
            <a:r>
              <a:rPr lang="pl-PL" sz="2000" u="sng" dirty="0" smtClean="0">
                <a:solidFill>
                  <a:srgbClr val="FF0000"/>
                </a:solidFill>
              </a:rPr>
              <a:t>w </a:t>
            </a:r>
            <a:r>
              <a:rPr lang="pl-PL" sz="2000" u="sng" dirty="0">
                <a:solidFill>
                  <a:srgbClr val="FF0000"/>
                </a:solidFill>
              </a:rPr>
              <a:t>leczeniu zwierząt korzystniejszych cenowo produktów leczniczych zarejestrowanych dla ludzi, w przypadku obecności w obrocie </a:t>
            </a:r>
            <a:r>
              <a:rPr lang="pl-PL" sz="2000" u="sng" dirty="0" smtClean="0">
                <a:solidFill>
                  <a:srgbClr val="FF0000"/>
                </a:solidFill>
              </a:rPr>
              <a:t>weterynaryjnych produktów </a:t>
            </a:r>
            <a:r>
              <a:rPr lang="pl-PL" sz="2000" u="sng" dirty="0">
                <a:solidFill>
                  <a:srgbClr val="FF0000"/>
                </a:solidFill>
              </a:rPr>
              <a:t>leczniczych </a:t>
            </a:r>
            <a:r>
              <a:rPr lang="pl-PL" sz="2000" u="sng" dirty="0" smtClean="0">
                <a:solidFill>
                  <a:srgbClr val="FF0000"/>
                </a:solidFill>
              </a:rPr>
              <a:t>!</a:t>
            </a:r>
            <a:endParaRPr lang="pl-PL" sz="2000" u="sng" dirty="0">
              <a:solidFill>
                <a:srgbClr val="FF0000"/>
              </a:solidFill>
            </a:endParaRPr>
          </a:p>
        </p:txBody>
      </p:sp>
      <p:sp>
        <p:nvSpPr>
          <p:cNvPr id="4" name="Tytuł 1"/>
          <p:cNvSpPr>
            <a:spLocks noGrp="1"/>
          </p:cNvSpPr>
          <p:nvPr>
            <p:ph type="title"/>
          </p:nvPr>
        </p:nvSpPr>
        <p:spPr>
          <a:xfrm>
            <a:off x="3361157" y="0"/>
            <a:ext cx="6162852" cy="814778"/>
          </a:xfrm>
        </p:spPr>
        <p:txBody>
          <a:bodyPr>
            <a:normAutofit/>
          </a:bodyPr>
          <a:lstStyle/>
          <a:p>
            <a:r>
              <a:rPr lang="pl-PL" b="1" i="1" dirty="0" smtClean="0"/>
              <a:t>Ogólne zasady </a:t>
            </a:r>
            <a:endParaRPr lang="pl-PL" b="1" i="1"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844" y="5493219"/>
            <a:ext cx="1349080" cy="1000442"/>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54807" y="4718691"/>
            <a:ext cx="2415154" cy="2549497"/>
          </a:xfrm>
          <a:prstGeom prst="rect">
            <a:avLst/>
          </a:prstGeom>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5944" y="3485759"/>
            <a:ext cx="1432879" cy="1432879"/>
          </a:xfrm>
          <a:prstGeom prst="rect">
            <a:avLst/>
          </a:prstGeom>
        </p:spPr>
      </p:pic>
    </p:spTree>
    <p:extLst>
      <p:ext uri="{BB962C8B-B14F-4D97-AF65-F5344CB8AC3E}">
        <p14:creationId xmlns:p14="http://schemas.microsoft.com/office/powerpoint/2010/main" val="759838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2041" y="99436"/>
            <a:ext cx="5632863" cy="743712"/>
          </a:xfrm>
        </p:spPr>
        <p:txBody>
          <a:bodyPr>
            <a:noAutofit/>
          </a:bodyPr>
          <a:lstStyle/>
          <a:p>
            <a:pPr algn="ctr"/>
            <a:r>
              <a:rPr lang="pl-PL" sz="4400" b="1" i="1" dirty="0" smtClean="0"/>
              <a:t>Definicje</a:t>
            </a:r>
            <a:endParaRPr lang="pl-PL" sz="4400" b="1" i="1" dirty="0"/>
          </a:p>
        </p:txBody>
      </p:sp>
      <p:sp>
        <p:nvSpPr>
          <p:cNvPr id="3" name="Symbol zastępczy zawartości 2"/>
          <p:cNvSpPr>
            <a:spLocks noGrp="1"/>
          </p:cNvSpPr>
          <p:nvPr>
            <p:ph idx="1"/>
          </p:nvPr>
        </p:nvSpPr>
        <p:spPr>
          <a:xfrm>
            <a:off x="368574" y="843148"/>
            <a:ext cx="9167312" cy="5791037"/>
          </a:xfrm>
        </p:spPr>
        <p:txBody>
          <a:bodyPr>
            <a:normAutofit/>
          </a:bodyPr>
          <a:lstStyle/>
          <a:p>
            <a:r>
              <a:rPr lang="pl-PL" sz="2800" b="1" dirty="0"/>
              <a:t>Okres karencji </a:t>
            </a:r>
            <a:r>
              <a:rPr lang="pl-PL" sz="2800" b="1" dirty="0" smtClean="0"/>
              <a:t>– </a:t>
            </a:r>
            <a:r>
              <a:rPr lang="pl-PL" sz="2800" dirty="0" smtClean="0"/>
              <a:t>to </a:t>
            </a:r>
            <a:r>
              <a:rPr lang="pl-PL" sz="2800" dirty="0"/>
              <a:t>czas jaki musi upłynąć od ostatniego podania weterynaryjnego produktu leczniczego do uboju zwierzęcia lub rozpoczęcia pozyskiwania produktów odzwierzęcych do celów spożywczych, aby jego tkanki oraz produkty nie zawierały pozostałości w ilości przekraczającej </a:t>
            </a:r>
            <a:r>
              <a:rPr lang="pl-PL" sz="2800" dirty="0" smtClean="0"/>
              <a:t>MRL</a:t>
            </a:r>
          </a:p>
          <a:p>
            <a:r>
              <a:rPr lang="pl-PL" sz="2800" b="1" dirty="0">
                <a:solidFill>
                  <a:srgbClr val="212529"/>
                </a:solidFill>
                <a:latin typeface="Fira Sans"/>
              </a:rPr>
              <a:t>Maksymalny limit pozostałości </a:t>
            </a:r>
            <a:r>
              <a:rPr lang="pl-PL" sz="2800" dirty="0">
                <a:solidFill>
                  <a:srgbClr val="212529"/>
                </a:solidFill>
                <a:latin typeface="Fira Sans"/>
              </a:rPr>
              <a:t>- oznacza maksymalną zawartość pozostałości, wynikającą z zastosowania weterynaryjnego produktu leczniczego (wyrażoną w mg/kg lub mg/kg wagi w stanie surowym), która może być przyjęta przez Wspólnotę jako prawnie dozwolona lub uznana za akceptowaną w żywności.</a:t>
            </a:r>
            <a:endParaRPr lang="pl-PL" sz="2800" dirty="0"/>
          </a:p>
          <a:p>
            <a:endParaRPr lang="pl-PL" sz="2800" dirty="0"/>
          </a:p>
        </p:txBody>
      </p:sp>
      <p:cxnSp>
        <p:nvCxnSpPr>
          <p:cNvPr id="5" name="Łącznik prosty 4"/>
          <p:cNvCxnSpPr/>
          <p:nvPr/>
        </p:nvCxnSpPr>
        <p:spPr>
          <a:xfrm>
            <a:off x="1031174" y="3652981"/>
            <a:ext cx="8017823" cy="2534063"/>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977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82041" y="99436"/>
            <a:ext cx="5632863" cy="743712"/>
          </a:xfrm>
        </p:spPr>
        <p:txBody>
          <a:bodyPr>
            <a:noAutofit/>
          </a:bodyPr>
          <a:lstStyle/>
          <a:p>
            <a:pPr algn="ctr"/>
            <a:r>
              <a:rPr lang="pl-PL" sz="4400" b="1" i="1" dirty="0" smtClean="0"/>
              <a:t>Definicje</a:t>
            </a:r>
            <a:endParaRPr lang="pl-PL" sz="4400" b="1" i="1" dirty="0"/>
          </a:p>
        </p:txBody>
      </p:sp>
      <p:sp>
        <p:nvSpPr>
          <p:cNvPr id="3" name="Symbol zastępczy zawartości 2"/>
          <p:cNvSpPr>
            <a:spLocks noGrp="1"/>
          </p:cNvSpPr>
          <p:nvPr>
            <p:ph idx="1"/>
          </p:nvPr>
        </p:nvSpPr>
        <p:spPr>
          <a:xfrm>
            <a:off x="380149" y="947320"/>
            <a:ext cx="9167312" cy="5791037"/>
          </a:xfrm>
        </p:spPr>
        <p:txBody>
          <a:bodyPr>
            <a:normAutofit fontScale="62500" lnSpcReduction="20000"/>
          </a:bodyPr>
          <a:lstStyle/>
          <a:p>
            <a:r>
              <a:rPr lang="pl-PL" sz="2800" dirty="0"/>
              <a:t>a) "pozostałości weterynaryjnych produktów leczniczych" oznaczają wszystkie substancje czynne farmakologiczne działające bezpośrednio lub rozczynniki leku albo produkty ich rozpadu i ich metabolity, które pozostają w środkach spożywczych otrzymanych ze zwierząt, u których dany weterynaryjny produkt leczniczy został zastosowany;</a:t>
            </a:r>
          </a:p>
          <a:p>
            <a:r>
              <a:rPr lang="pl-PL" sz="2800" dirty="0"/>
              <a:t>b) "maksymalny limit pozostałości" oznacza maksymalną zawartość pozostałości, wynikającą z zastosowania weterynaryjnego produktu leczniczego (wyrażoną w mg/kg lub mg/kg wagi w stanie surowym), która może być przyjęta przez Wspólnotę jako prawnie dozwolona lub uznana za akceptowaną w żywności.</a:t>
            </a:r>
          </a:p>
          <a:p>
            <a:r>
              <a:rPr lang="pl-PL" sz="2800" dirty="0"/>
              <a:t>Jest to oparte na rodzaju i ilości pozostałości, które są uważane za niepowodujące ryzyka toksykologicznego dla zdrowia ludzi, wyrażonych w dozwolonej pobranej dziennej dawce (ADI) albo na podstawie tymczasowej ADI, która zawiera dodatkowy wskaźnik bezpieczeństwa. Wartość powyższa uwzględnia również inne właściwe niebezpieczeństwa dotyczące zdrowia publicznego jak też nowe aspekty technologii żywności.</a:t>
            </a:r>
          </a:p>
          <a:p>
            <a:r>
              <a:rPr lang="pl-PL" sz="2800" dirty="0"/>
              <a:t>Przy ustalaniu maksymalnego limitu pozostałości (MRL) należy też wziąć pod uwagę pozostałości, które występują w żywności pochodzenia roślinnego oraz/lub pochodzą ze środowiska naturalnego. Ponadto, maksymalny limit pozostałości może być zmniejszony, aby odpowiadał prawidłowemu stosowaniu leków weterynaryjnych oraz dostosowany do poziomu, przy którym mogą zostać zastosowane dostępne metody analityczne.</a:t>
            </a:r>
          </a:p>
          <a:p>
            <a:endParaRPr lang="pl-PL" sz="2800" dirty="0"/>
          </a:p>
        </p:txBody>
      </p:sp>
      <p:sp>
        <p:nvSpPr>
          <p:cNvPr id="6" name="Prostokąt 5"/>
          <p:cNvSpPr/>
          <p:nvPr/>
        </p:nvSpPr>
        <p:spPr>
          <a:xfrm>
            <a:off x="10232019" y="83125"/>
            <a:ext cx="1840376" cy="4889253"/>
          </a:xfrm>
          <a:prstGeom prst="rect">
            <a:avLst/>
          </a:prstGeom>
          <a:solidFill>
            <a:schemeClr val="accent1">
              <a:lumMod val="20000"/>
              <a:lumOff val="80000"/>
            </a:schemeClr>
          </a:solidFill>
        </p:spPr>
        <p:txBody>
          <a:bodyPr wrap="square">
            <a:spAutoFit/>
          </a:bodyPr>
          <a:lstStyle/>
          <a:p>
            <a:pPr algn="ctr"/>
            <a:r>
              <a:rPr lang="pl-PL" sz="1600" dirty="0">
                <a:solidFill>
                  <a:srgbClr val="212529"/>
                </a:solidFill>
                <a:latin typeface="+mj-lt"/>
              </a:rPr>
              <a:t>ROZPORZĄDZENIE RADY (EWG) NR 2377/90</a:t>
            </a:r>
          </a:p>
          <a:p>
            <a:pPr algn="ctr"/>
            <a:r>
              <a:rPr lang="pl-PL" sz="1600" dirty="0">
                <a:solidFill>
                  <a:srgbClr val="212529"/>
                </a:solidFill>
                <a:latin typeface="+mj-lt"/>
              </a:rPr>
              <a:t>z dnia 26 czerwca 1990 r.</a:t>
            </a:r>
          </a:p>
          <a:p>
            <a:pPr algn="ctr"/>
            <a:r>
              <a:rPr lang="pl-PL" sz="1600" i="1" dirty="0">
                <a:solidFill>
                  <a:srgbClr val="212529"/>
                </a:solidFill>
                <a:latin typeface="+mj-lt"/>
              </a:rPr>
              <a:t>ustanawiające wspólnotową procedurę dla określania maksymalnego limitu pozostałości weterynaryjnych produktów leczniczych w środkach spożywczych pochodzenia zwierzęcego</a:t>
            </a:r>
            <a:endParaRPr lang="pl-PL" sz="1600" b="0" i="1" dirty="0">
              <a:solidFill>
                <a:srgbClr val="212529"/>
              </a:solidFill>
              <a:effectLst/>
              <a:latin typeface="+mj-lt"/>
            </a:endParaRPr>
          </a:p>
        </p:txBody>
      </p:sp>
      <p:cxnSp>
        <p:nvCxnSpPr>
          <p:cNvPr id="5" name="Łącznik prosty 4"/>
          <p:cNvCxnSpPr/>
          <p:nvPr/>
        </p:nvCxnSpPr>
        <p:spPr>
          <a:xfrm>
            <a:off x="10232019" y="95679"/>
            <a:ext cx="1840376" cy="4876699"/>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8995458" y="5996226"/>
            <a:ext cx="3410673" cy="861774"/>
          </a:xfrm>
          <a:prstGeom prst="rect">
            <a:avLst/>
          </a:prstGeom>
        </p:spPr>
        <p:txBody>
          <a:bodyPr wrap="square">
            <a:spAutoFit/>
          </a:bodyPr>
          <a:lstStyle/>
          <a:p>
            <a:pPr algn="ctr"/>
            <a:r>
              <a:rPr lang="pl-PL" sz="1600" b="1" dirty="0">
                <a:solidFill>
                  <a:srgbClr val="333333"/>
                </a:solidFill>
                <a:latin typeface="Roboto"/>
              </a:rPr>
              <a:t>Rozporządzenie Parlamentu Europejskiego i Rady (WE) nr 470/2009 z dnia 6 maja 2009 </a:t>
            </a:r>
            <a:r>
              <a:rPr lang="pl-PL" sz="1600" b="1" dirty="0" smtClean="0">
                <a:solidFill>
                  <a:srgbClr val="333333"/>
                </a:solidFill>
                <a:latin typeface="Roboto"/>
              </a:rPr>
              <a:t>r</a:t>
            </a:r>
            <a:r>
              <a:rPr lang="pl-PL" b="1" dirty="0" smtClean="0">
                <a:solidFill>
                  <a:srgbClr val="333333"/>
                </a:solidFill>
                <a:latin typeface="Roboto"/>
              </a:rPr>
              <a:t>.</a:t>
            </a:r>
            <a:endParaRPr lang="pl-PL" dirty="0"/>
          </a:p>
        </p:txBody>
      </p:sp>
      <p:sp>
        <p:nvSpPr>
          <p:cNvPr id="10" name="Strzałka w dół 9"/>
          <p:cNvSpPr/>
          <p:nvPr/>
        </p:nvSpPr>
        <p:spPr>
          <a:xfrm>
            <a:off x="10995949" y="5061556"/>
            <a:ext cx="474562" cy="84549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69568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317" y="0"/>
            <a:ext cx="8953555" cy="1318161"/>
          </a:xfrm>
        </p:spPr>
        <p:txBody>
          <a:bodyPr>
            <a:normAutofit fontScale="90000"/>
          </a:bodyPr>
          <a:lstStyle/>
          <a:p>
            <a:r>
              <a:rPr lang="pl-PL" b="1" dirty="0"/>
              <a:t>Rozporządzenie Parlamentu Europejskiego i Rady (WE) nr 470/2009 z dnia 6 maja 2009 r. </a:t>
            </a:r>
            <a:endParaRPr lang="pl-PL" dirty="0"/>
          </a:p>
        </p:txBody>
      </p:sp>
      <p:sp>
        <p:nvSpPr>
          <p:cNvPr id="3" name="Symbol zastępczy zawartości 2"/>
          <p:cNvSpPr>
            <a:spLocks noGrp="1"/>
          </p:cNvSpPr>
          <p:nvPr>
            <p:ph idx="1"/>
          </p:nvPr>
        </p:nvSpPr>
        <p:spPr>
          <a:xfrm>
            <a:off x="107317" y="1127437"/>
            <a:ext cx="10034210" cy="3872076"/>
          </a:xfrm>
        </p:spPr>
        <p:txBody>
          <a:bodyPr>
            <a:normAutofit/>
          </a:bodyPr>
          <a:lstStyle/>
          <a:p>
            <a:r>
              <a:rPr lang="pl-PL" sz="2000" b="1" i="1" dirty="0"/>
              <a:t>ustanawiające wspólnotowe procedury określania maksymalnych limitów pozostałości substancji farmakologicznie czynnych w środkach spożywczych pochodzenia zwierzęcego oraz uchylające rozporządzenie Rady (EWG) nr 2377/90 oraz zmieniające dyrektywę 2001/82/WE Parlamentu Europejskiego i Rady i rozporządzenie (WE) nr 726/2004 Parlamentu Europejskiego i Rady (Tekst mający znaczenie dla EOG )</a:t>
            </a:r>
            <a:endParaRPr lang="pl-PL" sz="2000" i="1" dirty="0"/>
          </a:p>
        </p:txBody>
      </p:sp>
      <p:sp>
        <p:nvSpPr>
          <p:cNvPr id="7" name="Symbol zastępczy zawartości 3"/>
          <p:cNvSpPr txBox="1">
            <a:spLocks/>
          </p:cNvSpPr>
          <p:nvPr/>
        </p:nvSpPr>
        <p:spPr>
          <a:xfrm>
            <a:off x="464204" y="3264994"/>
            <a:ext cx="8596668" cy="299056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pl-PL" sz="2000" dirty="0" smtClean="0"/>
              <a:t>a) „</a:t>
            </a:r>
            <a:r>
              <a:rPr lang="pl-PL" sz="2000" b="1" dirty="0" smtClean="0">
                <a:solidFill>
                  <a:srgbClr val="FF0000"/>
                </a:solidFill>
              </a:rPr>
              <a:t>pozostałości substancji farmakologicznie czynnych</a:t>
            </a:r>
            <a:r>
              <a:rPr lang="pl-PL" sz="2000" dirty="0" smtClean="0"/>
              <a:t>” oznaczają wszystkie substancje farmakologicznie czynne, których zawartość wyrażona jest w mg/kg lub </a:t>
            </a:r>
            <a:r>
              <a:rPr lang="pl-PL" sz="2000" dirty="0" err="1" smtClean="0"/>
              <a:t>μg</a:t>
            </a:r>
            <a:r>
              <a:rPr lang="pl-PL" sz="2000" dirty="0" smtClean="0"/>
              <a:t>/kg świeżej masy, co obejmuje zarówno substancje czynne, jak i substancje pomocnicze, produkty rozpadu oraz ich metabolity pozostające w żywności pochodzenia zwierzęcego;</a:t>
            </a:r>
          </a:p>
          <a:p>
            <a:pPr>
              <a:buFont typeface="Wingdings" panose="05000000000000000000" pitchFamily="2" charset="2"/>
              <a:buChar char="v"/>
            </a:pPr>
            <a:r>
              <a:rPr lang="pl-PL" sz="2000" dirty="0" smtClean="0"/>
              <a:t>b) „zwierzęta, od których lub z których pozyskuje się żywność” oznaczają zwierzęta hodowane, chowane, utrzymywane, poddawane ubojowi lub pozyskiwane w celu produkcji żywności.</a:t>
            </a:r>
            <a:endParaRPr lang="pl-PL" sz="2000" dirty="0"/>
          </a:p>
        </p:txBody>
      </p:sp>
    </p:spTree>
    <p:extLst>
      <p:ext uri="{BB962C8B-B14F-4D97-AF65-F5344CB8AC3E}">
        <p14:creationId xmlns:p14="http://schemas.microsoft.com/office/powerpoint/2010/main" val="289935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5102" y="142504"/>
            <a:ext cx="8596668" cy="1320800"/>
          </a:xfrm>
        </p:spPr>
        <p:txBody>
          <a:bodyPr/>
          <a:lstStyle/>
          <a:p>
            <a:r>
              <a:rPr lang="pl-PL" b="1" i="1" dirty="0" smtClean="0"/>
              <a:t>Artykuł 112 </a:t>
            </a:r>
            <a:r>
              <a:rPr lang="pl-PL" dirty="0" smtClean="0"/>
              <a:t/>
            </a:r>
            <a:br>
              <a:rPr lang="pl-PL" dirty="0" smtClean="0"/>
            </a:br>
            <a:endParaRPr lang="pl-PL" dirty="0"/>
          </a:p>
        </p:txBody>
      </p:sp>
      <p:sp>
        <p:nvSpPr>
          <p:cNvPr id="3" name="Symbol zastępczy zawartości 2"/>
          <p:cNvSpPr>
            <a:spLocks noGrp="1"/>
          </p:cNvSpPr>
          <p:nvPr>
            <p:ph idx="1"/>
          </p:nvPr>
        </p:nvSpPr>
        <p:spPr>
          <a:xfrm>
            <a:off x="0" y="913679"/>
            <a:ext cx="10105901" cy="4857729"/>
          </a:xfrm>
        </p:spPr>
        <p:txBody>
          <a:bodyPr>
            <a:normAutofit/>
          </a:bodyPr>
          <a:lstStyle/>
          <a:p>
            <a:pPr>
              <a:buFont typeface="Wingdings" panose="05000000000000000000" pitchFamily="2" charset="2"/>
              <a:buChar char="q"/>
            </a:pPr>
            <a:r>
              <a:rPr lang="pl-PL" sz="2400" b="1" i="1" dirty="0" smtClean="0"/>
              <a:t>Stosowanie produktów leczniczych w sposób nieuwzględniony w warunkach pozwolenia na dopuszczenie do obrotu w przypadku gatunków zwierząt </a:t>
            </a:r>
            <a:r>
              <a:rPr lang="pl-PL" sz="2400" b="1" dirty="0"/>
              <a:t>niesłużących do produkcji żywności </a:t>
            </a:r>
            <a:endParaRPr lang="pl-PL" sz="2400" dirty="0"/>
          </a:p>
          <a:p>
            <a:pPr marL="0" indent="0">
              <a:buNone/>
            </a:pPr>
            <a:endParaRPr lang="pl-PL" sz="2000" dirty="0" smtClean="0"/>
          </a:p>
          <a:p>
            <a:r>
              <a:rPr lang="pl-PL" sz="2200" dirty="0" smtClean="0">
                <a:solidFill>
                  <a:schemeClr val="accent2"/>
                </a:solidFill>
              </a:rPr>
              <a:t>1</a:t>
            </a:r>
            <a:r>
              <a:rPr lang="pl-PL" sz="2200" dirty="0">
                <a:solidFill>
                  <a:schemeClr val="accent2"/>
                </a:solidFill>
              </a:rPr>
              <a:t>. </a:t>
            </a:r>
            <a:r>
              <a:rPr lang="pl-PL" sz="2200" dirty="0"/>
              <a:t>Na zasadzie odstępstwa od art. 106 ust. 1, jeżeli w państwie członkowskim </a:t>
            </a:r>
            <a:r>
              <a:rPr lang="pl-PL" sz="2200" b="1" dirty="0">
                <a:solidFill>
                  <a:srgbClr val="FF0000"/>
                </a:solidFill>
              </a:rPr>
              <a:t>nie istnieje żaden dopuszczony </a:t>
            </a:r>
            <a:r>
              <a:rPr lang="pl-PL" sz="2200" dirty="0"/>
              <a:t>do obrotu weterynaryjny produkt leczniczy stosowany dla </a:t>
            </a:r>
            <a:r>
              <a:rPr lang="pl-PL" sz="2200" b="1" dirty="0">
                <a:solidFill>
                  <a:srgbClr val="FF0000"/>
                </a:solidFill>
              </a:rPr>
              <a:t>danego objawu </a:t>
            </a:r>
            <a:r>
              <a:rPr lang="pl-PL" sz="2200" dirty="0"/>
              <a:t>u </a:t>
            </a:r>
            <a:r>
              <a:rPr lang="pl-PL" sz="2200" b="1" dirty="0">
                <a:solidFill>
                  <a:srgbClr val="FF0000"/>
                </a:solidFill>
              </a:rPr>
              <a:t>gatunku</a:t>
            </a:r>
            <a:r>
              <a:rPr lang="pl-PL" sz="2200" dirty="0"/>
              <a:t> zwierząt </a:t>
            </a:r>
            <a:r>
              <a:rPr lang="pl-PL" sz="2200" b="1" dirty="0">
                <a:solidFill>
                  <a:srgbClr val="FF0000"/>
                </a:solidFill>
              </a:rPr>
              <a:t>niesłużących </a:t>
            </a:r>
            <a:r>
              <a:rPr lang="pl-PL" sz="2200" dirty="0"/>
              <a:t>do produkcji </a:t>
            </a:r>
            <a:r>
              <a:rPr lang="pl-PL" sz="2200" b="1" dirty="0">
                <a:solidFill>
                  <a:srgbClr val="FF0000"/>
                </a:solidFill>
              </a:rPr>
              <a:t>żywności</a:t>
            </a:r>
            <a:r>
              <a:rPr lang="pl-PL" sz="2200" dirty="0"/>
              <a:t>, odpowiedzialny lekarz weterynarii może w drodze wyjątku, na swoją własną bezpośrednią odpowiedzialność, </a:t>
            </a:r>
            <a:r>
              <a:rPr lang="pl-PL" sz="2200" dirty="0" smtClean="0"/>
              <a:t/>
            </a:r>
            <a:br>
              <a:rPr lang="pl-PL" sz="2200" dirty="0" smtClean="0"/>
            </a:br>
            <a:r>
              <a:rPr lang="pl-PL" sz="2200" dirty="0" smtClean="0"/>
              <a:t>a </a:t>
            </a:r>
            <a:r>
              <a:rPr lang="pl-PL" sz="2200" dirty="0"/>
              <a:t>w szczególności w celu uniknięcia spowodowania niedopuszczalnego cierpienia, leczyć chore zwierzęta, stosując następujący produkt </a:t>
            </a:r>
            <a:r>
              <a:rPr lang="pl-PL" sz="2200" dirty="0" smtClean="0"/>
              <a:t>leczniczy:</a:t>
            </a:r>
            <a:endParaRPr lang="pl-PL" sz="2200" dirty="0"/>
          </a:p>
        </p:txBody>
      </p:sp>
      <p:pic>
        <p:nvPicPr>
          <p:cNvPr id="5" name="Obraz 4">
            <a:extLst>
              <a:ext uri="{FF2B5EF4-FFF2-40B4-BE49-F238E27FC236}">
                <a16:creationId xmlns="" xmlns:a16="http://schemas.microsoft.com/office/drawing/2014/main" id="{BEE3DD16-BF20-47FE-A343-843002E9D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551" y="348180"/>
            <a:ext cx="1332410" cy="113099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3758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9208" y="0"/>
            <a:ext cx="8609169" cy="736270"/>
          </a:xfrm>
        </p:spPr>
        <p:txBody>
          <a:bodyPr/>
          <a:lstStyle/>
          <a:p>
            <a:pPr algn="ctr"/>
            <a:r>
              <a:rPr lang="pl-PL" b="1" i="1" dirty="0" smtClean="0"/>
              <a:t>Artykuł 1</a:t>
            </a:r>
            <a:endParaRPr lang="pl-PL" b="1" i="1" dirty="0"/>
          </a:p>
        </p:txBody>
      </p:sp>
      <p:sp>
        <p:nvSpPr>
          <p:cNvPr id="3" name="Symbol zastępczy zawartości 2"/>
          <p:cNvSpPr>
            <a:spLocks noGrp="1"/>
          </p:cNvSpPr>
          <p:nvPr>
            <p:ph idx="1"/>
          </p:nvPr>
        </p:nvSpPr>
        <p:spPr>
          <a:xfrm>
            <a:off x="356700" y="616797"/>
            <a:ext cx="9274187" cy="6080886"/>
          </a:xfrm>
        </p:spPr>
        <p:txBody>
          <a:bodyPr>
            <a:normAutofit fontScale="92500" lnSpcReduction="10000"/>
          </a:bodyPr>
          <a:lstStyle/>
          <a:p>
            <a:r>
              <a:rPr lang="pl-PL" sz="2000" b="1" dirty="0"/>
              <a:t>Przedmiot i zakres </a:t>
            </a:r>
            <a:r>
              <a:rPr lang="pl-PL" sz="2000" b="1" dirty="0" smtClean="0"/>
              <a:t>zastosowania</a:t>
            </a:r>
          </a:p>
          <a:p>
            <a:r>
              <a:rPr lang="pl-PL" sz="2000" dirty="0"/>
              <a:t>1.   W celu zapewnienia bezpieczeństwa żywności niniejsze rozporządzenie określa zasady i procedury w celu określenia</a:t>
            </a:r>
            <a:r>
              <a:rPr lang="pl-PL" sz="2000" dirty="0" smtClean="0"/>
              <a:t>:</a:t>
            </a:r>
          </a:p>
          <a:p>
            <a:r>
              <a:rPr lang="pl-PL" sz="2000" dirty="0" smtClean="0"/>
              <a:t>a) </a:t>
            </a:r>
            <a:r>
              <a:rPr lang="pl-PL" sz="2000" b="1" dirty="0" smtClean="0">
                <a:solidFill>
                  <a:srgbClr val="FF0000"/>
                </a:solidFill>
              </a:rPr>
              <a:t>maksymalnego </a:t>
            </a:r>
            <a:r>
              <a:rPr lang="pl-PL" sz="2000" b="1" dirty="0">
                <a:solidFill>
                  <a:srgbClr val="FF0000"/>
                </a:solidFill>
              </a:rPr>
              <a:t>limitu </a:t>
            </a:r>
            <a:r>
              <a:rPr lang="pl-PL" sz="2000" dirty="0"/>
              <a:t>pozostałości substancji farmakologicznie czynnych, których obecność dopuszcza się w żywności pochodzenia zwierzęcego („maksymalny limit pozostałości</a:t>
            </a:r>
            <a:r>
              <a:rPr lang="pl-PL" sz="2000" dirty="0" smtClean="0"/>
              <a:t>”);</a:t>
            </a:r>
            <a:endParaRPr lang="pl-PL" sz="2000" dirty="0"/>
          </a:p>
          <a:p>
            <a:r>
              <a:rPr lang="pl-PL" sz="2000" dirty="0" smtClean="0"/>
              <a:t>b) poziomu </a:t>
            </a:r>
            <a:r>
              <a:rPr lang="pl-PL" sz="2000" dirty="0"/>
              <a:t>pozostałości substancji farmakologicznie czynnych określonego do celów kontroli w przypadku niektórych substancji, dla których maksymalny limit pozostałości nie został określony zgodnie z przepisami niniejszego rozporządzenia („punkt odniesienia dla działań kontrolnych</a:t>
            </a:r>
            <a:r>
              <a:rPr lang="pl-PL" sz="2000" dirty="0" smtClean="0"/>
              <a:t>”).</a:t>
            </a:r>
            <a:endParaRPr lang="pl-PL" sz="2000" dirty="0"/>
          </a:p>
          <a:p>
            <a:r>
              <a:rPr lang="pl-PL" sz="2000" dirty="0"/>
              <a:t>2.   Niniejszego rozporządzenia nie stosuje się do</a:t>
            </a:r>
            <a:r>
              <a:rPr lang="pl-PL" sz="2000" dirty="0" smtClean="0"/>
              <a:t>:</a:t>
            </a:r>
            <a:endParaRPr lang="pl-PL" sz="2000" dirty="0"/>
          </a:p>
          <a:p>
            <a:r>
              <a:rPr lang="pl-PL" sz="2000" dirty="0" smtClean="0"/>
              <a:t>a) substancji </a:t>
            </a:r>
            <a:r>
              <a:rPr lang="pl-PL" sz="2000" dirty="0"/>
              <a:t>czynnych pochodzenia biologicznego przeznaczonych do wytworzenia odporności czynnej lub biernej albo do diagnozy stanu odporności, stosowanych w immunologicznych weterynaryjnych produktach leczniczych</a:t>
            </a:r>
            <a:r>
              <a:rPr lang="pl-PL" sz="2000" dirty="0" smtClean="0"/>
              <a:t>;</a:t>
            </a:r>
            <a:endParaRPr lang="pl-PL" sz="2000" dirty="0"/>
          </a:p>
          <a:p>
            <a:r>
              <a:rPr lang="pl-PL" sz="2000" dirty="0" smtClean="0"/>
              <a:t>b) substancji </a:t>
            </a:r>
            <a:r>
              <a:rPr lang="pl-PL" sz="2000" dirty="0"/>
              <a:t>objętych zakresem zastosowania rozporządzenia (EWG) nr 315/93</a:t>
            </a:r>
            <a:r>
              <a:rPr lang="pl-PL" sz="2000" dirty="0" smtClean="0"/>
              <a:t>.</a:t>
            </a:r>
            <a:endParaRPr lang="pl-PL" sz="2000" dirty="0"/>
          </a:p>
          <a:p>
            <a:r>
              <a:rPr lang="pl-PL" sz="2000" dirty="0"/>
              <a:t>3.   Niniejsze rozporządzenie stosuje się bez uszczerbku dla prawodawstwa wspólnotowego zakazującego stosowania niektórych związków o działaniu </a:t>
            </a:r>
            <a:r>
              <a:rPr lang="pl-PL" sz="2000" b="1" dirty="0">
                <a:solidFill>
                  <a:srgbClr val="FF0000"/>
                </a:solidFill>
              </a:rPr>
              <a:t>hormonalnym, </a:t>
            </a:r>
            <a:r>
              <a:rPr lang="pl-PL" sz="2000" b="1" dirty="0" err="1">
                <a:solidFill>
                  <a:srgbClr val="FF0000"/>
                </a:solidFill>
              </a:rPr>
              <a:t>tyreostatycznym</a:t>
            </a:r>
            <a:r>
              <a:rPr lang="pl-PL" sz="2000" b="1" dirty="0">
                <a:solidFill>
                  <a:srgbClr val="FF0000"/>
                </a:solidFill>
              </a:rPr>
              <a:t> i ß-agonistycznym </a:t>
            </a:r>
            <a:r>
              <a:rPr lang="pl-PL" sz="2000" dirty="0"/>
              <a:t>u zwierząt, od których lub </a:t>
            </a:r>
            <a:r>
              <a:rPr lang="pl-PL" sz="2000" dirty="0" smtClean="0"/>
              <a:t/>
            </a:r>
            <a:br>
              <a:rPr lang="pl-PL" sz="2000" dirty="0" smtClean="0"/>
            </a:br>
            <a:r>
              <a:rPr lang="pl-PL" sz="2000" dirty="0" smtClean="0"/>
              <a:t>z </a:t>
            </a:r>
            <a:r>
              <a:rPr lang="pl-PL" sz="2000" dirty="0"/>
              <a:t>których pozyskuje się żywność, zgodnie z dyrektywą 96/22/WE.</a:t>
            </a:r>
            <a:endParaRPr lang="pl-PL" sz="2000" dirty="0" smtClean="0"/>
          </a:p>
          <a:p>
            <a:endParaRPr lang="pl-PL" dirty="0" smtClean="0"/>
          </a:p>
          <a:p>
            <a:endParaRPr lang="pl-PL" b="1" dirty="0" smtClean="0"/>
          </a:p>
          <a:p>
            <a:endParaRPr lang="pl-PL" b="1" dirty="0" smtClean="0"/>
          </a:p>
          <a:p>
            <a:endParaRPr lang="pl-PL" dirty="0"/>
          </a:p>
        </p:txBody>
      </p:sp>
    </p:spTree>
    <p:extLst>
      <p:ext uri="{BB962C8B-B14F-4D97-AF65-F5344CB8AC3E}">
        <p14:creationId xmlns:p14="http://schemas.microsoft.com/office/powerpoint/2010/main" val="1037064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567" y="0"/>
            <a:ext cx="8596668" cy="1320800"/>
          </a:xfrm>
        </p:spPr>
        <p:txBody>
          <a:bodyPr>
            <a:normAutofit fontScale="90000"/>
          </a:bodyPr>
          <a:lstStyle/>
          <a:p>
            <a:r>
              <a:rPr lang="pl-PL" b="1" dirty="0"/>
              <a:t>ROZPORZĄDZENIE KOMISJI (UE) NR 37/2010</a:t>
            </a:r>
            <a:r>
              <a:rPr lang="pl-PL" dirty="0"/>
              <a:t/>
            </a:r>
            <a:br>
              <a:rPr lang="pl-PL" dirty="0"/>
            </a:br>
            <a:r>
              <a:rPr lang="pl-PL" b="1" dirty="0"/>
              <a:t>z dnia 22 grudnia 2009 r.</a:t>
            </a:r>
            <a:r>
              <a:rPr lang="pl-PL" dirty="0"/>
              <a:t/>
            </a:r>
            <a:br>
              <a:rPr lang="pl-PL" dirty="0"/>
            </a:br>
            <a:r>
              <a:rPr lang="pl-PL" dirty="0"/>
              <a:t/>
            </a:r>
            <a:br>
              <a:rPr lang="pl-PL" dirty="0"/>
            </a:br>
            <a:r>
              <a:rPr lang="pl-PL" dirty="0"/>
              <a:t/>
            </a:r>
            <a:br>
              <a:rPr lang="pl-PL" dirty="0"/>
            </a:br>
            <a:endParaRPr lang="pl-PL" dirty="0"/>
          </a:p>
        </p:txBody>
      </p:sp>
      <p:sp>
        <p:nvSpPr>
          <p:cNvPr id="3" name="Symbol zastępczy zawartości 2"/>
          <p:cNvSpPr>
            <a:spLocks noGrp="1"/>
          </p:cNvSpPr>
          <p:nvPr>
            <p:ph idx="1"/>
          </p:nvPr>
        </p:nvSpPr>
        <p:spPr>
          <a:xfrm>
            <a:off x="83567" y="1079934"/>
            <a:ext cx="8596668" cy="3880773"/>
          </a:xfrm>
        </p:spPr>
        <p:txBody>
          <a:bodyPr>
            <a:normAutofit/>
          </a:bodyPr>
          <a:lstStyle/>
          <a:p>
            <a:pPr>
              <a:buFont typeface="Wingdings" panose="05000000000000000000" pitchFamily="2" charset="2"/>
              <a:buChar char="q"/>
            </a:pPr>
            <a:r>
              <a:rPr lang="pl-PL" sz="2400" b="1" i="1" dirty="0" smtClean="0"/>
              <a:t>w </a:t>
            </a:r>
            <a:r>
              <a:rPr lang="pl-PL" sz="2400" b="1" i="1" dirty="0"/>
              <a:t>sprawie substancji farmakologicznie czynnych i ich klasyfikacji w odniesieniu do maksymalnych limitów pozostałości w środkach spożywczych pochodzenia </a:t>
            </a:r>
            <a:r>
              <a:rPr lang="pl-PL" sz="2400" b="1" i="1" dirty="0" smtClean="0"/>
              <a:t>zwierzęcego</a:t>
            </a:r>
            <a:endParaRPr lang="pl-PL" sz="2400" i="1" dirty="0"/>
          </a:p>
          <a:p>
            <a:pPr marL="0" indent="0">
              <a:buNone/>
            </a:pPr>
            <a:endParaRPr lang="pl-PL" sz="2400" dirty="0"/>
          </a:p>
          <a:p>
            <a:r>
              <a:rPr lang="pl-PL" sz="2400" dirty="0"/>
              <a:t>Substancje farmakologicznie czynne i ich klasyfikacja w odniesieniu do maksymalnych limitów pozostałości określone są w załączniku.</a:t>
            </a:r>
          </a:p>
        </p:txBody>
      </p:sp>
      <p:sp>
        <p:nvSpPr>
          <p:cNvPr id="4" name="Tytuł 1"/>
          <p:cNvSpPr txBox="1">
            <a:spLocks/>
          </p:cNvSpPr>
          <p:nvPr/>
        </p:nvSpPr>
        <p:spPr>
          <a:xfrm>
            <a:off x="377790" y="2725012"/>
            <a:ext cx="4823602" cy="831482"/>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4700" b="1" i="1" dirty="0" smtClean="0"/>
              <a:t>Artykuł 1 </a:t>
            </a:r>
            <a:r>
              <a:rPr lang="pl-PL" dirty="0" smtClean="0"/>
              <a:t/>
            </a:r>
            <a:br>
              <a:rPr lang="pl-PL" dirty="0" smtClean="0"/>
            </a:br>
            <a:endParaRPr lang="pl-PL" dirty="0" smtClean="0"/>
          </a:p>
          <a:p>
            <a:endParaRPr lang="pl-PL" dirty="0"/>
          </a:p>
          <a:p>
            <a:endParaRPr lang="pl-PL" dirty="0"/>
          </a:p>
        </p:txBody>
      </p:sp>
      <p:sp>
        <p:nvSpPr>
          <p:cNvPr id="8" name="Prostokąt 7"/>
          <p:cNvSpPr/>
          <p:nvPr/>
        </p:nvSpPr>
        <p:spPr>
          <a:xfrm>
            <a:off x="438140" y="4375931"/>
            <a:ext cx="2557110" cy="584775"/>
          </a:xfrm>
          <a:prstGeom prst="rect">
            <a:avLst/>
          </a:prstGeom>
        </p:spPr>
        <p:txBody>
          <a:bodyPr wrap="none">
            <a:spAutoFit/>
          </a:bodyPr>
          <a:lstStyle/>
          <a:p>
            <a:r>
              <a:rPr lang="pl-PL" sz="3200" b="1" i="1" dirty="0">
                <a:solidFill>
                  <a:srgbClr val="90C226"/>
                </a:solidFill>
                <a:ea typeface="+mj-ea"/>
                <a:cs typeface="+mj-cs"/>
              </a:rPr>
              <a:t>ZAŁĄCZNIK </a:t>
            </a:r>
            <a:r>
              <a:rPr lang="pl-PL" sz="3200" b="1" i="1" dirty="0" smtClean="0">
                <a:solidFill>
                  <a:srgbClr val="90C226"/>
                </a:solidFill>
                <a:ea typeface="+mj-ea"/>
                <a:cs typeface="+mj-cs"/>
              </a:rPr>
              <a:t> </a:t>
            </a:r>
            <a:endParaRPr lang="pl-PL" dirty="0"/>
          </a:p>
        </p:txBody>
      </p:sp>
      <p:sp>
        <p:nvSpPr>
          <p:cNvPr id="9" name="Symbol zastępczy zawartości 2"/>
          <p:cNvSpPr txBox="1">
            <a:spLocks/>
          </p:cNvSpPr>
          <p:nvPr/>
        </p:nvSpPr>
        <p:spPr>
          <a:xfrm>
            <a:off x="438140" y="5044313"/>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400" b="1" dirty="0">
                <a:solidFill>
                  <a:srgbClr val="211D1E"/>
                </a:solidFill>
                <a:latin typeface="EUAlbertina"/>
              </a:rPr>
              <a:t>s</a:t>
            </a:r>
            <a:r>
              <a:rPr lang="pl-PL" sz="2400" b="1" dirty="0" smtClean="0">
                <a:solidFill>
                  <a:srgbClr val="211D1E"/>
                </a:solidFill>
                <a:latin typeface="EUAlbertina"/>
              </a:rPr>
              <a:t>ubstancje </a:t>
            </a:r>
            <a:r>
              <a:rPr lang="pl-PL" sz="2400" b="1" dirty="0">
                <a:solidFill>
                  <a:srgbClr val="211D1E"/>
                </a:solidFill>
                <a:latin typeface="EUAlbertina"/>
              </a:rPr>
              <a:t>farmakologicznie czynne i ich klasyfikacja w odniesieniu do maksymalnych limitów pozostałości (MLP</a:t>
            </a:r>
            <a:r>
              <a:rPr lang="pl-PL" sz="2400" b="1" dirty="0" smtClean="0">
                <a:solidFill>
                  <a:srgbClr val="211D1E"/>
                </a:solidFill>
                <a:latin typeface="EUAlbertina"/>
              </a:rPr>
              <a:t>).</a:t>
            </a:r>
            <a:endParaRPr lang="pl-PL" sz="2400" dirty="0" smtClean="0"/>
          </a:p>
        </p:txBody>
      </p:sp>
      <p:sp>
        <p:nvSpPr>
          <p:cNvPr id="11" name="Prostokąt 10"/>
          <p:cNvSpPr/>
          <p:nvPr/>
        </p:nvSpPr>
        <p:spPr>
          <a:xfrm>
            <a:off x="438140" y="6211669"/>
            <a:ext cx="8047512" cy="646331"/>
          </a:xfrm>
          <a:prstGeom prst="rect">
            <a:avLst/>
          </a:prstGeom>
        </p:spPr>
        <p:txBody>
          <a:bodyPr wrap="square">
            <a:spAutoFit/>
          </a:bodyPr>
          <a:lstStyle/>
          <a:p>
            <a:r>
              <a:rPr lang="pl-PL" sz="3600" b="1" i="1" dirty="0">
                <a:solidFill>
                  <a:srgbClr val="90C226"/>
                </a:solidFill>
                <a:ea typeface="+mj-ea"/>
                <a:cs typeface="+mj-cs"/>
              </a:rPr>
              <a:t>Tabela </a:t>
            </a:r>
            <a:r>
              <a:rPr lang="pl-PL" sz="3600" b="1" i="1" dirty="0" smtClean="0">
                <a:solidFill>
                  <a:srgbClr val="90C226"/>
                </a:solidFill>
                <a:ea typeface="+mj-ea"/>
                <a:cs typeface="+mj-cs"/>
              </a:rPr>
              <a:t>1 </a:t>
            </a:r>
            <a:r>
              <a:rPr lang="pl-PL" sz="3600" b="1" i="1" dirty="0">
                <a:solidFill>
                  <a:srgbClr val="90C226"/>
                </a:solidFill>
                <a:ea typeface="+mj-ea"/>
                <a:cs typeface="+mj-cs"/>
              </a:rPr>
              <a:t>– substancje dozwolone</a:t>
            </a:r>
            <a:endParaRPr lang="pl-PL" dirty="0"/>
          </a:p>
        </p:txBody>
      </p:sp>
    </p:spTree>
    <p:extLst>
      <p:ext uri="{BB962C8B-B14F-4D97-AF65-F5344CB8AC3E}">
        <p14:creationId xmlns:p14="http://schemas.microsoft.com/office/powerpoint/2010/main" val="1607224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1" y="0"/>
            <a:ext cx="10313893" cy="6858000"/>
          </a:xfrm>
          <a:prstGeom prst="rect">
            <a:avLst/>
          </a:prstGeom>
        </p:spPr>
      </p:pic>
    </p:spTree>
    <p:extLst>
      <p:ext uri="{BB962C8B-B14F-4D97-AF65-F5344CB8AC3E}">
        <p14:creationId xmlns:p14="http://schemas.microsoft.com/office/powerpoint/2010/main" val="42089157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5834"/>
            <a:ext cx="8881994" cy="6842166"/>
          </a:xfrm>
          <a:prstGeom prst="rect">
            <a:avLst/>
          </a:prstGeom>
        </p:spPr>
      </p:pic>
    </p:spTree>
    <p:extLst>
      <p:ext uri="{BB962C8B-B14F-4D97-AF65-F5344CB8AC3E}">
        <p14:creationId xmlns:p14="http://schemas.microsoft.com/office/powerpoint/2010/main" val="34686824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8" name="Symbol zastępczy zawartości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3818" y="2160588"/>
            <a:ext cx="3784401" cy="3881437"/>
          </a:xfrm>
        </p:spPr>
      </p:pic>
      <p:sp>
        <p:nvSpPr>
          <p:cNvPr id="6" name="Prostokąt 5"/>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601" y="4571418"/>
            <a:ext cx="1952802" cy="1952802"/>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974" y="89512"/>
            <a:ext cx="1430056" cy="1801904"/>
          </a:xfrm>
          <a:prstGeom prst="rect">
            <a:avLst/>
          </a:prstGeom>
        </p:spPr>
      </p:pic>
      <p:pic>
        <p:nvPicPr>
          <p:cNvPr id="12" name="Obraz 1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8229" y="4244090"/>
            <a:ext cx="2945081" cy="3108901"/>
          </a:xfrm>
          <a:prstGeom prst="rect">
            <a:avLst/>
          </a:prstGeom>
        </p:spPr>
      </p:pic>
      <p:pic>
        <p:nvPicPr>
          <p:cNvPr id="13" name="Obraz 12"/>
          <p:cNvPicPr>
            <a:picLocks noChangeAspect="1"/>
          </p:cNvPicPr>
          <p:nvPr/>
        </p:nvPicPr>
        <p:blipFill>
          <a:blip r:embed="rId7"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8807" y="-285858"/>
            <a:ext cx="2747110" cy="2676635"/>
          </a:xfrm>
          <a:prstGeom prst="rect">
            <a:avLst/>
          </a:prstGeom>
        </p:spPr>
      </p:pic>
      <p:sp>
        <p:nvSpPr>
          <p:cNvPr id="16" name="pole tekstowe 15"/>
          <p:cNvSpPr txBox="1"/>
          <p:nvPr/>
        </p:nvSpPr>
        <p:spPr>
          <a:xfrm>
            <a:off x="10159469" y="6356698"/>
            <a:ext cx="2116213" cy="430887"/>
          </a:xfrm>
          <a:prstGeom prst="rect">
            <a:avLst/>
          </a:prstGeom>
          <a:noFill/>
        </p:spPr>
        <p:txBody>
          <a:bodyPr wrap="square" rtlCol="0">
            <a:spAutoFit/>
          </a:bodyPr>
          <a:lstStyle/>
          <a:p>
            <a:r>
              <a:rPr lang="pl-PL" sz="2200" dirty="0" err="1" smtClean="0"/>
              <a:t>Enrofloksacyna</a:t>
            </a:r>
            <a:endParaRPr lang="pl-PL" sz="2200" dirty="0"/>
          </a:p>
        </p:txBody>
      </p:sp>
      <p:sp>
        <p:nvSpPr>
          <p:cNvPr id="17" name="pole tekstowe 16"/>
          <p:cNvSpPr txBox="1"/>
          <p:nvPr/>
        </p:nvSpPr>
        <p:spPr>
          <a:xfrm>
            <a:off x="10159469" y="1371311"/>
            <a:ext cx="2032531" cy="430887"/>
          </a:xfrm>
          <a:prstGeom prst="rect">
            <a:avLst/>
          </a:prstGeom>
          <a:noFill/>
        </p:spPr>
        <p:txBody>
          <a:bodyPr wrap="square" rtlCol="0">
            <a:spAutoFit/>
          </a:bodyPr>
          <a:lstStyle/>
          <a:p>
            <a:r>
              <a:rPr lang="pl-PL" sz="2200" dirty="0" err="1" smtClean="0"/>
              <a:t>Tulatromycyna</a:t>
            </a:r>
            <a:endParaRPr lang="pl-PL" sz="2200" dirty="0"/>
          </a:p>
        </p:txBody>
      </p:sp>
      <p:pic>
        <p:nvPicPr>
          <p:cNvPr id="7" name="Obraz 6"/>
          <p:cNvPicPr>
            <a:picLocks noChangeAspect="1"/>
          </p:cNvPicPr>
          <p:nvPr/>
        </p:nvPicPr>
        <p:blipFill>
          <a:blip r:embed="rId8"/>
          <a:stretch>
            <a:fillRect/>
          </a:stretch>
        </p:blipFill>
        <p:spPr>
          <a:xfrm>
            <a:off x="0" y="1965862"/>
            <a:ext cx="12192000" cy="2640418"/>
          </a:xfrm>
          <a:prstGeom prst="rect">
            <a:avLst/>
          </a:prstGeom>
        </p:spPr>
      </p:pic>
      <p:pic>
        <p:nvPicPr>
          <p:cNvPr id="19" name="Symbol zastępczy zawartości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49" y="4625719"/>
            <a:ext cx="2157521" cy="2212842"/>
          </a:xfrm>
          <a:prstGeom prst="rect">
            <a:avLst/>
          </a:prstGeom>
        </p:spPr>
      </p:pic>
      <p:sp>
        <p:nvSpPr>
          <p:cNvPr id="20" name="Strzałka w prawo 19"/>
          <p:cNvSpPr/>
          <p:nvPr/>
        </p:nvSpPr>
        <p:spPr>
          <a:xfrm>
            <a:off x="2966953" y="5481738"/>
            <a:ext cx="1091011" cy="4597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ole tekstowe 20"/>
          <p:cNvSpPr txBox="1"/>
          <p:nvPr/>
        </p:nvSpPr>
        <p:spPr>
          <a:xfrm>
            <a:off x="4166547" y="5481738"/>
            <a:ext cx="2314987" cy="430887"/>
          </a:xfrm>
          <a:prstGeom prst="rect">
            <a:avLst/>
          </a:prstGeom>
          <a:noFill/>
        </p:spPr>
        <p:txBody>
          <a:bodyPr wrap="square" rtlCol="0">
            <a:spAutoFit/>
          </a:bodyPr>
          <a:lstStyle/>
          <a:p>
            <a:r>
              <a:rPr lang="pl-PL" sz="2200" dirty="0" smtClean="0"/>
              <a:t>Oksytetracyklina</a:t>
            </a:r>
            <a:endParaRPr lang="pl-PL" sz="2200" dirty="0"/>
          </a:p>
        </p:txBody>
      </p:sp>
      <p:sp>
        <p:nvSpPr>
          <p:cNvPr id="22" name="Krzyż 21"/>
          <p:cNvSpPr/>
          <p:nvPr/>
        </p:nvSpPr>
        <p:spPr>
          <a:xfrm>
            <a:off x="10929074" y="835584"/>
            <a:ext cx="577002" cy="516288"/>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Krzyż 22"/>
          <p:cNvSpPr/>
          <p:nvPr/>
        </p:nvSpPr>
        <p:spPr>
          <a:xfrm>
            <a:off x="10929074" y="5737751"/>
            <a:ext cx="577002" cy="516288"/>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4" name="Obraz 23"/>
          <p:cNvPicPr>
            <a:picLocks noChangeAspect="1"/>
          </p:cNvPicPr>
          <p:nvPr/>
        </p:nvPicPr>
        <p:blipFill>
          <a:blip r:embed="rId7"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93077" y="4244090"/>
            <a:ext cx="3462573" cy="3108901"/>
          </a:xfrm>
          <a:prstGeom prst="rect">
            <a:avLst/>
          </a:prstGeom>
        </p:spPr>
      </p:pic>
      <p:sp>
        <p:nvSpPr>
          <p:cNvPr id="25" name="Tytuł 1"/>
          <p:cNvSpPr txBox="1">
            <a:spLocks/>
          </p:cNvSpPr>
          <p:nvPr/>
        </p:nvSpPr>
        <p:spPr>
          <a:xfrm>
            <a:off x="112675" y="618278"/>
            <a:ext cx="7816132" cy="96329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4400" b="1" i="1" dirty="0" smtClean="0"/>
              <a:t>Częściowy zakaz stosowania</a:t>
            </a:r>
            <a:endParaRPr lang="pl-PL" sz="4400" b="1" i="1" dirty="0"/>
          </a:p>
        </p:txBody>
      </p:sp>
    </p:spTree>
    <p:extLst>
      <p:ext uri="{BB962C8B-B14F-4D97-AF65-F5344CB8AC3E}">
        <p14:creationId xmlns:p14="http://schemas.microsoft.com/office/powerpoint/2010/main" val="6090013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0"/>
            <a:ext cx="8596668" cy="1320800"/>
          </a:xfrm>
        </p:spPr>
        <p:txBody>
          <a:bodyPr/>
          <a:lstStyle/>
          <a:p>
            <a:r>
              <a:rPr lang="pl-PL" b="1" i="1" dirty="0" smtClean="0"/>
              <a:t>Tabela 2 – substancje zakazane</a:t>
            </a:r>
            <a:endParaRPr lang="pl-PL" b="1" i="1" dirty="0"/>
          </a:p>
        </p:txBody>
      </p:sp>
      <p:pic>
        <p:nvPicPr>
          <p:cNvPr id="4" name="Symbol zastępczy zawartości 3"/>
          <p:cNvPicPr>
            <a:picLocks noGrp="1" noChangeAspect="1"/>
          </p:cNvPicPr>
          <p:nvPr>
            <p:ph idx="1"/>
          </p:nvPr>
        </p:nvPicPr>
        <p:blipFill>
          <a:blip r:embed="rId2"/>
          <a:stretch>
            <a:fillRect/>
          </a:stretch>
        </p:blipFill>
        <p:spPr>
          <a:xfrm>
            <a:off x="578734" y="628970"/>
            <a:ext cx="7616142" cy="6179374"/>
          </a:xfrm>
          <a:prstGeom prst="rect">
            <a:avLst/>
          </a:prstGeom>
        </p:spPr>
      </p:pic>
      <p:pic>
        <p:nvPicPr>
          <p:cNvPr id="7" name="Obraz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32717" y="2444222"/>
            <a:ext cx="2945081" cy="3108901"/>
          </a:xfrm>
          <a:prstGeom prst="rect">
            <a:avLst/>
          </a:prstGeom>
        </p:spPr>
      </p:pic>
    </p:spTree>
    <p:extLst>
      <p:ext uri="{BB962C8B-B14F-4D97-AF65-F5344CB8AC3E}">
        <p14:creationId xmlns:p14="http://schemas.microsoft.com/office/powerpoint/2010/main" val="1003489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5102" y="142504"/>
            <a:ext cx="8596668" cy="1320800"/>
          </a:xfrm>
        </p:spPr>
        <p:txBody>
          <a:bodyPr/>
          <a:lstStyle/>
          <a:p>
            <a:r>
              <a:rPr lang="pl-PL" b="1" i="1" dirty="0" smtClean="0"/>
              <a:t>Artykuł 115 </a:t>
            </a:r>
            <a:r>
              <a:rPr lang="pl-PL" dirty="0" smtClean="0"/>
              <a:t/>
            </a:r>
            <a:br>
              <a:rPr lang="pl-PL" dirty="0" smtClean="0"/>
            </a:br>
            <a:endParaRPr lang="pl-PL" dirty="0"/>
          </a:p>
        </p:txBody>
      </p:sp>
      <p:sp>
        <p:nvSpPr>
          <p:cNvPr id="3" name="Symbol zastępczy zawartości 2"/>
          <p:cNvSpPr>
            <a:spLocks noGrp="1"/>
          </p:cNvSpPr>
          <p:nvPr>
            <p:ph idx="1"/>
          </p:nvPr>
        </p:nvSpPr>
        <p:spPr>
          <a:xfrm>
            <a:off x="200142" y="838528"/>
            <a:ext cx="9530885" cy="4517243"/>
          </a:xfrm>
        </p:spPr>
        <p:txBody>
          <a:bodyPr>
            <a:normAutofit/>
          </a:bodyPr>
          <a:lstStyle/>
          <a:p>
            <a:pPr>
              <a:buFont typeface="Wingdings" panose="05000000000000000000" pitchFamily="2" charset="2"/>
              <a:buChar char="q"/>
            </a:pPr>
            <a:r>
              <a:rPr lang="pl-PL" sz="2400" b="1" dirty="0" smtClean="0"/>
              <a:t>Okres </a:t>
            </a:r>
            <a:r>
              <a:rPr lang="pl-PL" sz="2400" b="1" dirty="0"/>
              <a:t>karencji dotyczący produktów leczniczych stosowanych u gatunków zwierząt, od których lub z których pozyskuje się żywność, w sposób nieuwzględniony w warunkach pozwolenia na dopuszczenie do obrotu </a:t>
            </a:r>
            <a:endParaRPr lang="pl-PL" sz="2400" dirty="0"/>
          </a:p>
          <a:p>
            <a:pPr marL="0" indent="0">
              <a:buNone/>
            </a:pPr>
            <a:endParaRPr lang="pl-PL" sz="2000" dirty="0" smtClean="0"/>
          </a:p>
          <a:p>
            <a:r>
              <a:rPr lang="pl-PL" sz="2200" dirty="0" smtClean="0">
                <a:solidFill>
                  <a:schemeClr val="accent2"/>
                </a:solidFill>
              </a:rPr>
              <a:t>1. </a:t>
            </a:r>
            <a:r>
              <a:rPr lang="pl-PL" sz="2200" dirty="0" smtClean="0"/>
              <a:t>Do </a:t>
            </a:r>
            <a:r>
              <a:rPr lang="pl-PL" sz="2200" dirty="0"/>
              <a:t>celów art. 113 i 114, jeżeli w charakterystyce stosowanego produktu leczniczego nie określono okresu karencji w odniesieniu do przedmiotowego gatunku zwierząt, okres karencji ustala lekarz weterynarii według następujących kryteriów: </a:t>
            </a:r>
          </a:p>
          <a:p>
            <a:endParaRPr lang="pl-PL"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508" y="336795"/>
            <a:ext cx="1432628" cy="1432628"/>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515" y="4929398"/>
            <a:ext cx="2853690" cy="1684020"/>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4752" y="5025779"/>
            <a:ext cx="1969139" cy="1572282"/>
          </a:xfrm>
          <a:prstGeom prst="rect">
            <a:avLst/>
          </a:prstGeom>
        </p:spPr>
      </p:pic>
      <p:pic>
        <p:nvPicPr>
          <p:cNvPr id="4" name="Obraz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814" y="4452852"/>
            <a:ext cx="1781771" cy="2245072"/>
          </a:xfrm>
          <a:prstGeom prst="rect">
            <a:avLst/>
          </a:prstGeom>
        </p:spPr>
      </p:pic>
      <p:pic>
        <p:nvPicPr>
          <p:cNvPr id="11" name="Obraz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0200" y="4683448"/>
            <a:ext cx="2174552" cy="2174552"/>
          </a:xfrm>
          <a:prstGeom prst="rect">
            <a:avLst/>
          </a:prstGeom>
        </p:spPr>
      </p:pic>
    </p:spTree>
    <p:extLst>
      <p:ext uri="{BB962C8B-B14F-4D97-AF65-F5344CB8AC3E}">
        <p14:creationId xmlns:p14="http://schemas.microsoft.com/office/powerpoint/2010/main" val="4031894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127" y="750862"/>
            <a:ext cx="9987148" cy="4738406"/>
          </a:xfrm>
        </p:spPr>
        <p:txBody>
          <a:bodyPr>
            <a:normAutofit lnSpcReduction="10000"/>
          </a:bodyPr>
          <a:lstStyle/>
          <a:p>
            <a:r>
              <a:rPr lang="pl-PL" sz="2400" dirty="0"/>
              <a:t>a) w przypadku </a:t>
            </a:r>
            <a:r>
              <a:rPr lang="pl-PL" sz="2400" b="1" dirty="0">
                <a:solidFill>
                  <a:srgbClr val="FF0000"/>
                </a:solidFill>
              </a:rPr>
              <a:t>mięsa i podrobów ssaków</a:t>
            </a:r>
            <a:r>
              <a:rPr lang="pl-PL" sz="2400" dirty="0"/>
              <a:t>, </a:t>
            </a:r>
            <a:r>
              <a:rPr lang="pl-PL" sz="2400" b="1" dirty="0">
                <a:solidFill>
                  <a:srgbClr val="FF0000"/>
                </a:solidFill>
              </a:rPr>
              <a:t>drobiu i hodowlanego ptactwa łownego</a:t>
            </a:r>
            <a:r>
              <a:rPr lang="pl-PL" sz="2400" dirty="0"/>
              <a:t>, od których lub z których pozyskuje się żywność, okres karencji </a:t>
            </a:r>
            <a:r>
              <a:rPr lang="pl-PL" sz="2400" b="1" dirty="0">
                <a:solidFill>
                  <a:srgbClr val="FF0000"/>
                </a:solidFill>
              </a:rPr>
              <a:t>nie może być krótszy </a:t>
            </a:r>
            <a:r>
              <a:rPr lang="pl-PL" sz="2400" dirty="0"/>
              <a:t>niż: </a:t>
            </a:r>
          </a:p>
          <a:p>
            <a:r>
              <a:rPr lang="pl-PL" sz="2400" dirty="0"/>
              <a:t>(i) </a:t>
            </a:r>
            <a:r>
              <a:rPr lang="pl-PL" sz="2400" b="1" dirty="0">
                <a:solidFill>
                  <a:srgbClr val="FF0000"/>
                </a:solidFill>
              </a:rPr>
              <a:t>najdłuższy okres </a:t>
            </a:r>
            <a:r>
              <a:rPr lang="pl-PL" sz="2400" dirty="0"/>
              <a:t>karencji określony w charakterystyce danego produktu leczniczego przewidziany </a:t>
            </a:r>
            <a:r>
              <a:rPr lang="pl-PL" sz="2400" b="1" dirty="0">
                <a:solidFill>
                  <a:srgbClr val="FF0000"/>
                </a:solidFill>
              </a:rPr>
              <a:t>dla mięsa i podrobów pomnożony</a:t>
            </a:r>
            <a:r>
              <a:rPr lang="pl-PL" sz="2400" dirty="0"/>
              <a:t> przez współczynnik </a:t>
            </a:r>
            <a:r>
              <a:rPr lang="pl-PL" sz="2400" b="1" dirty="0">
                <a:solidFill>
                  <a:srgbClr val="FF0000"/>
                </a:solidFill>
              </a:rPr>
              <a:t>1,5</a:t>
            </a:r>
            <a:r>
              <a:rPr lang="pl-PL" sz="2400" dirty="0"/>
              <a:t>; </a:t>
            </a:r>
          </a:p>
          <a:p>
            <a:r>
              <a:rPr lang="pl-PL" sz="2400" dirty="0"/>
              <a:t>(ii) </a:t>
            </a:r>
            <a:r>
              <a:rPr lang="pl-PL" sz="2400" b="1" dirty="0">
                <a:solidFill>
                  <a:srgbClr val="FF0000"/>
                </a:solidFill>
              </a:rPr>
              <a:t>28 dni</a:t>
            </a:r>
            <a:r>
              <a:rPr lang="pl-PL" sz="2400" dirty="0"/>
              <a:t>, jeżeli dany produkt leczniczy nie jest dopuszczony do stosowania u zwierząt, od których lub z których pozyskuje się żywność; </a:t>
            </a:r>
          </a:p>
          <a:p>
            <a:r>
              <a:rPr lang="pl-PL" sz="2400" dirty="0"/>
              <a:t>(iii) </a:t>
            </a:r>
            <a:r>
              <a:rPr lang="pl-PL" sz="2400" b="1" dirty="0">
                <a:solidFill>
                  <a:srgbClr val="FF0000"/>
                </a:solidFill>
              </a:rPr>
              <a:t>jeden dzień</a:t>
            </a:r>
            <a:r>
              <a:rPr lang="pl-PL" sz="2400" dirty="0"/>
              <a:t>, jeżeli okres karencji danego produktu leczniczego wynosi zero, a produkt ten jest stosowany u innej rodziny zwierząt niż gatunek docelowy, na który wydano pozwolenie; </a:t>
            </a:r>
          </a:p>
          <a:p>
            <a:endParaRPr lang="pl-PL"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8632" y="294989"/>
            <a:ext cx="1432628" cy="1432628"/>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578" y="5662889"/>
            <a:ext cx="1590171" cy="938392"/>
          </a:xfrm>
          <a:prstGeom prst="rect">
            <a:avLst/>
          </a:prstGeom>
        </p:spPr>
      </p:pic>
      <p:pic>
        <p:nvPicPr>
          <p:cNvPr id="6" name="Obraz 5">
            <a:extLst>
              <a:ext uri="{FF2B5EF4-FFF2-40B4-BE49-F238E27FC236}">
                <a16:creationId xmlns="" xmlns:a16="http://schemas.microsoft.com/office/drawing/2014/main" id="{8659036F-EA36-4740-AADF-09C190462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864" y="5233667"/>
            <a:ext cx="1421332" cy="1401172"/>
          </a:xfrm>
          <a:prstGeom prst="rect">
            <a:avLst/>
          </a:prstGeom>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0749" y="5744591"/>
            <a:ext cx="1360185" cy="774989"/>
          </a:xfrm>
          <a:prstGeom prst="rect">
            <a:avLst/>
          </a:prstGeom>
        </p:spPr>
      </p:pic>
      <p:pic>
        <p:nvPicPr>
          <p:cNvPr id="8" name="Obraz 7">
            <a:extLst>
              <a:ext uri="{FF2B5EF4-FFF2-40B4-BE49-F238E27FC236}">
                <a16:creationId xmlns="" xmlns:a16="http://schemas.microsoft.com/office/drawing/2014/main" id="{256976BB-C26A-4CFC-8FE4-02A82C3E7F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0304" y="5538779"/>
            <a:ext cx="1954190" cy="1097557"/>
          </a:xfrm>
          <a:prstGeom prst="rect">
            <a:avLst/>
          </a:prstGeom>
        </p:spPr>
      </p:pic>
      <p:sp>
        <p:nvSpPr>
          <p:cNvPr id="10" name="Tytuł 1"/>
          <p:cNvSpPr>
            <a:spLocks noGrp="1"/>
          </p:cNvSpPr>
          <p:nvPr>
            <p:ph type="title"/>
          </p:nvPr>
        </p:nvSpPr>
        <p:spPr>
          <a:xfrm>
            <a:off x="3580483" y="90462"/>
            <a:ext cx="8596668" cy="1320800"/>
          </a:xfrm>
        </p:spPr>
        <p:txBody>
          <a:bodyPr/>
          <a:lstStyle/>
          <a:p>
            <a:r>
              <a:rPr lang="pl-PL" b="1" i="1" dirty="0" smtClean="0"/>
              <a:t>Artykuł 115 </a:t>
            </a:r>
            <a:r>
              <a:rPr lang="pl-PL" dirty="0" smtClean="0"/>
              <a:t/>
            </a:r>
            <a:br>
              <a:rPr lang="pl-PL" dirty="0" smtClean="0"/>
            </a:br>
            <a:endParaRPr lang="pl-PL" dirty="0"/>
          </a:p>
        </p:txBody>
      </p:sp>
      <p:pic>
        <p:nvPicPr>
          <p:cNvPr id="2" name="Obraz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7204" y="5209772"/>
            <a:ext cx="1848246" cy="1425067"/>
          </a:xfrm>
          <a:prstGeom prst="rect">
            <a:avLst/>
          </a:prstGeom>
        </p:spPr>
      </p:pic>
    </p:spTree>
    <p:extLst>
      <p:ext uri="{BB962C8B-B14F-4D97-AF65-F5344CB8AC3E}">
        <p14:creationId xmlns:p14="http://schemas.microsoft.com/office/powerpoint/2010/main" val="4063216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25942"/>
            <a:ext cx="9903581" cy="4607627"/>
          </a:xfrm>
        </p:spPr>
        <p:txBody>
          <a:bodyPr>
            <a:normAutofit/>
          </a:bodyPr>
          <a:lstStyle/>
          <a:p>
            <a:r>
              <a:rPr lang="pl-PL" sz="2400" dirty="0"/>
              <a:t>b) w przypadku </a:t>
            </a:r>
            <a:r>
              <a:rPr lang="pl-PL" sz="2400" b="1" dirty="0">
                <a:solidFill>
                  <a:srgbClr val="FF0000"/>
                </a:solidFill>
              </a:rPr>
              <a:t>mleka</a:t>
            </a:r>
            <a:r>
              <a:rPr lang="pl-PL" sz="2400" dirty="0"/>
              <a:t> zwierząt, których mleko jest przeznaczone do spożycia przez ludzi, okres karencji </a:t>
            </a:r>
            <a:r>
              <a:rPr lang="pl-PL" sz="2400" b="1" dirty="0">
                <a:solidFill>
                  <a:srgbClr val="FF0000"/>
                </a:solidFill>
              </a:rPr>
              <a:t>nie może być krótszy </a:t>
            </a:r>
            <a:r>
              <a:rPr lang="pl-PL" sz="2400" dirty="0"/>
              <a:t>niż: </a:t>
            </a:r>
          </a:p>
          <a:p>
            <a:r>
              <a:rPr lang="pl-PL" sz="2400" dirty="0"/>
              <a:t>(i) </a:t>
            </a:r>
            <a:r>
              <a:rPr lang="pl-PL" sz="2400" b="1" dirty="0">
                <a:solidFill>
                  <a:srgbClr val="FF0000"/>
                </a:solidFill>
              </a:rPr>
              <a:t>najdłuższy okres karencji </a:t>
            </a:r>
            <a:r>
              <a:rPr lang="pl-PL" sz="2400" dirty="0"/>
              <a:t>dla </a:t>
            </a:r>
            <a:r>
              <a:rPr lang="pl-PL" sz="2400" b="1" dirty="0">
                <a:solidFill>
                  <a:srgbClr val="FF0000"/>
                </a:solidFill>
              </a:rPr>
              <a:t>mleka</a:t>
            </a:r>
            <a:r>
              <a:rPr lang="pl-PL" sz="2400" dirty="0"/>
              <a:t> określony </a:t>
            </a:r>
            <a:r>
              <a:rPr lang="pl-PL" sz="2400" dirty="0" smtClean="0"/>
              <a:t/>
            </a:r>
            <a:br>
              <a:rPr lang="pl-PL" sz="2400" dirty="0" smtClean="0"/>
            </a:br>
            <a:r>
              <a:rPr lang="pl-PL" sz="2400" dirty="0" smtClean="0"/>
              <a:t>w </a:t>
            </a:r>
            <a:r>
              <a:rPr lang="pl-PL" sz="2400" dirty="0"/>
              <a:t>charakterystyce danego produktu leczniczego przewidziany dla dowolnego gatunku zwierząt </a:t>
            </a:r>
            <a:r>
              <a:rPr lang="pl-PL" sz="2400" b="1" dirty="0">
                <a:solidFill>
                  <a:srgbClr val="FF0000"/>
                </a:solidFill>
              </a:rPr>
              <a:t>pomnożony</a:t>
            </a:r>
            <a:r>
              <a:rPr lang="pl-PL" sz="2400" dirty="0"/>
              <a:t> przez współczynnik </a:t>
            </a:r>
            <a:r>
              <a:rPr lang="pl-PL" sz="2400" b="1" dirty="0">
                <a:solidFill>
                  <a:srgbClr val="FF0000"/>
                </a:solidFill>
              </a:rPr>
              <a:t>1,5</a:t>
            </a:r>
            <a:r>
              <a:rPr lang="pl-PL" sz="2400" dirty="0"/>
              <a:t>; </a:t>
            </a:r>
          </a:p>
          <a:p>
            <a:r>
              <a:rPr lang="pl-PL" sz="2400" dirty="0"/>
              <a:t>(ii) </a:t>
            </a:r>
            <a:r>
              <a:rPr lang="pl-PL" sz="2400" b="1" dirty="0">
                <a:solidFill>
                  <a:srgbClr val="FF0000"/>
                </a:solidFill>
              </a:rPr>
              <a:t>siedem dni</a:t>
            </a:r>
            <a:r>
              <a:rPr lang="pl-PL" sz="2400" dirty="0"/>
              <a:t>, jeżeli dany produkt leczniczy nie jest dopuszczony do stosowania u zwierząt, których mleko jest przeznaczone do spożycia przez ludzi; </a:t>
            </a:r>
          </a:p>
          <a:p>
            <a:r>
              <a:rPr lang="pl-PL" sz="2400" dirty="0"/>
              <a:t>(iii) </a:t>
            </a:r>
            <a:r>
              <a:rPr lang="pl-PL" sz="2400" b="1" dirty="0">
                <a:solidFill>
                  <a:srgbClr val="FF0000"/>
                </a:solidFill>
              </a:rPr>
              <a:t>jeden dzień</a:t>
            </a:r>
            <a:r>
              <a:rPr lang="pl-PL" sz="2400" dirty="0"/>
              <a:t>, jeżeli okres karencji danego produktu leczniczego </a:t>
            </a:r>
            <a:r>
              <a:rPr lang="pl-PL" sz="2400" b="1" dirty="0">
                <a:solidFill>
                  <a:srgbClr val="FF0000"/>
                </a:solidFill>
              </a:rPr>
              <a:t>wynosi zero</a:t>
            </a:r>
            <a:r>
              <a:rPr lang="pl-PL" sz="2400" dirty="0"/>
              <a:t>; </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508" y="336795"/>
            <a:ext cx="1432628" cy="1432628"/>
          </a:xfrm>
          <a:prstGeom prst="rect">
            <a:avLst/>
          </a:prstGeom>
          <a:ln w="228600" cap="sq" cmpd="thickThin">
            <a:solidFill>
              <a:srgbClr val="000000"/>
            </a:solidFill>
            <a:prstDash val="solid"/>
            <a:miter lim="800000"/>
          </a:ln>
          <a:effectLst>
            <a:innerShdw blurRad="76200">
              <a:srgbClr val="000000"/>
            </a:innerShdw>
          </a:effectLst>
        </p:spPr>
      </p:pic>
      <p:sp>
        <p:nvSpPr>
          <p:cNvPr id="6" name="Tytuł 1"/>
          <p:cNvSpPr>
            <a:spLocks noGrp="1"/>
          </p:cNvSpPr>
          <p:nvPr>
            <p:ph type="title"/>
          </p:nvPr>
        </p:nvSpPr>
        <p:spPr>
          <a:xfrm>
            <a:off x="3206468" y="182416"/>
            <a:ext cx="8596668" cy="1320800"/>
          </a:xfrm>
        </p:spPr>
        <p:txBody>
          <a:bodyPr/>
          <a:lstStyle/>
          <a:p>
            <a:r>
              <a:rPr lang="pl-PL" b="1" i="1" dirty="0" smtClean="0"/>
              <a:t>Artykuł 115 </a:t>
            </a:r>
            <a:r>
              <a:rPr lang="pl-PL" dirty="0" smtClean="0"/>
              <a:t/>
            </a:r>
            <a:br>
              <a:rPr lang="pl-PL" dirty="0" smtClean="0"/>
            </a:br>
            <a:endParaRPr lang="pl-PL" dirty="0"/>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904" y="4612928"/>
            <a:ext cx="1781771" cy="2245072"/>
          </a:xfrm>
          <a:prstGeom prst="rect">
            <a:avLst/>
          </a:prstGeom>
        </p:spPr>
      </p:pic>
    </p:spTree>
    <p:extLst>
      <p:ext uri="{BB962C8B-B14F-4D97-AF65-F5344CB8AC3E}">
        <p14:creationId xmlns:p14="http://schemas.microsoft.com/office/powerpoint/2010/main" val="358167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007" y="1412443"/>
            <a:ext cx="9571071" cy="4643973"/>
          </a:xfrm>
        </p:spPr>
        <p:txBody>
          <a:bodyPr>
            <a:normAutofit/>
          </a:bodyPr>
          <a:lstStyle/>
          <a:p>
            <a:pPr>
              <a:spcBef>
                <a:spcPts val="300"/>
              </a:spcBef>
              <a:spcAft>
                <a:spcPts val="300"/>
              </a:spcAft>
            </a:pPr>
            <a:r>
              <a:rPr lang="pl-PL" sz="2400" dirty="0">
                <a:solidFill>
                  <a:srgbClr val="19161A"/>
                </a:solidFill>
                <a:latin typeface="+mj-lt"/>
                <a:ea typeface="Calibri" panose="020F0502020204030204" pitchFamily="34" charset="0"/>
                <a:cs typeface="Times New Roman" panose="02020603050405020304" pitchFamily="18" charset="0"/>
              </a:rPr>
              <a:t>c) w przypadku </a:t>
            </a:r>
            <a:r>
              <a:rPr lang="pl-PL" sz="2400" b="1" dirty="0">
                <a:solidFill>
                  <a:srgbClr val="FF0000"/>
                </a:solidFill>
                <a:latin typeface="+mj-lt"/>
                <a:ea typeface="Calibri" panose="020F0502020204030204" pitchFamily="34" charset="0"/>
                <a:cs typeface="Times New Roman" panose="02020603050405020304" pitchFamily="18" charset="0"/>
              </a:rPr>
              <a:t>jaj</a:t>
            </a:r>
            <a:r>
              <a:rPr lang="pl-PL" sz="2400" dirty="0">
                <a:solidFill>
                  <a:srgbClr val="19161A"/>
                </a:solidFill>
                <a:latin typeface="+mj-lt"/>
                <a:ea typeface="Calibri" panose="020F0502020204030204" pitchFamily="34" charset="0"/>
                <a:cs typeface="Times New Roman" panose="02020603050405020304" pitchFamily="18" charset="0"/>
              </a:rPr>
              <a:t> zwierząt, których jaja są przeznaczone do spożycia przez ludzi, okres karencji </a:t>
            </a:r>
            <a:r>
              <a:rPr lang="pl-PL" sz="2400" b="1" dirty="0">
                <a:solidFill>
                  <a:srgbClr val="FF0000"/>
                </a:solidFill>
                <a:latin typeface="+mj-lt"/>
                <a:ea typeface="Calibri" panose="020F0502020204030204" pitchFamily="34" charset="0"/>
                <a:cs typeface="Times New Roman" panose="02020603050405020304" pitchFamily="18" charset="0"/>
              </a:rPr>
              <a:t>nie może być krótszy </a:t>
            </a:r>
            <a:r>
              <a:rPr lang="pl-PL" sz="2400" dirty="0">
                <a:solidFill>
                  <a:srgbClr val="19161A"/>
                </a:solidFill>
                <a:latin typeface="+mj-lt"/>
                <a:ea typeface="Calibri" panose="020F0502020204030204" pitchFamily="34" charset="0"/>
                <a:cs typeface="Times New Roman" panose="02020603050405020304" pitchFamily="18" charset="0"/>
              </a:rPr>
              <a:t>niż: </a:t>
            </a:r>
            <a:endParaRPr lang="pl-PL" sz="2400" dirty="0">
              <a:latin typeface="+mj-lt"/>
              <a:ea typeface="Calibri" panose="020F0502020204030204" pitchFamily="34" charset="0"/>
              <a:cs typeface="Times New Roman" panose="02020603050405020304" pitchFamily="18" charset="0"/>
            </a:endParaRPr>
          </a:p>
          <a:p>
            <a:pPr>
              <a:spcBef>
                <a:spcPts val="300"/>
              </a:spcBef>
              <a:spcAft>
                <a:spcPts val="300"/>
              </a:spcAft>
            </a:pPr>
            <a:r>
              <a:rPr lang="pl-PL" sz="2400" dirty="0">
                <a:solidFill>
                  <a:srgbClr val="19161A"/>
                </a:solidFill>
                <a:latin typeface="+mj-lt"/>
                <a:ea typeface="Calibri" panose="020F0502020204030204" pitchFamily="34" charset="0"/>
                <a:cs typeface="Times New Roman" panose="02020603050405020304" pitchFamily="18" charset="0"/>
              </a:rPr>
              <a:t>(i) </a:t>
            </a:r>
            <a:r>
              <a:rPr lang="pl-PL" sz="2400" b="1" dirty="0">
                <a:solidFill>
                  <a:srgbClr val="FF0000"/>
                </a:solidFill>
                <a:latin typeface="+mj-lt"/>
                <a:ea typeface="Calibri" panose="020F0502020204030204" pitchFamily="34" charset="0"/>
                <a:cs typeface="Times New Roman" panose="02020603050405020304" pitchFamily="18" charset="0"/>
              </a:rPr>
              <a:t>najdłuższy okres karencji </a:t>
            </a:r>
            <a:r>
              <a:rPr lang="pl-PL" sz="2400" dirty="0">
                <a:solidFill>
                  <a:srgbClr val="19161A"/>
                </a:solidFill>
                <a:latin typeface="+mj-lt"/>
                <a:ea typeface="Calibri" panose="020F0502020204030204" pitchFamily="34" charset="0"/>
                <a:cs typeface="Times New Roman" panose="02020603050405020304" pitchFamily="18" charset="0"/>
              </a:rPr>
              <a:t>dla jaj określony w charakterystyce danego produktu leczniczego przewidziany dla dowolnego gatunku zwierząt, </a:t>
            </a:r>
            <a:r>
              <a:rPr lang="pl-PL" sz="2400" b="1" dirty="0">
                <a:solidFill>
                  <a:srgbClr val="FF0000"/>
                </a:solidFill>
                <a:latin typeface="+mj-lt"/>
                <a:ea typeface="Calibri" panose="020F0502020204030204" pitchFamily="34" charset="0"/>
                <a:cs typeface="Times New Roman" panose="02020603050405020304" pitchFamily="18" charset="0"/>
              </a:rPr>
              <a:t>pomnożony</a:t>
            </a:r>
            <a:r>
              <a:rPr lang="pl-PL" sz="2400" dirty="0">
                <a:solidFill>
                  <a:srgbClr val="19161A"/>
                </a:solidFill>
                <a:latin typeface="+mj-lt"/>
                <a:ea typeface="Calibri" panose="020F0502020204030204" pitchFamily="34" charset="0"/>
                <a:cs typeface="Times New Roman" panose="02020603050405020304" pitchFamily="18" charset="0"/>
              </a:rPr>
              <a:t> przez współczynnik </a:t>
            </a:r>
            <a:r>
              <a:rPr lang="pl-PL" sz="2400" b="1" dirty="0">
                <a:solidFill>
                  <a:srgbClr val="FF0000"/>
                </a:solidFill>
                <a:latin typeface="+mj-lt"/>
                <a:ea typeface="Calibri" panose="020F0502020204030204" pitchFamily="34" charset="0"/>
                <a:cs typeface="Times New Roman" panose="02020603050405020304" pitchFamily="18" charset="0"/>
              </a:rPr>
              <a:t>1,5</a:t>
            </a:r>
            <a:r>
              <a:rPr lang="pl-PL" sz="2400" dirty="0">
                <a:solidFill>
                  <a:srgbClr val="19161A"/>
                </a:solidFill>
                <a:latin typeface="+mj-lt"/>
                <a:ea typeface="Calibri" panose="020F0502020204030204" pitchFamily="34" charset="0"/>
                <a:cs typeface="Times New Roman" panose="02020603050405020304" pitchFamily="18" charset="0"/>
              </a:rPr>
              <a:t>; </a:t>
            </a:r>
            <a:endParaRPr lang="pl-PL" sz="2400" dirty="0">
              <a:latin typeface="+mj-lt"/>
              <a:ea typeface="Calibri" panose="020F0502020204030204" pitchFamily="34" charset="0"/>
              <a:cs typeface="Times New Roman" panose="02020603050405020304" pitchFamily="18" charset="0"/>
            </a:endParaRPr>
          </a:p>
          <a:p>
            <a:pPr>
              <a:spcBef>
                <a:spcPts val="300"/>
              </a:spcBef>
              <a:spcAft>
                <a:spcPts val="300"/>
              </a:spcAft>
            </a:pPr>
            <a:r>
              <a:rPr lang="pl-PL" sz="2400" dirty="0">
                <a:solidFill>
                  <a:srgbClr val="19161A"/>
                </a:solidFill>
                <a:latin typeface="+mj-lt"/>
                <a:ea typeface="Calibri" panose="020F0502020204030204" pitchFamily="34" charset="0"/>
                <a:cs typeface="Times New Roman" panose="02020603050405020304" pitchFamily="18" charset="0"/>
              </a:rPr>
              <a:t>(ii) </a:t>
            </a:r>
            <a:r>
              <a:rPr lang="pl-PL" sz="2400" b="1" dirty="0">
                <a:solidFill>
                  <a:srgbClr val="FF0000"/>
                </a:solidFill>
                <a:latin typeface="+mj-lt"/>
                <a:ea typeface="Calibri" panose="020F0502020204030204" pitchFamily="34" charset="0"/>
                <a:cs typeface="Times New Roman" panose="02020603050405020304" pitchFamily="18" charset="0"/>
              </a:rPr>
              <a:t>10 dni</a:t>
            </a:r>
            <a:r>
              <a:rPr lang="pl-PL" sz="2400" dirty="0">
                <a:solidFill>
                  <a:srgbClr val="19161A"/>
                </a:solidFill>
                <a:latin typeface="+mj-lt"/>
                <a:ea typeface="Calibri" panose="020F0502020204030204" pitchFamily="34" charset="0"/>
                <a:cs typeface="Times New Roman" panose="02020603050405020304" pitchFamily="18" charset="0"/>
              </a:rPr>
              <a:t>, jeżeli dany produkt nie jest dopuszczony do stosowania u zwierząt, których jaja są przeznaczone do spożycia przez ludzi; </a:t>
            </a:r>
            <a:endParaRPr lang="pl-PL" sz="2400" dirty="0">
              <a:latin typeface="+mj-lt"/>
              <a:ea typeface="Calibri" panose="020F0502020204030204" pitchFamily="34" charset="0"/>
              <a:cs typeface="Times New Roman" panose="02020603050405020304" pitchFamily="18" charset="0"/>
            </a:endParaRP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508" y="336795"/>
            <a:ext cx="1432628" cy="1432628"/>
          </a:xfrm>
          <a:prstGeom prst="rect">
            <a:avLst/>
          </a:prstGeom>
          <a:ln w="228600" cap="sq" cmpd="thickThin">
            <a:solidFill>
              <a:srgbClr val="000000"/>
            </a:solidFill>
            <a:prstDash val="solid"/>
            <a:miter lim="800000"/>
          </a:ln>
          <a:effectLst>
            <a:innerShdw blurRad="76200">
              <a:srgbClr val="000000"/>
            </a:innerShdw>
          </a:effectLst>
        </p:spPr>
      </p:pic>
      <p:sp>
        <p:nvSpPr>
          <p:cNvPr id="6" name="Tytuł 1"/>
          <p:cNvSpPr>
            <a:spLocks noGrp="1"/>
          </p:cNvSpPr>
          <p:nvPr>
            <p:ph type="title"/>
          </p:nvPr>
        </p:nvSpPr>
        <p:spPr>
          <a:xfrm>
            <a:off x="3206468" y="392709"/>
            <a:ext cx="8596668" cy="1320800"/>
          </a:xfrm>
        </p:spPr>
        <p:txBody>
          <a:bodyPr/>
          <a:lstStyle/>
          <a:p>
            <a:r>
              <a:rPr lang="pl-PL" b="1" i="1" dirty="0" smtClean="0"/>
              <a:t>Artykuł 115 </a:t>
            </a:r>
            <a:r>
              <a:rPr lang="pl-PL" dirty="0" smtClean="0"/>
              <a:t/>
            </a:r>
            <a:br>
              <a:rPr lang="pl-PL" dirty="0" smtClean="0"/>
            </a:b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789" y="4334494"/>
            <a:ext cx="2523506" cy="2523506"/>
          </a:xfrm>
          <a:prstGeom prst="rect">
            <a:avLst/>
          </a:prstGeom>
        </p:spPr>
      </p:pic>
    </p:spTree>
    <p:extLst>
      <p:ext uri="{BB962C8B-B14F-4D97-AF65-F5344CB8AC3E}">
        <p14:creationId xmlns:p14="http://schemas.microsoft.com/office/powerpoint/2010/main" val="2734368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5837" y="1222439"/>
            <a:ext cx="10046085" cy="6247141"/>
          </a:xfrm>
        </p:spPr>
        <p:txBody>
          <a:bodyPr>
            <a:normAutofit/>
          </a:bodyPr>
          <a:lstStyle/>
          <a:p>
            <a:r>
              <a:rPr lang="pl-PL" sz="2400" dirty="0"/>
              <a:t>a) </a:t>
            </a:r>
            <a:r>
              <a:rPr lang="pl-PL" sz="2400" b="1" dirty="0">
                <a:solidFill>
                  <a:srgbClr val="FF0000"/>
                </a:solidFill>
              </a:rPr>
              <a:t>weterynaryjny </a:t>
            </a:r>
            <a:r>
              <a:rPr lang="pl-PL" sz="2400" dirty="0"/>
              <a:t>produkt leczniczy </a:t>
            </a:r>
            <a:r>
              <a:rPr lang="pl-PL" sz="2400" b="1" dirty="0">
                <a:solidFill>
                  <a:srgbClr val="FF0000"/>
                </a:solidFill>
              </a:rPr>
              <a:t>dopuszczony </a:t>
            </a:r>
            <a:r>
              <a:rPr lang="pl-PL" sz="2400" dirty="0"/>
              <a:t>do obrotu na podstawie niniejszego rozporządzenia w </a:t>
            </a:r>
            <a:r>
              <a:rPr lang="pl-PL" sz="2400" b="1" dirty="0">
                <a:solidFill>
                  <a:srgbClr val="FF0000"/>
                </a:solidFill>
              </a:rPr>
              <a:t>odpowiednim</a:t>
            </a:r>
            <a:r>
              <a:rPr lang="pl-PL" sz="2400" dirty="0"/>
              <a:t> państwie członkowskim lub w </a:t>
            </a:r>
            <a:r>
              <a:rPr lang="pl-PL" sz="2400" b="1" dirty="0">
                <a:solidFill>
                  <a:srgbClr val="FF0000"/>
                </a:solidFill>
              </a:rPr>
              <a:t>innym </a:t>
            </a:r>
            <a:r>
              <a:rPr lang="pl-PL" sz="2400" dirty="0"/>
              <a:t>państwie członkowskim, przeznaczony </a:t>
            </a:r>
            <a:r>
              <a:rPr lang="pl-PL" sz="2400" dirty="0" smtClean="0"/>
              <a:t/>
            </a:r>
            <a:br>
              <a:rPr lang="pl-PL" sz="2400" dirty="0" smtClean="0"/>
            </a:br>
            <a:r>
              <a:rPr lang="pl-PL" sz="2400" dirty="0" smtClean="0"/>
              <a:t>do </a:t>
            </a:r>
            <a:r>
              <a:rPr lang="pl-PL" sz="2400" dirty="0"/>
              <a:t>stosowania u tego </a:t>
            </a:r>
            <a:r>
              <a:rPr lang="pl-PL" sz="2400" b="1" dirty="0">
                <a:solidFill>
                  <a:srgbClr val="FF0000"/>
                </a:solidFill>
              </a:rPr>
              <a:t>samego gatunku </a:t>
            </a:r>
            <a:r>
              <a:rPr lang="pl-PL" sz="2400" dirty="0"/>
              <a:t>zwierząt lub u </a:t>
            </a:r>
            <a:r>
              <a:rPr lang="pl-PL" sz="2400" b="1" dirty="0">
                <a:solidFill>
                  <a:srgbClr val="FF0000"/>
                </a:solidFill>
              </a:rPr>
              <a:t>innego gatunku </a:t>
            </a:r>
            <a:r>
              <a:rPr lang="pl-PL" sz="2400" dirty="0"/>
              <a:t>zwierząt w przypadku tego </a:t>
            </a:r>
            <a:r>
              <a:rPr lang="pl-PL" sz="2400" b="1" dirty="0">
                <a:solidFill>
                  <a:srgbClr val="FF0000"/>
                </a:solidFill>
              </a:rPr>
              <a:t>samego lub innego objawu</a:t>
            </a:r>
            <a:r>
              <a:rPr lang="pl-PL" sz="2400" dirty="0"/>
              <a:t>; </a:t>
            </a:r>
          </a:p>
          <a:p>
            <a:r>
              <a:rPr lang="pl-PL" sz="2400" dirty="0"/>
              <a:t>b) jeżeli nie istnieje żaden weterynaryjny produkt leczniczy, </a:t>
            </a:r>
            <a:r>
              <a:rPr lang="pl-PL" sz="2400" dirty="0" smtClean="0"/>
              <a:t/>
            </a:r>
            <a:br>
              <a:rPr lang="pl-PL" sz="2400" dirty="0" smtClean="0"/>
            </a:br>
            <a:r>
              <a:rPr lang="pl-PL" sz="2400" dirty="0" smtClean="0"/>
              <a:t>o </a:t>
            </a:r>
            <a:r>
              <a:rPr lang="pl-PL" sz="2400" dirty="0"/>
              <a:t>którym mowa w lit. a) niniejszego ustępu, produkt leczniczy stosowany u </a:t>
            </a:r>
            <a:r>
              <a:rPr lang="pl-PL" sz="2400" b="1" dirty="0">
                <a:solidFill>
                  <a:srgbClr val="FF0000"/>
                </a:solidFill>
              </a:rPr>
              <a:t>ludzi</a:t>
            </a:r>
            <a:r>
              <a:rPr lang="pl-PL" sz="2400" dirty="0"/>
              <a:t> i </a:t>
            </a:r>
            <a:r>
              <a:rPr lang="pl-PL" sz="2400" b="1" dirty="0">
                <a:solidFill>
                  <a:srgbClr val="FF0000"/>
                </a:solidFill>
              </a:rPr>
              <a:t>dopuszczony</a:t>
            </a:r>
            <a:r>
              <a:rPr lang="pl-PL" sz="2400" dirty="0"/>
              <a:t> do obrotu zgodnie z dyrektywą 2001/83/WE lub rozporządzeniem (WE) nr 726/2004; </a:t>
            </a:r>
          </a:p>
          <a:p>
            <a:r>
              <a:rPr lang="pl-PL" sz="2400" dirty="0"/>
              <a:t>c) jeżeli nie istnieje żaden produkt leczniczy, o którym mowa w lit. a) lub b) niniejszego ustępu, weterynaryjny produkt leczniczy przygotowany doraźnie zgodnie ze wskazaniami zawartymi w </a:t>
            </a:r>
            <a:r>
              <a:rPr lang="pl-PL" sz="2400" b="1" dirty="0">
                <a:solidFill>
                  <a:srgbClr val="FF0000"/>
                </a:solidFill>
              </a:rPr>
              <a:t>recepcie weterynaryjnej</a:t>
            </a:r>
            <a:r>
              <a:rPr lang="pl-PL" sz="2400" dirty="0"/>
              <a:t>. </a:t>
            </a:r>
          </a:p>
          <a:p>
            <a:endParaRPr lang="pl-PL" dirty="0"/>
          </a:p>
        </p:txBody>
      </p:sp>
      <p:sp>
        <p:nvSpPr>
          <p:cNvPr id="4" name="Tytuł 1"/>
          <p:cNvSpPr>
            <a:spLocks noGrp="1"/>
          </p:cNvSpPr>
          <p:nvPr>
            <p:ph type="title"/>
          </p:nvPr>
        </p:nvSpPr>
        <p:spPr>
          <a:xfrm>
            <a:off x="2790701" y="348180"/>
            <a:ext cx="8596668" cy="1320800"/>
          </a:xfrm>
        </p:spPr>
        <p:txBody>
          <a:bodyPr/>
          <a:lstStyle/>
          <a:p>
            <a:r>
              <a:rPr lang="pl-PL" b="1" i="1" dirty="0" smtClean="0"/>
              <a:t>Artykuł 112 ust. 1 </a:t>
            </a:r>
            <a:r>
              <a:rPr lang="pl-PL" dirty="0" smtClean="0"/>
              <a:t/>
            </a:r>
            <a:br>
              <a:rPr lang="pl-PL" dirty="0" smtClean="0"/>
            </a:br>
            <a:endParaRPr lang="pl-PL" dirty="0"/>
          </a:p>
        </p:txBody>
      </p:sp>
      <p:pic>
        <p:nvPicPr>
          <p:cNvPr id="5" name="Obraz 4">
            <a:extLst>
              <a:ext uri="{FF2B5EF4-FFF2-40B4-BE49-F238E27FC236}">
                <a16:creationId xmlns="" xmlns:a16="http://schemas.microsoft.com/office/drawing/2014/main" id="{BEE3DD16-BF20-47FE-A343-843002E9D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551" y="348180"/>
            <a:ext cx="1332410" cy="113099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918435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8759" y="660400"/>
            <a:ext cx="9460383" cy="5862124"/>
          </a:xfrm>
        </p:spPr>
        <p:txBody>
          <a:bodyPr>
            <a:normAutofit/>
          </a:bodyPr>
          <a:lstStyle/>
          <a:p>
            <a:r>
              <a:rPr lang="pl-PL" sz="2000" dirty="0"/>
              <a:t>d) w przypadku </a:t>
            </a:r>
            <a:r>
              <a:rPr lang="pl-PL" sz="2000" b="1" dirty="0">
                <a:solidFill>
                  <a:srgbClr val="FF0000"/>
                </a:solidFill>
              </a:rPr>
              <a:t>gatunków zwierząt wodnych</a:t>
            </a:r>
            <a:r>
              <a:rPr lang="pl-PL" sz="2000" dirty="0"/>
              <a:t>, których mięso jest przeznaczone do </a:t>
            </a:r>
            <a:r>
              <a:rPr lang="pl-PL" sz="2000" b="1" dirty="0">
                <a:solidFill>
                  <a:srgbClr val="FF0000"/>
                </a:solidFill>
              </a:rPr>
              <a:t>spożycia</a:t>
            </a:r>
            <a:r>
              <a:rPr lang="pl-PL" sz="2000" dirty="0"/>
              <a:t> przez ludzi, okres karencji </a:t>
            </a:r>
            <a:r>
              <a:rPr lang="pl-PL" sz="2000" b="1" dirty="0">
                <a:solidFill>
                  <a:srgbClr val="FF0000"/>
                </a:solidFill>
              </a:rPr>
              <a:t>nie może być krótszy </a:t>
            </a:r>
            <a:r>
              <a:rPr lang="pl-PL" sz="2000" dirty="0"/>
              <a:t>niż: </a:t>
            </a:r>
          </a:p>
          <a:p>
            <a:r>
              <a:rPr lang="pl-PL" sz="2000" dirty="0"/>
              <a:t>(i) </a:t>
            </a:r>
            <a:r>
              <a:rPr lang="pl-PL" sz="2000" b="1" dirty="0">
                <a:solidFill>
                  <a:srgbClr val="FF0000"/>
                </a:solidFill>
              </a:rPr>
              <a:t>najdłuższy okres karencji </a:t>
            </a:r>
            <a:r>
              <a:rPr lang="pl-PL" sz="2000" dirty="0"/>
              <a:t>określony w charakterystyce danego produktu leczniczego przewidziany dla jakiegokolwiek gatunku zwierząt </a:t>
            </a:r>
            <a:r>
              <a:rPr lang="pl-PL" sz="2000" b="1" dirty="0">
                <a:solidFill>
                  <a:srgbClr val="FF0000"/>
                </a:solidFill>
              </a:rPr>
              <a:t>wodnych pomnożony</a:t>
            </a:r>
            <a:r>
              <a:rPr lang="pl-PL" sz="2000" dirty="0"/>
              <a:t> przez współczynnik </a:t>
            </a:r>
            <a:r>
              <a:rPr lang="pl-PL" sz="2000" b="1" dirty="0">
                <a:solidFill>
                  <a:srgbClr val="FF0000"/>
                </a:solidFill>
              </a:rPr>
              <a:t>1,5</a:t>
            </a:r>
            <a:r>
              <a:rPr lang="pl-PL" sz="2000" dirty="0"/>
              <a:t> i wyrażony w stopniodniach; </a:t>
            </a:r>
          </a:p>
          <a:p>
            <a:r>
              <a:rPr lang="pl-PL" sz="2000" dirty="0"/>
              <a:t>(ii) jeżeli produkt leczniczy jest dopuszczony do stosowania u gatunków zwierząt </a:t>
            </a:r>
            <a:r>
              <a:rPr lang="pl-PL" sz="2000" b="1" dirty="0">
                <a:solidFill>
                  <a:srgbClr val="FF0000"/>
                </a:solidFill>
              </a:rPr>
              <a:t>lądowych</a:t>
            </a:r>
            <a:r>
              <a:rPr lang="pl-PL" sz="2000" dirty="0"/>
              <a:t>, od których lub z których pozyskuje się </a:t>
            </a:r>
            <a:r>
              <a:rPr lang="pl-PL" sz="2000" b="1" dirty="0">
                <a:solidFill>
                  <a:srgbClr val="FF0000"/>
                </a:solidFill>
              </a:rPr>
              <a:t>żywność</a:t>
            </a:r>
            <a:r>
              <a:rPr lang="pl-PL" sz="2000" dirty="0"/>
              <a:t>, </a:t>
            </a:r>
            <a:r>
              <a:rPr lang="pl-PL" sz="2000" b="1" dirty="0">
                <a:solidFill>
                  <a:srgbClr val="FF0000"/>
                </a:solidFill>
              </a:rPr>
              <a:t>najdłuższy okres </a:t>
            </a:r>
            <a:r>
              <a:rPr lang="pl-PL" sz="2000" dirty="0"/>
              <a:t>karencji dla dowolnego gatunku zwierząt, od których lub </a:t>
            </a:r>
            <a:r>
              <a:rPr lang="pl-PL" sz="2000" dirty="0" smtClean="0"/>
              <a:t/>
            </a:r>
            <a:br>
              <a:rPr lang="pl-PL" sz="2000" dirty="0" smtClean="0"/>
            </a:br>
            <a:r>
              <a:rPr lang="pl-PL" sz="2000" dirty="0" smtClean="0"/>
              <a:t>z </a:t>
            </a:r>
            <a:r>
              <a:rPr lang="pl-PL" sz="2000" dirty="0"/>
              <a:t>których pozyskuje się </a:t>
            </a:r>
            <a:r>
              <a:rPr lang="pl-PL" sz="2000" b="1" dirty="0">
                <a:solidFill>
                  <a:srgbClr val="FF0000"/>
                </a:solidFill>
              </a:rPr>
              <a:t>żywność</a:t>
            </a:r>
            <a:r>
              <a:rPr lang="pl-PL" sz="2000" dirty="0"/>
              <a:t>, wskazany w charakterystyce produktu leczniczego </a:t>
            </a:r>
            <a:r>
              <a:rPr lang="pl-PL" sz="2000" b="1" dirty="0">
                <a:solidFill>
                  <a:srgbClr val="FF0000"/>
                </a:solidFill>
              </a:rPr>
              <a:t>pomnożony</a:t>
            </a:r>
            <a:r>
              <a:rPr lang="pl-PL" sz="2000" dirty="0"/>
              <a:t> przez współczynnik</a:t>
            </a:r>
            <a:r>
              <a:rPr lang="pl-PL" sz="2000" b="1" dirty="0">
                <a:solidFill>
                  <a:srgbClr val="FF0000"/>
                </a:solidFill>
              </a:rPr>
              <a:t> 50 </a:t>
            </a:r>
            <a:r>
              <a:rPr lang="pl-PL" sz="2000" dirty="0"/>
              <a:t>i wyrażony w</a:t>
            </a:r>
            <a:r>
              <a:rPr lang="pl-PL" sz="2000" b="1" dirty="0">
                <a:solidFill>
                  <a:srgbClr val="FF0000"/>
                </a:solidFill>
              </a:rPr>
              <a:t> stopniodniach</a:t>
            </a:r>
            <a:r>
              <a:rPr lang="pl-PL" sz="2000" dirty="0"/>
              <a:t>, ale </a:t>
            </a:r>
            <a:r>
              <a:rPr lang="pl-PL" sz="2000" b="1" dirty="0">
                <a:solidFill>
                  <a:srgbClr val="FF0000"/>
                </a:solidFill>
              </a:rPr>
              <a:t>nieprzekraczający 500 stopniodni</a:t>
            </a:r>
            <a:r>
              <a:rPr lang="pl-PL" sz="2000" dirty="0"/>
              <a:t>;</a:t>
            </a:r>
          </a:p>
          <a:p>
            <a:r>
              <a:rPr lang="pl-PL" sz="2000" dirty="0"/>
              <a:t>(iii) </a:t>
            </a:r>
            <a:r>
              <a:rPr lang="pl-PL" sz="2000" b="1" dirty="0">
                <a:solidFill>
                  <a:srgbClr val="FF0000"/>
                </a:solidFill>
              </a:rPr>
              <a:t>500 stopniodni</a:t>
            </a:r>
            <a:r>
              <a:rPr lang="pl-PL" sz="2000" dirty="0"/>
              <a:t>, jeżeli dany produkt leczniczy nie jest dopuszczony do stosowania u gatunków zwierząt, od których lub z których pozyskuje się żywność; </a:t>
            </a:r>
          </a:p>
          <a:p>
            <a:r>
              <a:rPr lang="pl-PL" sz="2000" dirty="0"/>
              <a:t>(iv) </a:t>
            </a:r>
            <a:r>
              <a:rPr lang="pl-PL" sz="2000" b="1" dirty="0">
                <a:solidFill>
                  <a:srgbClr val="FF0000"/>
                </a:solidFill>
              </a:rPr>
              <a:t>25 stopniodni</a:t>
            </a:r>
            <a:r>
              <a:rPr lang="pl-PL" sz="2000" dirty="0"/>
              <a:t>, jeśli najdłuższy okres karencji w przypadku jakichkolwiek gatunków zwierząt wynosi </a:t>
            </a:r>
            <a:r>
              <a:rPr lang="pl-PL" sz="2000" b="1" dirty="0">
                <a:solidFill>
                  <a:srgbClr val="FF0000"/>
                </a:solidFill>
              </a:rPr>
              <a:t>zero</a:t>
            </a:r>
            <a:r>
              <a:rPr lang="pl-PL" sz="2000" dirty="0"/>
              <a:t>. </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508" y="336795"/>
            <a:ext cx="1432628" cy="1432628"/>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0508" y="5374903"/>
            <a:ext cx="1437291" cy="1147621"/>
          </a:xfrm>
          <a:prstGeom prst="rect">
            <a:avLst/>
          </a:prstGeom>
          <a:ln w="228600" cap="sq" cmpd="thickThin">
            <a:solidFill>
              <a:srgbClr val="000000"/>
            </a:solidFill>
            <a:prstDash val="solid"/>
            <a:miter lim="800000"/>
          </a:ln>
          <a:effectLst>
            <a:innerShdw blurRad="76200">
              <a:srgbClr val="000000"/>
            </a:innerShdw>
          </a:effectLst>
        </p:spPr>
      </p:pic>
      <p:sp>
        <p:nvSpPr>
          <p:cNvPr id="6" name="Tytuł 1"/>
          <p:cNvSpPr>
            <a:spLocks noGrp="1"/>
          </p:cNvSpPr>
          <p:nvPr>
            <p:ph type="title"/>
          </p:nvPr>
        </p:nvSpPr>
        <p:spPr>
          <a:xfrm>
            <a:off x="3595332" y="0"/>
            <a:ext cx="8596668" cy="1320800"/>
          </a:xfrm>
        </p:spPr>
        <p:txBody>
          <a:bodyPr/>
          <a:lstStyle/>
          <a:p>
            <a:r>
              <a:rPr lang="pl-PL" b="1" i="1" dirty="0" smtClean="0"/>
              <a:t>Artykuł 115 </a:t>
            </a:r>
            <a:r>
              <a:rPr lang="pl-PL" dirty="0" smtClean="0"/>
              <a:t/>
            </a:r>
            <a:br>
              <a:rPr lang="pl-PL" dirty="0" smtClean="0"/>
            </a:br>
            <a:endParaRPr lang="pl-PL" dirty="0"/>
          </a:p>
        </p:txBody>
      </p:sp>
    </p:spTree>
    <p:extLst>
      <p:ext uri="{BB962C8B-B14F-4D97-AF65-F5344CB8AC3E}">
        <p14:creationId xmlns:p14="http://schemas.microsoft.com/office/powerpoint/2010/main" val="4026976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Prostokąt 3"/>
          <p:cNvSpPr/>
          <p:nvPr/>
        </p:nvSpPr>
        <p:spPr>
          <a:xfrm>
            <a:off x="0" y="-5285"/>
            <a:ext cx="12192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6272" cy="4221853"/>
          </a:xfrm>
          <a:prstGeom prst="rect">
            <a:avLst/>
          </a:prstGeom>
        </p:spPr>
      </p:pic>
      <p:sp>
        <p:nvSpPr>
          <p:cNvPr id="6" name="Symbol zastępczy zawartości 2"/>
          <p:cNvSpPr txBox="1">
            <a:spLocks/>
          </p:cNvSpPr>
          <p:nvPr/>
        </p:nvSpPr>
        <p:spPr>
          <a:xfrm>
            <a:off x="6222051" y="4446620"/>
            <a:ext cx="5731355" cy="20131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sz="2400" dirty="0" smtClean="0"/>
              <a:t>500 stopniodni dla tkanek ryb (czyli np. 50 dni od zakończenia leczenia, jeśli ryby przebywają w wodzie </a:t>
            </a:r>
            <a:br>
              <a:rPr lang="pl-PL" sz="2400" dirty="0" smtClean="0"/>
            </a:br>
            <a:r>
              <a:rPr lang="pl-PL" sz="2400" dirty="0" smtClean="0"/>
              <a:t>o temperaturze 10</a:t>
            </a:r>
            <a:r>
              <a:rPr lang="pl-PL" sz="2400" baseline="30000" dirty="0" smtClean="0"/>
              <a:t>o</a:t>
            </a:r>
            <a:r>
              <a:rPr lang="pl-PL" sz="2400" dirty="0" smtClean="0"/>
              <a:t>C)</a:t>
            </a:r>
          </a:p>
          <a:p>
            <a:endParaRPr lang="pl-PL" dirty="0"/>
          </a:p>
        </p:txBody>
      </p:sp>
      <p:sp>
        <p:nvSpPr>
          <p:cNvPr id="10" name="Symbol zastępczy zawartości 2"/>
          <p:cNvSpPr txBox="1">
            <a:spLocks/>
          </p:cNvSpPr>
          <p:nvPr/>
        </p:nvSpPr>
        <p:spPr>
          <a:xfrm>
            <a:off x="6103917" y="1079039"/>
            <a:ext cx="5568279" cy="20785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pl-PL" sz="2400" dirty="0" smtClean="0">
                <a:solidFill>
                  <a:schemeClr val="bg2">
                    <a:lumMod val="25000"/>
                  </a:schemeClr>
                </a:solidFill>
              </a:rPr>
              <a:t>liczba dni uzyskana z ilorazu liczby 500 i temperatury wody stawu hodowlanego, w którym przebywają leczone ryby, wyrażonej w stopniach Celsjusza — w przypadku tkanek pochodzących od ryb (</a:t>
            </a:r>
            <a:r>
              <a:rPr lang="pl-PL" sz="2400" dirty="0">
                <a:solidFill>
                  <a:schemeClr val="bg2">
                    <a:lumMod val="25000"/>
                  </a:schemeClr>
                </a:solidFill>
              </a:rPr>
              <a:t>§ 3 ust. 1 pkt 3 rozporządzenie Ministra Zdrowia </a:t>
            </a:r>
            <a:r>
              <a:rPr lang="pl-PL" sz="2400" dirty="0" smtClean="0">
                <a:solidFill>
                  <a:schemeClr val="bg2">
                    <a:lumMod val="25000"/>
                  </a:schemeClr>
                </a:solidFill>
              </a:rPr>
              <a:t/>
            </a:r>
            <a:br>
              <a:rPr lang="pl-PL" sz="2400" dirty="0" smtClean="0">
                <a:solidFill>
                  <a:schemeClr val="bg2">
                    <a:lumMod val="25000"/>
                  </a:schemeClr>
                </a:solidFill>
              </a:rPr>
            </a:br>
            <a:r>
              <a:rPr lang="pl-PL" sz="2400" dirty="0" smtClean="0">
                <a:solidFill>
                  <a:schemeClr val="bg2">
                    <a:lumMod val="25000"/>
                  </a:schemeClr>
                </a:solidFill>
              </a:rPr>
              <a:t>z </a:t>
            </a:r>
            <a:r>
              <a:rPr lang="pl-PL" sz="2400" dirty="0">
                <a:solidFill>
                  <a:schemeClr val="bg2">
                    <a:lumMod val="25000"/>
                  </a:schemeClr>
                </a:solidFill>
              </a:rPr>
              <a:t>dnia 27 listopada 2008 r</a:t>
            </a:r>
            <a:r>
              <a:rPr lang="pl-PL" sz="2400" dirty="0" smtClean="0">
                <a:solidFill>
                  <a:schemeClr val="bg2">
                    <a:lumMod val="25000"/>
                  </a:schemeClr>
                </a:solidFill>
              </a:rPr>
              <a:t>.)</a:t>
            </a:r>
            <a:endParaRPr lang="pl-PL" sz="2400" dirty="0">
              <a:solidFill>
                <a:schemeClr val="bg2">
                  <a:lumMod val="25000"/>
                </a:schemeClr>
              </a:solidFill>
            </a:endParaRPr>
          </a:p>
          <a:p>
            <a:pPr algn="just"/>
            <a:endParaRPr lang="pl-PL" sz="2400" dirty="0"/>
          </a:p>
        </p:txBody>
      </p:sp>
      <p:sp>
        <p:nvSpPr>
          <p:cNvPr id="11" name="Tytuł 1"/>
          <p:cNvSpPr txBox="1">
            <a:spLocks/>
          </p:cNvSpPr>
          <p:nvPr/>
        </p:nvSpPr>
        <p:spPr>
          <a:xfrm>
            <a:off x="6103917" y="194205"/>
            <a:ext cx="5967624" cy="107579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4400" b="1" i="1" dirty="0" smtClean="0">
                <a:solidFill>
                  <a:schemeClr val="accent2">
                    <a:lumMod val="75000"/>
                  </a:schemeClr>
                </a:solidFill>
              </a:rPr>
              <a:t>Liczba stopniodni </a:t>
            </a:r>
            <a:r>
              <a:rPr lang="pl-PL" sz="4400" b="1" i="1" dirty="0">
                <a:solidFill>
                  <a:schemeClr val="accent2">
                    <a:lumMod val="75000"/>
                  </a:schemeClr>
                </a:solidFill>
              </a:rPr>
              <a:t>-°D</a:t>
            </a:r>
            <a:r>
              <a:rPr lang="pl-PL" sz="4400" b="1" i="1" dirty="0" smtClean="0">
                <a:solidFill>
                  <a:schemeClr val="accent2">
                    <a:lumMod val="75000"/>
                  </a:schemeClr>
                </a:solidFill>
              </a:rPr>
              <a:t>  </a:t>
            </a:r>
            <a:r>
              <a:rPr lang="pl-PL" sz="4400" b="1" dirty="0" smtClean="0"/>
              <a:t/>
            </a:r>
            <a:br>
              <a:rPr lang="pl-PL" sz="4400" b="1" dirty="0" smtClean="0"/>
            </a:br>
            <a:endParaRPr lang="pl-PL" sz="4400" b="1" dirty="0"/>
          </a:p>
        </p:txBody>
      </p:sp>
      <p:sp>
        <p:nvSpPr>
          <p:cNvPr id="13" name="pole tekstowe 12"/>
          <p:cNvSpPr txBox="1"/>
          <p:nvPr/>
        </p:nvSpPr>
        <p:spPr>
          <a:xfrm>
            <a:off x="23693" y="4846019"/>
            <a:ext cx="3610219" cy="769441"/>
          </a:xfrm>
          <a:prstGeom prst="rect">
            <a:avLst/>
          </a:prstGeom>
          <a:noFill/>
        </p:spPr>
        <p:txBody>
          <a:bodyPr wrap="square" rtlCol="0">
            <a:spAutoFit/>
          </a:bodyPr>
          <a:lstStyle/>
          <a:p>
            <a:r>
              <a:rPr lang="pl-PL" sz="2800" b="1" dirty="0" smtClean="0"/>
              <a:t>Okres karencji </a:t>
            </a:r>
            <a:r>
              <a:rPr lang="pl-PL" sz="4400" b="1" dirty="0" smtClean="0"/>
              <a:t>=</a:t>
            </a:r>
          </a:p>
        </p:txBody>
      </p:sp>
      <p:cxnSp>
        <p:nvCxnSpPr>
          <p:cNvPr id="15" name="Łącznik prosty 14"/>
          <p:cNvCxnSpPr/>
          <p:nvPr/>
        </p:nvCxnSpPr>
        <p:spPr>
          <a:xfrm flipV="1">
            <a:off x="3132158" y="5265700"/>
            <a:ext cx="2814114" cy="21055"/>
          </a:xfrm>
          <a:prstGeom prst="line">
            <a:avLst/>
          </a:prstGeom>
          <a:ln w="76200"/>
        </p:spPr>
        <p:style>
          <a:lnRef idx="1">
            <a:schemeClr val="dk1"/>
          </a:lnRef>
          <a:fillRef idx="0">
            <a:schemeClr val="dk1"/>
          </a:fillRef>
          <a:effectRef idx="0">
            <a:schemeClr val="dk1"/>
          </a:effectRef>
          <a:fontRef idx="minor">
            <a:schemeClr val="tx1"/>
          </a:fontRef>
        </p:style>
      </p:cxnSp>
      <p:sp>
        <p:nvSpPr>
          <p:cNvPr id="18" name="pole tekstowe 17"/>
          <p:cNvSpPr txBox="1"/>
          <p:nvPr/>
        </p:nvSpPr>
        <p:spPr>
          <a:xfrm>
            <a:off x="3338973" y="4452264"/>
            <a:ext cx="1919206" cy="707886"/>
          </a:xfrm>
          <a:prstGeom prst="rect">
            <a:avLst/>
          </a:prstGeom>
          <a:noFill/>
        </p:spPr>
        <p:txBody>
          <a:bodyPr wrap="square" rtlCol="0">
            <a:spAutoFit/>
          </a:bodyPr>
          <a:lstStyle/>
          <a:p>
            <a:pPr algn="ctr"/>
            <a:r>
              <a:rPr lang="pl-PL" sz="4000" b="1" dirty="0" smtClean="0"/>
              <a:t>500</a:t>
            </a:r>
            <a:endParaRPr lang="pl-PL" sz="4000" b="1" dirty="0"/>
          </a:p>
        </p:txBody>
      </p:sp>
      <p:sp>
        <p:nvSpPr>
          <p:cNvPr id="19" name="pole tekstowe 18"/>
          <p:cNvSpPr txBox="1"/>
          <p:nvPr/>
        </p:nvSpPr>
        <p:spPr>
          <a:xfrm>
            <a:off x="2925930" y="5424780"/>
            <a:ext cx="3177987" cy="1200329"/>
          </a:xfrm>
          <a:prstGeom prst="rect">
            <a:avLst/>
          </a:prstGeom>
          <a:noFill/>
        </p:spPr>
        <p:txBody>
          <a:bodyPr wrap="square" rtlCol="0">
            <a:spAutoFit/>
          </a:bodyPr>
          <a:lstStyle/>
          <a:p>
            <a:pPr algn="ctr"/>
            <a:r>
              <a:rPr lang="pl-PL" sz="2400" b="1" dirty="0" smtClean="0"/>
              <a:t>Temperatura wody w stawie hodowlanym w </a:t>
            </a:r>
            <a:r>
              <a:rPr lang="pl-PL" sz="2400" b="1" dirty="0"/>
              <a:t>°C</a:t>
            </a:r>
            <a:r>
              <a:rPr lang="pl-PL" sz="2400" b="1" dirty="0" smtClean="0"/>
              <a:t> </a:t>
            </a:r>
            <a:endParaRPr lang="pl-PL" sz="2400" b="1" dirty="0"/>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917" y="2231"/>
            <a:ext cx="538404" cy="2153615"/>
          </a:xfrm>
          <a:prstGeom prst="rect">
            <a:avLst/>
          </a:prstGeom>
        </p:spPr>
      </p:pic>
      <p:pic>
        <p:nvPicPr>
          <p:cNvPr id="17" name="Obraz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3884" y="2189225"/>
            <a:ext cx="2379697" cy="1406665"/>
          </a:xfrm>
          <a:prstGeom prst="rect">
            <a:avLst/>
          </a:prstGeom>
        </p:spPr>
      </p:pic>
      <p:pic>
        <p:nvPicPr>
          <p:cNvPr id="22" name="Obraz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215" y="2327250"/>
            <a:ext cx="2379697" cy="1406665"/>
          </a:xfrm>
          <a:prstGeom prst="rect">
            <a:avLst/>
          </a:prstGeom>
        </p:spPr>
      </p:pic>
      <p:pic>
        <p:nvPicPr>
          <p:cNvPr id="25" name="Obraz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158" y="3200470"/>
            <a:ext cx="1847897" cy="1092312"/>
          </a:xfrm>
          <a:prstGeom prst="rect">
            <a:avLst/>
          </a:prstGeom>
        </p:spPr>
      </p:pic>
    </p:spTree>
    <p:extLst>
      <p:ext uri="{BB962C8B-B14F-4D97-AF65-F5344CB8AC3E}">
        <p14:creationId xmlns:p14="http://schemas.microsoft.com/office/powerpoint/2010/main" val="42828931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a:xfrm>
            <a:off x="306944" y="227635"/>
            <a:ext cx="8596668" cy="1320800"/>
          </a:xfrm>
        </p:spPr>
        <p:txBody>
          <a:bodyPr>
            <a:normAutofit/>
          </a:bodyPr>
          <a:lstStyle/>
          <a:p>
            <a:r>
              <a:rPr lang="pl-PL" sz="4400" b="1" i="1" dirty="0" smtClean="0"/>
              <a:t>Okresy karencji</a:t>
            </a:r>
            <a:endParaRPr lang="pl-PL" sz="4400" b="1" i="1" dirty="0"/>
          </a:p>
        </p:txBody>
      </p:sp>
      <p:sp>
        <p:nvSpPr>
          <p:cNvPr id="3" name="Symbol zastępczy zawartości 2"/>
          <p:cNvSpPr>
            <a:spLocks noGrp="1"/>
          </p:cNvSpPr>
          <p:nvPr>
            <p:ph idx="1"/>
          </p:nvPr>
        </p:nvSpPr>
        <p:spPr>
          <a:xfrm>
            <a:off x="306944" y="1246189"/>
            <a:ext cx="8596668" cy="3880773"/>
          </a:xfrm>
        </p:spPr>
        <p:txBody>
          <a:bodyPr>
            <a:normAutofit fontScale="92500" lnSpcReduction="10000"/>
          </a:bodyPr>
          <a:lstStyle/>
          <a:p>
            <a:pPr>
              <a:buFont typeface="Wingdings" panose="05000000000000000000" pitchFamily="2" charset="2"/>
              <a:buChar char="q"/>
            </a:pPr>
            <a:r>
              <a:rPr lang="pl-PL" sz="2800" u="sng" dirty="0"/>
              <a:t>Karpie — tkanki jadalne:</a:t>
            </a:r>
            <a:endParaRPr lang="pl-PL" sz="2800" dirty="0"/>
          </a:p>
          <a:p>
            <a:r>
              <a:rPr lang="pl-PL" sz="2800" dirty="0"/>
              <a:t>35 dni przy temperaturze wody </a:t>
            </a:r>
            <a:r>
              <a:rPr lang="pl-PL" sz="2800" dirty="0" smtClean="0"/>
              <a:t>12-20°C </a:t>
            </a:r>
          </a:p>
          <a:p>
            <a:r>
              <a:rPr lang="pl-PL" sz="2800" dirty="0" smtClean="0"/>
              <a:t>30 </a:t>
            </a:r>
            <a:r>
              <a:rPr lang="pl-PL" sz="2800" dirty="0"/>
              <a:t>dni przy temperaturze wody powyżej </a:t>
            </a:r>
            <a:r>
              <a:rPr lang="pl-PL" sz="2800" dirty="0" smtClean="0"/>
              <a:t>20°C</a:t>
            </a:r>
          </a:p>
          <a:p>
            <a:pPr marL="0" indent="0">
              <a:buNone/>
            </a:pPr>
            <a:r>
              <a:rPr lang="pl-PL" sz="2800" dirty="0"/>
              <a:t> </a:t>
            </a:r>
            <a:endParaRPr lang="pl-PL" sz="2800" dirty="0" smtClean="0"/>
          </a:p>
          <a:p>
            <a:pPr>
              <a:buFont typeface="Wingdings" panose="05000000000000000000" pitchFamily="2" charset="2"/>
              <a:buChar char="q"/>
            </a:pPr>
            <a:r>
              <a:rPr lang="pl-PL" sz="2800" u="sng" dirty="0" smtClean="0"/>
              <a:t>Pstrągi</a:t>
            </a:r>
            <a:r>
              <a:rPr lang="pl-PL" sz="2800" u="sng" dirty="0"/>
              <a:t> - tkanki jadalne:</a:t>
            </a:r>
          </a:p>
          <a:p>
            <a:r>
              <a:rPr lang="pl-PL" sz="2800" dirty="0"/>
              <a:t>60 dni przy temperaturze wody poniżej 7°C </a:t>
            </a:r>
            <a:endParaRPr lang="pl-PL" sz="2800" dirty="0" smtClean="0"/>
          </a:p>
          <a:p>
            <a:r>
              <a:rPr lang="pl-PL" sz="2800" dirty="0" smtClean="0"/>
              <a:t>50 </a:t>
            </a:r>
            <a:r>
              <a:rPr lang="pl-PL" sz="2800" dirty="0"/>
              <a:t>dni przy temperaturze wody </a:t>
            </a:r>
            <a:r>
              <a:rPr lang="pl-PL" sz="2800" dirty="0" smtClean="0"/>
              <a:t>8-12</a:t>
            </a:r>
            <a:r>
              <a:rPr lang="pl-PL" sz="2800" dirty="0"/>
              <a:t>°</a:t>
            </a:r>
            <a:r>
              <a:rPr lang="pl-PL" sz="2800" dirty="0" smtClean="0"/>
              <a:t>C</a:t>
            </a:r>
            <a:r>
              <a:rPr lang="pl-PL" sz="2800" dirty="0"/>
              <a:t> </a:t>
            </a:r>
            <a:endParaRPr lang="pl-PL" sz="2800" dirty="0" smtClean="0"/>
          </a:p>
          <a:p>
            <a:r>
              <a:rPr lang="pl-PL" sz="2800" dirty="0" smtClean="0"/>
              <a:t>40 </a:t>
            </a:r>
            <a:r>
              <a:rPr lang="pl-PL" sz="2800" dirty="0"/>
              <a:t>dni przy temperaturze wody </a:t>
            </a:r>
            <a:r>
              <a:rPr lang="pl-PL" sz="2800" dirty="0" smtClean="0"/>
              <a:t>13-20</a:t>
            </a:r>
            <a:r>
              <a:rPr lang="pl-PL" sz="2800" dirty="0"/>
              <a:t>°</a:t>
            </a:r>
            <a:r>
              <a:rPr lang="pl-PL" sz="2800" dirty="0" smtClean="0"/>
              <a:t>C</a:t>
            </a:r>
            <a:endParaRPr lang="pl-PL" sz="2800" dirty="0"/>
          </a:p>
          <a:p>
            <a:endParaRPr lang="pl-PL" dirty="0"/>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815" y="4092383"/>
            <a:ext cx="4830634" cy="1900098"/>
          </a:xfrm>
          <a:prstGeom prst="rect">
            <a:avLst/>
          </a:prstGeom>
        </p:spPr>
      </p:pic>
      <p:pic>
        <p:nvPicPr>
          <p:cNvPr id="11" name="Obraz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670" y="551618"/>
            <a:ext cx="4101538" cy="2448904"/>
          </a:xfrm>
          <a:prstGeom prst="rect">
            <a:avLst/>
          </a:prstGeom>
        </p:spPr>
      </p:pic>
    </p:spTree>
    <p:extLst>
      <p:ext uri="{BB962C8B-B14F-4D97-AF65-F5344CB8AC3E}">
        <p14:creationId xmlns:p14="http://schemas.microsoft.com/office/powerpoint/2010/main" val="41184078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a:off x="134014" y="1725187"/>
            <a:ext cx="3206337" cy="2031325"/>
          </a:xfrm>
          <a:prstGeom prst="rect">
            <a:avLst/>
          </a:prstGeom>
          <a:solidFill>
            <a:schemeClr val="accent1">
              <a:lumMod val="40000"/>
              <a:lumOff val="60000"/>
            </a:schemeClr>
          </a:solidFill>
        </p:spPr>
        <p:txBody>
          <a:bodyPr wrap="square">
            <a:spAutoFit/>
          </a:bodyPr>
          <a:lstStyle/>
          <a:p>
            <a:r>
              <a:rPr lang="pl-PL" dirty="0"/>
              <a:t>l</a:t>
            </a:r>
            <a:r>
              <a:rPr lang="pl-PL" dirty="0" smtClean="0"/>
              <a:t>it. a) pkt (i</a:t>
            </a:r>
            <a:r>
              <a:rPr lang="pl-PL" dirty="0"/>
              <a:t>) </a:t>
            </a:r>
            <a:r>
              <a:rPr lang="pl-PL" b="1" dirty="0">
                <a:solidFill>
                  <a:srgbClr val="FF0000"/>
                </a:solidFill>
              </a:rPr>
              <a:t>najdłuższy okres </a:t>
            </a:r>
            <a:r>
              <a:rPr lang="pl-PL" dirty="0"/>
              <a:t>karencji określony w charakterystyce danego produktu leczniczego przewidziany </a:t>
            </a:r>
            <a:r>
              <a:rPr lang="pl-PL" b="1" dirty="0">
                <a:solidFill>
                  <a:srgbClr val="FF0000"/>
                </a:solidFill>
              </a:rPr>
              <a:t>dla mięsa i podrobów pomnożony</a:t>
            </a:r>
            <a:r>
              <a:rPr lang="pl-PL" dirty="0"/>
              <a:t> przez współczynnik </a:t>
            </a:r>
            <a:r>
              <a:rPr lang="pl-PL" b="1" dirty="0" smtClean="0">
                <a:solidFill>
                  <a:srgbClr val="FF0000"/>
                </a:solidFill>
              </a:rPr>
              <a:t>1,5</a:t>
            </a:r>
            <a:endParaRPr lang="pl-PL" dirty="0"/>
          </a:p>
        </p:txBody>
      </p:sp>
      <p:sp>
        <p:nvSpPr>
          <p:cNvPr id="16" name="Prostokąt 15"/>
          <p:cNvSpPr/>
          <p:nvPr/>
        </p:nvSpPr>
        <p:spPr>
          <a:xfrm>
            <a:off x="3872864" y="1728452"/>
            <a:ext cx="3412177" cy="2031325"/>
          </a:xfrm>
          <a:prstGeom prst="rect">
            <a:avLst/>
          </a:prstGeom>
          <a:solidFill>
            <a:schemeClr val="accent1">
              <a:lumMod val="40000"/>
              <a:lumOff val="60000"/>
            </a:schemeClr>
          </a:solidFill>
        </p:spPr>
        <p:txBody>
          <a:bodyPr wrap="square">
            <a:spAutoFit/>
          </a:bodyPr>
          <a:lstStyle/>
          <a:p>
            <a:r>
              <a:rPr lang="pl-PL" dirty="0" smtClean="0"/>
              <a:t>lit. b) pkt (i</a:t>
            </a:r>
            <a:r>
              <a:rPr lang="pl-PL" dirty="0"/>
              <a:t>) </a:t>
            </a:r>
            <a:r>
              <a:rPr lang="pl-PL" b="1" dirty="0">
                <a:solidFill>
                  <a:srgbClr val="FF0000"/>
                </a:solidFill>
              </a:rPr>
              <a:t>najdłuższy okres karencji </a:t>
            </a:r>
            <a:r>
              <a:rPr lang="pl-PL" dirty="0"/>
              <a:t>dla </a:t>
            </a:r>
            <a:r>
              <a:rPr lang="pl-PL" b="1" dirty="0">
                <a:solidFill>
                  <a:srgbClr val="FF0000"/>
                </a:solidFill>
              </a:rPr>
              <a:t>mleka</a:t>
            </a:r>
            <a:r>
              <a:rPr lang="pl-PL" dirty="0"/>
              <a:t> określony w charakterystyce danego produktu leczniczego przewidziany dla dowolnego gatunku zwierząt </a:t>
            </a:r>
            <a:r>
              <a:rPr lang="pl-PL" b="1" dirty="0">
                <a:solidFill>
                  <a:srgbClr val="FF0000"/>
                </a:solidFill>
              </a:rPr>
              <a:t>pomnożony</a:t>
            </a:r>
            <a:r>
              <a:rPr lang="pl-PL" dirty="0"/>
              <a:t> przez współczynnik </a:t>
            </a:r>
            <a:r>
              <a:rPr lang="pl-PL" b="1" dirty="0" smtClean="0">
                <a:solidFill>
                  <a:srgbClr val="FF0000"/>
                </a:solidFill>
              </a:rPr>
              <a:t>1,5</a:t>
            </a:r>
            <a:endParaRPr lang="pl-PL" dirty="0"/>
          </a:p>
        </p:txBody>
      </p:sp>
      <p:sp>
        <p:nvSpPr>
          <p:cNvPr id="17" name="Prostokąt 16"/>
          <p:cNvSpPr/>
          <p:nvPr/>
        </p:nvSpPr>
        <p:spPr>
          <a:xfrm>
            <a:off x="8106565" y="1725187"/>
            <a:ext cx="3505505" cy="2031325"/>
          </a:xfrm>
          <a:prstGeom prst="rect">
            <a:avLst/>
          </a:prstGeom>
          <a:solidFill>
            <a:schemeClr val="accent1">
              <a:lumMod val="40000"/>
              <a:lumOff val="60000"/>
            </a:schemeClr>
          </a:solidFill>
        </p:spPr>
        <p:txBody>
          <a:bodyPr wrap="square">
            <a:spAutoFit/>
          </a:bodyPr>
          <a:lstStyle/>
          <a:p>
            <a:pPr>
              <a:spcBef>
                <a:spcPts val="300"/>
              </a:spcBef>
              <a:spcAft>
                <a:spcPts val="300"/>
              </a:spcAft>
            </a:pPr>
            <a:r>
              <a:rPr lang="pl-PL" dirty="0" smtClean="0">
                <a:solidFill>
                  <a:srgbClr val="19161A"/>
                </a:solidFill>
                <a:ea typeface="Calibri" panose="020F0502020204030204" pitchFamily="34" charset="0"/>
                <a:cs typeface="Times New Roman" panose="02020603050405020304" pitchFamily="18" charset="0"/>
              </a:rPr>
              <a:t>lit. c) pkt (i</a:t>
            </a:r>
            <a:r>
              <a:rPr lang="pl-PL" dirty="0">
                <a:solidFill>
                  <a:srgbClr val="19161A"/>
                </a:solidFill>
                <a:ea typeface="Calibri" panose="020F0502020204030204" pitchFamily="34" charset="0"/>
                <a:cs typeface="Times New Roman" panose="02020603050405020304" pitchFamily="18" charset="0"/>
              </a:rPr>
              <a:t>) </a:t>
            </a:r>
            <a:r>
              <a:rPr lang="pl-PL" b="1" dirty="0">
                <a:solidFill>
                  <a:srgbClr val="FF0000"/>
                </a:solidFill>
                <a:ea typeface="Calibri" panose="020F0502020204030204" pitchFamily="34" charset="0"/>
                <a:cs typeface="Times New Roman" panose="02020603050405020304" pitchFamily="18" charset="0"/>
              </a:rPr>
              <a:t>najdłuższy okres karencji </a:t>
            </a:r>
            <a:r>
              <a:rPr lang="pl-PL" dirty="0">
                <a:solidFill>
                  <a:srgbClr val="19161A"/>
                </a:solidFill>
                <a:ea typeface="Calibri" panose="020F0502020204030204" pitchFamily="34" charset="0"/>
                <a:cs typeface="Times New Roman" panose="02020603050405020304" pitchFamily="18" charset="0"/>
              </a:rPr>
              <a:t>dla jaj określony w charakterystyce danego produktu leczniczego przewidziany dla dowolnego gatunku zwierząt, </a:t>
            </a:r>
            <a:r>
              <a:rPr lang="pl-PL" b="1" dirty="0">
                <a:solidFill>
                  <a:srgbClr val="FF0000"/>
                </a:solidFill>
                <a:ea typeface="Calibri" panose="020F0502020204030204" pitchFamily="34" charset="0"/>
                <a:cs typeface="Times New Roman" panose="02020603050405020304" pitchFamily="18" charset="0"/>
              </a:rPr>
              <a:t>pomnożony</a:t>
            </a:r>
            <a:r>
              <a:rPr lang="pl-PL" dirty="0">
                <a:solidFill>
                  <a:srgbClr val="19161A"/>
                </a:solidFill>
                <a:ea typeface="Calibri" panose="020F0502020204030204" pitchFamily="34" charset="0"/>
                <a:cs typeface="Times New Roman" panose="02020603050405020304" pitchFamily="18" charset="0"/>
              </a:rPr>
              <a:t> przez współczynnik </a:t>
            </a:r>
            <a:r>
              <a:rPr lang="pl-PL" b="1" dirty="0" smtClean="0">
                <a:solidFill>
                  <a:srgbClr val="FF0000"/>
                </a:solidFill>
                <a:ea typeface="Calibri" panose="020F0502020204030204" pitchFamily="34" charset="0"/>
                <a:cs typeface="Times New Roman" panose="02020603050405020304" pitchFamily="18" charset="0"/>
              </a:rPr>
              <a:t>1,5</a:t>
            </a:r>
            <a:endParaRPr lang="pl-PL" dirty="0">
              <a:ea typeface="Calibri" panose="020F0502020204030204" pitchFamily="34" charset="0"/>
              <a:cs typeface="Times New Roman" panose="02020603050405020304" pitchFamily="18" charset="0"/>
            </a:endParaRPr>
          </a:p>
        </p:txBody>
      </p:sp>
      <p:sp>
        <p:nvSpPr>
          <p:cNvPr id="18" name="Prostokąt 17"/>
          <p:cNvSpPr/>
          <p:nvPr/>
        </p:nvSpPr>
        <p:spPr>
          <a:xfrm>
            <a:off x="130323" y="4601044"/>
            <a:ext cx="4270625" cy="2031325"/>
          </a:xfrm>
          <a:prstGeom prst="rect">
            <a:avLst/>
          </a:prstGeom>
          <a:solidFill>
            <a:schemeClr val="accent1">
              <a:lumMod val="40000"/>
              <a:lumOff val="60000"/>
            </a:schemeClr>
          </a:solidFill>
        </p:spPr>
        <p:txBody>
          <a:bodyPr wrap="square">
            <a:spAutoFit/>
          </a:bodyPr>
          <a:lstStyle/>
          <a:p>
            <a:r>
              <a:rPr lang="pl-PL" dirty="0"/>
              <a:t>l</a:t>
            </a:r>
            <a:r>
              <a:rPr lang="pl-PL" dirty="0" smtClean="0"/>
              <a:t>it. d pkt (i</a:t>
            </a:r>
            <a:r>
              <a:rPr lang="pl-PL" dirty="0"/>
              <a:t>) </a:t>
            </a:r>
            <a:r>
              <a:rPr lang="pl-PL" b="1" dirty="0">
                <a:solidFill>
                  <a:srgbClr val="FF0000"/>
                </a:solidFill>
              </a:rPr>
              <a:t>najdłuższy okres karencji </a:t>
            </a:r>
            <a:r>
              <a:rPr lang="pl-PL" dirty="0"/>
              <a:t>określony w charakterystyce danego produktu leczniczego przewidziany dla jakiegokolwiek gatunku zwierząt </a:t>
            </a:r>
            <a:r>
              <a:rPr lang="pl-PL" b="1" dirty="0">
                <a:solidFill>
                  <a:srgbClr val="FF0000"/>
                </a:solidFill>
              </a:rPr>
              <a:t>wodnych pomnożony</a:t>
            </a:r>
            <a:r>
              <a:rPr lang="pl-PL" dirty="0"/>
              <a:t> przez współczynnik </a:t>
            </a:r>
            <a:r>
              <a:rPr lang="pl-PL" b="1" dirty="0">
                <a:solidFill>
                  <a:srgbClr val="FF0000"/>
                </a:solidFill>
              </a:rPr>
              <a:t>1,5</a:t>
            </a:r>
            <a:r>
              <a:rPr lang="pl-PL" dirty="0"/>
              <a:t> i wyrażony w </a:t>
            </a:r>
            <a:r>
              <a:rPr lang="pl-PL" dirty="0" smtClean="0"/>
              <a:t>stopniodniach</a:t>
            </a:r>
            <a:endParaRPr lang="pl-PL" dirty="0"/>
          </a:p>
        </p:txBody>
      </p:sp>
      <p:sp>
        <p:nvSpPr>
          <p:cNvPr id="19" name="Prostokąt 18"/>
          <p:cNvSpPr/>
          <p:nvPr/>
        </p:nvSpPr>
        <p:spPr>
          <a:xfrm>
            <a:off x="5079245" y="4010531"/>
            <a:ext cx="6618913" cy="2031325"/>
          </a:xfrm>
          <a:prstGeom prst="rect">
            <a:avLst/>
          </a:prstGeom>
          <a:solidFill>
            <a:schemeClr val="accent1">
              <a:lumMod val="40000"/>
              <a:lumOff val="60000"/>
            </a:schemeClr>
          </a:solidFill>
        </p:spPr>
        <p:txBody>
          <a:bodyPr wrap="square">
            <a:spAutoFit/>
          </a:bodyPr>
          <a:lstStyle/>
          <a:p>
            <a:r>
              <a:rPr lang="pl-PL" dirty="0"/>
              <a:t>l</a:t>
            </a:r>
            <a:r>
              <a:rPr lang="pl-PL" dirty="0" smtClean="0"/>
              <a:t>it. d pkt(ii</a:t>
            </a:r>
            <a:r>
              <a:rPr lang="pl-PL" dirty="0"/>
              <a:t>) jeżeli produkt leczniczy jest dopuszczony do stosowania u gatunków zwierząt </a:t>
            </a:r>
            <a:r>
              <a:rPr lang="pl-PL" b="1" dirty="0">
                <a:solidFill>
                  <a:srgbClr val="FF0000"/>
                </a:solidFill>
              </a:rPr>
              <a:t>lądowych</a:t>
            </a:r>
            <a:r>
              <a:rPr lang="pl-PL" dirty="0"/>
              <a:t>, od których lub z których pozyskuje się </a:t>
            </a:r>
            <a:r>
              <a:rPr lang="pl-PL" b="1" dirty="0">
                <a:solidFill>
                  <a:srgbClr val="FF0000"/>
                </a:solidFill>
              </a:rPr>
              <a:t>żywność</a:t>
            </a:r>
            <a:r>
              <a:rPr lang="pl-PL" dirty="0"/>
              <a:t>, </a:t>
            </a:r>
            <a:r>
              <a:rPr lang="pl-PL" b="1" dirty="0">
                <a:solidFill>
                  <a:srgbClr val="FF0000"/>
                </a:solidFill>
              </a:rPr>
              <a:t>najdłuższy okres </a:t>
            </a:r>
            <a:r>
              <a:rPr lang="pl-PL" dirty="0"/>
              <a:t>karencji dla dowolnego gatunku zwierząt, od których lub z których pozyskuje się </a:t>
            </a:r>
            <a:r>
              <a:rPr lang="pl-PL" b="1" dirty="0">
                <a:solidFill>
                  <a:srgbClr val="FF0000"/>
                </a:solidFill>
              </a:rPr>
              <a:t>żywność</a:t>
            </a:r>
            <a:r>
              <a:rPr lang="pl-PL" dirty="0"/>
              <a:t>, wskazany w charakterystyce produktu leczniczego </a:t>
            </a:r>
            <a:r>
              <a:rPr lang="pl-PL" b="1" dirty="0">
                <a:solidFill>
                  <a:srgbClr val="FF0000"/>
                </a:solidFill>
              </a:rPr>
              <a:t>pomnożony</a:t>
            </a:r>
            <a:r>
              <a:rPr lang="pl-PL" dirty="0"/>
              <a:t> przez współczynnik</a:t>
            </a:r>
            <a:r>
              <a:rPr lang="pl-PL" b="1" dirty="0">
                <a:solidFill>
                  <a:srgbClr val="FF0000"/>
                </a:solidFill>
              </a:rPr>
              <a:t> 50 </a:t>
            </a:r>
            <a:r>
              <a:rPr lang="pl-PL" dirty="0"/>
              <a:t>i wyrażony w</a:t>
            </a:r>
            <a:r>
              <a:rPr lang="pl-PL" b="1" dirty="0">
                <a:solidFill>
                  <a:srgbClr val="FF0000"/>
                </a:solidFill>
              </a:rPr>
              <a:t> stopniodniach</a:t>
            </a:r>
            <a:r>
              <a:rPr lang="pl-PL" dirty="0"/>
              <a:t>, </a:t>
            </a:r>
            <a:r>
              <a:rPr lang="pl-PL" dirty="0" smtClean="0"/>
              <a:t>ale </a:t>
            </a:r>
            <a:r>
              <a:rPr lang="pl-PL" b="1" dirty="0">
                <a:solidFill>
                  <a:srgbClr val="FF0000"/>
                </a:solidFill>
              </a:rPr>
              <a:t>nieprzekraczający 500 </a:t>
            </a:r>
            <a:r>
              <a:rPr lang="pl-PL" b="1" dirty="0" smtClean="0">
                <a:solidFill>
                  <a:srgbClr val="FF0000"/>
                </a:solidFill>
              </a:rPr>
              <a:t>stopniodni</a:t>
            </a:r>
            <a:endParaRPr lang="pl-PL" dirty="0"/>
          </a:p>
        </p:txBody>
      </p:sp>
      <p:pic>
        <p:nvPicPr>
          <p:cNvPr id="20" name="Obraz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635" y="3541463"/>
            <a:ext cx="1377138" cy="812677"/>
          </a:xfrm>
          <a:prstGeom prst="rect">
            <a:avLst/>
          </a:prstGeom>
        </p:spPr>
      </p:pic>
      <p:pic>
        <p:nvPicPr>
          <p:cNvPr id="21" name="Obraz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5078" y="2486895"/>
            <a:ext cx="1075800" cy="1355532"/>
          </a:xfrm>
          <a:prstGeom prst="rect">
            <a:avLst/>
          </a:prstGeom>
        </p:spPr>
      </p:pic>
      <p:pic>
        <p:nvPicPr>
          <p:cNvPr id="22" name="Obraz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9153" y="2270279"/>
            <a:ext cx="894382" cy="894382"/>
          </a:xfrm>
          <a:prstGeom prst="rect">
            <a:avLst/>
          </a:prstGeom>
        </p:spPr>
      </p:pic>
      <p:pic>
        <p:nvPicPr>
          <p:cNvPr id="23" name="Obraz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362" y="5575937"/>
            <a:ext cx="1317172" cy="1051711"/>
          </a:xfrm>
          <a:prstGeom prst="rect">
            <a:avLst/>
          </a:prstGeom>
        </p:spPr>
      </p:pic>
      <p:pic>
        <p:nvPicPr>
          <p:cNvPr id="24" name="Obraz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477" y="5766754"/>
            <a:ext cx="1317172" cy="1051711"/>
          </a:xfrm>
          <a:prstGeom prst="rect">
            <a:avLst/>
          </a:prstGeom>
        </p:spPr>
      </p:pic>
      <p:sp>
        <p:nvSpPr>
          <p:cNvPr id="36" name="Symbol zastępczy zawartości 2"/>
          <p:cNvSpPr txBox="1">
            <a:spLocks/>
          </p:cNvSpPr>
          <p:nvPr/>
        </p:nvSpPr>
        <p:spPr>
          <a:xfrm>
            <a:off x="130323" y="189993"/>
            <a:ext cx="9397073" cy="13353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sz="2000" dirty="0" smtClean="0">
                <a:solidFill>
                  <a:schemeClr val="accent1"/>
                </a:solidFill>
              </a:rPr>
              <a:t>2. </a:t>
            </a:r>
            <a:r>
              <a:rPr lang="pl-PL" sz="2000" dirty="0" smtClean="0"/>
              <a:t>Jeżeli w wyniku obliczenia okresu karencji zgodnie z ust. 1 lit. a) </a:t>
            </a:r>
            <a:r>
              <a:rPr lang="pl-PL" sz="2000" dirty="0" err="1" smtClean="0"/>
              <a:t>ppkt</a:t>
            </a:r>
            <a:r>
              <a:rPr lang="pl-PL" sz="2000" dirty="0" smtClean="0"/>
              <a:t> (i), ust. 1 lit. b) </a:t>
            </a:r>
            <a:r>
              <a:rPr lang="pl-PL" sz="2000" dirty="0" err="1" smtClean="0"/>
              <a:t>ppkt</a:t>
            </a:r>
            <a:r>
              <a:rPr lang="pl-PL" sz="2000" dirty="0" smtClean="0"/>
              <a:t> (i), ust. 1 lit. c) </a:t>
            </a:r>
            <a:r>
              <a:rPr lang="pl-PL" sz="2000" dirty="0" err="1" smtClean="0"/>
              <a:t>ppkt</a:t>
            </a:r>
            <a:r>
              <a:rPr lang="pl-PL" sz="2000" dirty="0" smtClean="0"/>
              <a:t> (i) i ust. 1 lit. d) </a:t>
            </a:r>
            <a:r>
              <a:rPr lang="pl-PL" sz="2000" dirty="0" err="1" smtClean="0"/>
              <a:t>ppkt</a:t>
            </a:r>
            <a:r>
              <a:rPr lang="pl-PL" sz="2000" dirty="0" smtClean="0"/>
              <a:t> (i) i (ii) uzyskuje się </a:t>
            </a:r>
            <a:r>
              <a:rPr lang="pl-PL" sz="2000" b="1" dirty="0" smtClean="0">
                <a:solidFill>
                  <a:srgbClr val="FF0000"/>
                </a:solidFill>
              </a:rPr>
              <a:t>ułamkową liczba dni</a:t>
            </a:r>
            <a:r>
              <a:rPr lang="pl-PL" sz="2000" dirty="0" smtClean="0"/>
              <a:t>, okres karencji </a:t>
            </a:r>
            <a:r>
              <a:rPr lang="pl-PL" sz="2000" b="1" dirty="0" smtClean="0">
                <a:solidFill>
                  <a:srgbClr val="FF0000"/>
                </a:solidFill>
              </a:rPr>
              <a:t>zaokrągla się w górę do najbliższej liczby dni</a:t>
            </a:r>
            <a:r>
              <a:rPr lang="pl-PL" sz="2000" dirty="0" smtClean="0"/>
              <a:t>. </a:t>
            </a:r>
          </a:p>
          <a:p>
            <a:pPr marL="0" indent="0">
              <a:buFont typeface="Wingdings 3" charset="2"/>
              <a:buNone/>
            </a:pPr>
            <a:endParaRPr lang="pl-PL" dirty="0"/>
          </a:p>
        </p:txBody>
      </p:sp>
      <p:sp>
        <p:nvSpPr>
          <p:cNvPr id="37" name="Tytuł 1"/>
          <p:cNvSpPr txBox="1">
            <a:spLocks/>
          </p:cNvSpPr>
          <p:nvPr/>
        </p:nvSpPr>
        <p:spPr>
          <a:xfrm>
            <a:off x="9527396" y="221113"/>
            <a:ext cx="2090709" cy="1141521"/>
          </a:xfrm>
          <a:prstGeom prst="rect">
            <a:avLst/>
          </a:prstGeom>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9000" b="1" i="1" dirty="0" smtClean="0"/>
              <a:t>Artykuł </a:t>
            </a:r>
          </a:p>
          <a:p>
            <a:pPr algn="ctr"/>
            <a:r>
              <a:rPr lang="pl-PL" sz="9000" b="1" i="1" dirty="0" smtClean="0"/>
              <a:t>115 </a:t>
            </a:r>
            <a:r>
              <a:rPr lang="pl-PL" dirty="0" smtClean="0"/>
              <a:t/>
            </a:r>
            <a:br>
              <a:rPr lang="pl-PL" dirty="0" smtClean="0"/>
            </a:br>
            <a:endParaRPr lang="pl-PL" dirty="0"/>
          </a:p>
        </p:txBody>
      </p:sp>
    </p:spTree>
    <p:extLst>
      <p:ext uri="{BB962C8B-B14F-4D97-AF65-F5344CB8AC3E}">
        <p14:creationId xmlns:p14="http://schemas.microsoft.com/office/powerpoint/2010/main" val="3304693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6878" y="967839"/>
            <a:ext cx="9951521" cy="5890161"/>
          </a:xfrm>
        </p:spPr>
        <p:txBody>
          <a:bodyPr>
            <a:normAutofit lnSpcReduction="10000"/>
          </a:bodyPr>
          <a:lstStyle/>
          <a:p>
            <a:r>
              <a:rPr lang="pl-PL" sz="2200" dirty="0">
                <a:solidFill>
                  <a:schemeClr val="accent1"/>
                </a:solidFill>
              </a:rPr>
              <a:t>3. </a:t>
            </a:r>
            <a:r>
              <a:rPr lang="pl-PL" sz="2200" dirty="0"/>
              <a:t>Komisja przyjmuje akty delegowane zgodnie z art. 147 w celu zmiany niniejszego artykułu poprzez zmianę przepisów określonych w ust. 1 i 4 </a:t>
            </a:r>
            <a:r>
              <a:rPr lang="pl-PL" sz="2200" dirty="0" smtClean="0"/>
              <a:t/>
            </a:r>
            <a:br>
              <a:rPr lang="pl-PL" sz="2200" dirty="0" smtClean="0"/>
            </a:br>
            <a:r>
              <a:rPr lang="pl-PL" sz="2200" dirty="0" smtClean="0"/>
              <a:t>w </a:t>
            </a:r>
            <a:r>
              <a:rPr lang="pl-PL" sz="2200" dirty="0"/>
              <a:t>świetle nowych dowodów naukowych. </a:t>
            </a:r>
          </a:p>
          <a:p>
            <a:r>
              <a:rPr lang="pl-PL" sz="2200" dirty="0">
                <a:solidFill>
                  <a:schemeClr val="accent1"/>
                </a:solidFill>
              </a:rPr>
              <a:t>4. </a:t>
            </a:r>
            <a:r>
              <a:rPr lang="pl-PL" sz="2200" dirty="0"/>
              <a:t>W przypadku</a:t>
            </a:r>
            <a:r>
              <a:rPr lang="pl-PL" sz="2200" b="1" dirty="0">
                <a:solidFill>
                  <a:srgbClr val="FF0000"/>
                </a:solidFill>
              </a:rPr>
              <a:t> pszczół </a:t>
            </a:r>
            <a:r>
              <a:rPr lang="pl-PL" sz="2200" dirty="0"/>
              <a:t>lekarz weterynarii ustala odpowiedni okres karencji poprzez dokonanie oceny szczególnej </a:t>
            </a:r>
            <a:r>
              <a:rPr lang="pl-PL" sz="2200" b="1" dirty="0">
                <a:solidFill>
                  <a:srgbClr val="FF0000"/>
                </a:solidFill>
              </a:rPr>
              <a:t>sytuacji określonego ula </a:t>
            </a:r>
            <a:r>
              <a:rPr lang="pl-PL" sz="2200" dirty="0"/>
              <a:t>lub określonych uli w odniesieniu do poszczególnych przypadków, a w szczególności ryzyko wystąpienia </a:t>
            </a:r>
            <a:r>
              <a:rPr lang="pl-PL" sz="2200" b="1" dirty="0">
                <a:solidFill>
                  <a:srgbClr val="FF0000"/>
                </a:solidFill>
              </a:rPr>
              <a:t>pozostałości w miodzie </a:t>
            </a:r>
            <a:r>
              <a:rPr lang="pl-PL" sz="2200" dirty="0"/>
              <a:t>lub w innych środkach spożywczych zebranych z uli i przeznaczonych do </a:t>
            </a:r>
            <a:r>
              <a:rPr lang="pl-PL" sz="2200" b="1" dirty="0">
                <a:solidFill>
                  <a:srgbClr val="FF0000"/>
                </a:solidFill>
              </a:rPr>
              <a:t>spożycia</a:t>
            </a:r>
            <a:r>
              <a:rPr lang="pl-PL" sz="2200" dirty="0"/>
              <a:t> przez ludzi. </a:t>
            </a:r>
          </a:p>
          <a:p>
            <a:r>
              <a:rPr lang="pl-PL" sz="2200" dirty="0">
                <a:solidFill>
                  <a:schemeClr val="accent1"/>
                </a:solidFill>
              </a:rPr>
              <a:t>5. </a:t>
            </a:r>
            <a:r>
              <a:rPr lang="pl-PL" sz="2200" dirty="0"/>
              <a:t>Na zasadzie odstępstwa od art. 113 ust. 1 i 4 Komisja ustanawia, </a:t>
            </a:r>
            <a:r>
              <a:rPr lang="pl-PL" sz="2200" dirty="0" smtClean="0"/>
              <a:t/>
            </a:r>
            <a:br>
              <a:rPr lang="pl-PL" sz="2200" dirty="0" smtClean="0"/>
            </a:br>
            <a:r>
              <a:rPr lang="pl-PL" sz="2200" dirty="0" smtClean="0"/>
              <a:t>w </a:t>
            </a:r>
            <a:r>
              <a:rPr lang="pl-PL" sz="2200" dirty="0"/>
              <a:t>drodze aktów wykonawczych, </a:t>
            </a:r>
            <a:r>
              <a:rPr lang="pl-PL" sz="2200" b="1" dirty="0">
                <a:solidFill>
                  <a:srgbClr val="FF0000"/>
                </a:solidFill>
              </a:rPr>
              <a:t>wykaz substancji</a:t>
            </a:r>
            <a:r>
              <a:rPr lang="pl-PL" sz="2200" dirty="0"/>
              <a:t>, które są niezbędne </a:t>
            </a:r>
            <a:r>
              <a:rPr lang="pl-PL" sz="2200" dirty="0" smtClean="0"/>
              <a:t/>
            </a:r>
            <a:br>
              <a:rPr lang="pl-PL" sz="2200" dirty="0" smtClean="0"/>
            </a:br>
            <a:r>
              <a:rPr lang="pl-PL" sz="2200" dirty="0" smtClean="0"/>
              <a:t>w </a:t>
            </a:r>
            <a:r>
              <a:rPr lang="pl-PL" sz="2200" dirty="0"/>
              <a:t>leczeniu zwierząt z rodziny </a:t>
            </a:r>
            <a:r>
              <a:rPr lang="pl-PL" sz="2200" b="1" dirty="0">
                <a:solidFill>
                  <a:srgbClr val="FF0000"/>
                </a:solidFill>
              </a:rPr>
              <a:t>koniowatych</a:t>
            </a:r>
            <a:r>
              <a:rPr lang="pl-PL" sz="2200" dirty="0"/>
              <a:t> lub które przynoszą dodatkowe korzyści kliniczne w porównaniu z innymi możliwościami leczenia dostępnymi dla zwierząt z rodziny koniowatych i w przypadku których okres karencji dotyczący zwierząt z rodziny koniowatych wynosi sześć miesięcy. Te akty wykonawcze przyjmuje się zgodnie z procedurą sprawdzającą, o której mowa w art. 145 ust. 2.</a:t>
            </a:r>
          </a:p>
        </p:txBody>
      </p:sp>
      <p:sp>
        <p:nvSpPr>
          <p:cNvPr id="4" name="Tytuł 1"/>
          <p:cNvSpPr>
            <a:spLocks noGrp="1"/>
          </p:cNvSpPr>
          <p:nvPr>
            <p:ph type="title"/>
          </p:nvPr>
        </p:nvSpPr>
        <p:spPr>
          <a:xfrm>
            <a:off x="3820963" y="194625"/>
            <a:ext cx="8596668" cy="1320800"/>
          </a:xfrm>
        </p:spPr>
        <p:txBody>
          <a:bodyPr/>
          <a:lstStyle/>
          <a:p>
            <a:r>
              <a:rPr lang="pl-PL" b="1" i="1" dirty="0" smtClean="0"/>
              <a:t>Artykuł 115 </a:t>
            </a:r>
            <a:r>
              <a:rPr lang="pl-PL" dirty="0" smtClean="0"/>
              <a:t/>
            </a:r>
            <a:br>
              <a:rPr lang="pl-PL" dirty="0" smtClean="0"/>
            </a:br>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0508" y="481625"/>
            <a:ext cx="1432628" cy="1432628"/>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0507" y="5026542"/>
            <a:ext cx="1432629" cy="1246829"/>
          </a:xfrm>
          <a:prstGeom prst="rect">
            <a:avLst/>
          </a:prstGeom>
          <a:ln w="228600" cap="sq" cmpd="thickThin">
            <a:solidFill>
              <a:srgbClr val="000000"/>
            </a:solidFill>
            <a:prstDash val="solid"/>
            <a:miter lim="800000"/>
          </a:ln>
          <a:effectLst>
            <a:innerShdw blurRad="76200">
              <a:srgbClr val="000000"/>
            </a:innerShdw>
          </a:effectLst>
        </p:spPr>
      </p:pic>
      <p:pic>
        <p:nvPicPr>
          <p:cNvPr id="7" name="Symbol zastępczy zawartości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0507" y="2754083"/>
            <a:ext cx="1432629" cy="14326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7491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32948" y="0"/>
            <a:ext cx="9262313" cy="961901"/>
          </a:xfrm>
        </p:spPr>
        <p:txBody>
          <a:bodyPr>
            <a:normAutofit fontScale="90000"/>
          </a:bodyPr>
          <a:lstStyle/>
          <a:p>
            <a:r>
              <a:rPr lang="pl-PL" sz="3200" b="1" dirty="0">
                <a:solidFill>
                  <a:schemeClr val="accent2">
                    <a:lumMod val="75000"/>
                  </a:schemeClr>
                </a:solidFill>
              </a:rPr>
              <a:t>ROZPORZĄDZENIE KOMISJI (WE) NR 1950/2006 z dnia 13 grudnia 2006 r.</a:t>
            </a:r>
          </a:p>
        </p:txBody>
      </p:sp>
      <p:sp>
        <p:nvSpPr>
          <p:cNvPr id="3" name="Symbol zastępczy zawartości 2"/>
          <p:cNvSpPr>
            <a:spLocks noGrp="1"/>
          </p:cNvSpPr>
          <p:nvPr>
            <p:ph idx="1"/>
          </p:nvPr>
        </p:nvSpPr>
        <p:spPr>
          <a:xfrm>
            <a:off x="332948" y="961901"/>
            <a:ext cx="8312287" cy="1469901"/>
          </a:xfrm>
        </p:spPr>
        <p:txBody>
          <a:bodyPr/>
          <a:lstStyle/>
          <a:p>
            <a:pPr>
              <a:buFont typeface="Wingdings" panose="05000000000000000000" pitchFamily="2" charset="2"/>
              <a:buChar char="q"/>
            </a:pPr>
            <a:r>
              <a:rPr lang="pl-PL" b="1" i="1" dirty="0" smtClean="0"/>
              <a:t>ustanawiające</a:t>
            </a:r>
            <a:r>
              <a:rPr lang="pl-PL" b="1" i="1" dirty="0"/>
              <a:t>, zgodnie z dyrektywą 2001/82/WE Parlamentu Europejskiego i Rady w sprawie wspólnotowego kodeksu odnoszącego się do weterynaryjnych produktów leczniczych, wykaz substancji niezbędnych do leczenia zwierząt z rodziny koniowatych </a:t>
            </a:r>
          </a:p>
        </p:txBody>
      </p:sp>
      <p:pic>
        <p:nvPicPr>
          <p:cNvPr id="4" name="Obraz 3">
            <a:extLst>
              <a:ext uri="{FF2B5EF4-FFF2-40B4-BE49-F238E27FC236}">
                <a16:creationId xmlns:a16="http://schemas.microsoft.com/office/drawing/2014/main" xmlns="" id="{6A1A3C0C-D9A1-4E0A-A3B6-E43D18C24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sp>
        <p:nvSpPr>
          <p:cNvPr id="6" name="Symbol zastępczy zawartości 2"/>
          <p:cNvSpPr txBox="1">
            <a:spLocks/>
          </p:cNvSpPr>
          <p:nvPr/>
        </p:nvSpPr>
        <p:spPr>
          <a:xfrm>
            <a:off x="350762" y="2101931"/>
            <a:ext cx="8787300" cy="60062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dirty="0" smtClean="0"/>
              <a:t>Art. 1 W załączniku do niniejszego rozporządzenia ustanawia się wykaz substancji niezbędnych do leczenia zwierząt należących do rodziny koniowatych, dalej zwanych „substancjami niezbędnymi”, mający zastosowanie w drodze odstępstwa od art. 11 dyrektywy 2001/82/WE.</a:t>
            </a:r>
          </a:p>
          <a:p>
            <a:r>
              <a:rPr lang="pl-PL" dirty="0" smtClean="0"/>
              <a:t>Art. 2 Substancje niezbędne mogą być stosowane w szczególnych stanach chorobowych, przy szczególnych potrzebach w zakresie leczenia lub do celów zootechnicznych określonych w załączniku, w sytuacji gdy żaden produkt leczniczy dozwolony w przypadku zwierząt z rodziny koniowatych lub o którym mowa w art. 11 dyrektywy 2001/82/WE nie dawałby równie zadowalających wyników pod względem udanego leczenia zwierzęcia, przy jednoczesnym uniknięciu zbędnego cierpienia zwierzęcia lub zapewnieniu bezpieczeństwa osób leczących dane zwierzę. Do celów pierwszego akapitu rozważone zostaną alternatywy wymienione w załączniku.</a:t>
            </a:r>
          </a:p>
          <a:p>
            <a:r>
              <a:rPr lang="pl-PL" b="1" dirty="0" smtClean="0"/>
              <a:t>ZAŁĄCZNIK</a:t>
            </a:r>
            <a:r>
              <a:rPr lang="pl-PL" dirty="0" smtClean="0"/>
              <a:t> Wykaz substancji niezbędnych w leczeniu zwierząt z rodziny koniowatych. Okres wycofywania w przypadku każdej substancji widniejącej na poniższej liście wynosi 6 miesięcy.</a:t>
            </a:r>
          </a:p>
          <a:p>
            <a:endParaRPr lang="pl-PL" dirty="0"/>
          </a:p>
        </p:txBody>
      </p:sp>
      <p:sp>
        <p:nvSpPr>
          <p:cNvPr id="7" name="Prostokąt 6"/>
          <p:cNvSpPr/>
          <p:nvPr/>
        </p:nvSpPr>
        <p:spPr>
          <a:xfrm>
            <a:off x="9199418" y="2959595"/>
            <a:ext cx="2992582" cy="2308324"/>
          </a:xfrm>
          <a:prstGeom prst="rect">
            <a:avLst/>
          </a:prstGeom>
          <a:solidFill>
            <a:schemeClr val="accent1">
              <a:lumMod val="40000"/>
              <a:lumOff val="60000"/>
            </a:schemeClr>
          </a:solidFill>
        </p:spPr>
        <p:txBody>
          <a:bodyPr wrap="square">
            <a:spAutoFit/>
          </a:bodyPr>
          <a:lstStyle/>
          <a:p>
            <a:r>
              <a:rPr lang="pl-PL" b="1" dirty="0"/>
              <a:t>DYREKTYWA 2001/82/WE PARLAMENTU EUROPEJSKIEGO I RADY z dnia 6 listopada 2001 r</a:t>
            </a:r>
            <a:r>
              <a:rPr lang="pl-PL" i="1" dirty="0"/>
              <a:t>. w sprawie wspólnotowego kodeksu odnoszącego się do weterynaryjnych produktów leczniczych </a:t>
            </a:r>
          </a:p>
        </p:txBody>
      </p:sp>
      <p:cxnSp>
        <p:nvCxnSpPr>
          <p:cNvPr id="9" name="Łącznik prosty 8"/>
          <p:cNvCxnSpPr/>
          <p:nvPr/>
        </p:nvCxnSpPr>
        <p:spPr>
          <a:xfrm>
            <a:off x="9260774" y="3023589"/>
            <a:ext cx="2869870" cy="218033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Prostokąt 4"/>
          <p:cNvSpPr/>
          <p:nvPr/>
        </p:nvSpPr>
        <p:spPr>
          <a:xfrm>
            <a:off x="10121126" y="5331913"/>
            <a:ext cx="2070874" cy="1477328"/>
          </a:xfrm>
          <a:prstGeom prst="rect">
            <a:avLst/>
          </a:prstGeom>
        </p:spPr>
        <p:txBody>
          <a:bodyPr wrap="square">
            <a:spAutoFit/>
          </a:bodyPr>
          <a:lstStyle/>
          <a:p>
            <a:pPr algn="ctr"/>
            <a:r>
              <a:rPr lang="pl-PL" dirty="0"/>
              <a:t>To be </a:t>
            </a:r>
            <a:r>
              <a:rPr lang="pl-PL" dirty="0" err="1"/>
              <a:t>adopted</a:t>
            </a:r>
            <a:r>
              <a:rPr lang="pl-PL" dirty="0"/>
              <a:t> by 2025 IA – List of </a:t>
            </a:r>
            <a:r>
              <a:rPr lang="pl-PL" dirty="0" err="1"/>
              <a:t>substances</a:t>
            </a:r>
            <a:r>
              <a:rPr lang="pl-PL" dirty="0"/>
              <a:t> </a:t>
            </a:r>
            <a:r>
              <a:rPr lang="pl-PL" dirty="0" err="1"/>
              <a:t>essentail</a:t>
            </a:r>
            <a:r>
              <a:rPr lang="pl-PL" dirty="0"/>
              <a:t> for </a:t>
            </a:r>
            <a:r>
              <a:rPr lang="pl-PL" dirty="0" err="1"/>
              <a:t>equine</a:t>
            </a:r>
            <a:r>
              <a:rPr lang="pl-PL" dirty="0"/>
              <a:t> </a:t>
            </a:r>
            <a:r>
              <a:rPr lang="pl-PL" dirty="0" err="1"/>
              <a:t>spieces</a:t>
            </a:r>
            <a:endParaRPr lang="pl-PL" dirty="0"/>
          </a:p>
        </p:txBody>
      </p:sp>
    </p:spTree>
    <p:extLst>
      <p:ext uri="{BB962C8B-B14F-4D97-AF65-F5344CB8AC3E}">
        <p14:creationId xmlns:p14="http://schemas.microsoft.com/office/powerpoint/2010/main" val="4085977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4829" y="1068060"/>
            <a:ext cx="8906054" cy="5095234"/>
          </a:xfrm>
        </p:spPr>
        <p:txBody>
          <a:bodyPr>
            <a:noAutofit/>
          </a:bodyPr>
          <a:lstStyle/>
          <a:p>
            <a:r>
              <a:rPr lang="pl-PL" sz="2200" dirty="0"/>
              <a:t>Substancje znieczulające, przeciwbólowe i stosowane w połączeniu ze </a:t>
            </a:r>
            <a:r>
              <a:rPr lang="pl-PL" sz="2200" dirty="0" smtClean="0"/>
              <a:t>znieczuleniem</a:t>
            </a:r>
          </a:p>
          <a:p>
            <a:r>
              <a:rPr lang="pl-PL" sz="2200" dirty="0" smtClean="0"/>
              <a:t>Leki sercowo-naczyniowe</a:t>
            </a:r>
          </a:p>
          <a:p>
            <a:r>
              <a:rPr lang="pl-PL" sz="2200" dirty="0" smtClean="0"/>
              <a:t>Drgawki</a:t>
            </a:r>
          </a:p>
          <a:p>
            <a:r>
              <a:rPr lang="pl-PL" sz="2200" dirty="0"/>
              <a:t>Środki </a:t>
            </a:r>
            <a:r>
              <a:rPr lang="pl-PL" sz="2200" dirty="0" smtClean="0"/>
              <a:t>żołądkowo-jelitowe</a:t>
            </a:r>
          </a:p>
          <a:p>
            <a:r>
              <a:rPr lang="pl-PL" sz="2200" dirty="0" err="1" smtClean="0"/>
              <a:t>Rabdomioliza</a:t>
            </a:r>
            <a:r>
              <a:rPr lang="pl-PL" sz="2200" dirty="0" smtClean="0"/>
              <a:t> </a:t>
            </a:r>
          </a:p>
          <a:p>
            <a:r>
              <a:rPr lang="pl-PL" sz="2200" dirty="0" smtClean="0"/>
              <a:t>Środki antybakteryjne</a:t>
            </a:r>
          </a:p>
          <a:p>
            <a:r>
              <a:rPr lang="pl-PL" sz="2200" dirty="0"/>
              <a:t>Leki układu </a:t>
            </a:r>
            <a:r>
              <a:rPr lang="pl-PL" sz="2200" dirty="0" smtClean="0"/>
              <a:t>oddechowego</a:t>
            </a:r>
          </a:p>
          <a:p>
            <a:r>
              <a:rPr lang="pl-PL" sz="2200" dirty="0"/>
              <a:t>Środki </a:t>
            </a:r>
            <a:r>
              <a:rPr lang="pl-PL" sz="2200" dirty="0" err="1" smtClean="0"/>
              <a:t>przeciwpierwotniakowe</a:t>
            </a:r>
            <a:endParaRPr lang="pl-PL" sz="2200" dirty="0" smtClean="0"/>
          </a:p>
          <a:p>
            <a:r>
              <a:rPr lang="pl-PL" sz="2200" dirty="0"/>
              <a:t>Leki </a:t>
            </a:r>
            <a:r>
              <a:rPr lang="pl-PL" sz="2200" dirty="0" smtClean="0"/>
              <a:t>oftalmologiczne</a:t>
            </a:r>
          </a:p>
          <a:p>
            <a:r>
              <a:rPr lang="pl-PL" sz="2200" dirty="0" smtClean="0"/>
              <a:t>Hiperlipemia</a:t>
            </a:r>
          </a:p>
          <a:p>
            <a:r>
              <a:rPr lang="pl-PL" sz="2200" dirty="0"/>
              <a:t>Zakażenia </a:t>
            </a:r>
            <a:r>
              <a:rPr lang="pl-PL" sz="2200" dirty="0" smtClean="0"/>
              <a:t>grzybicze</a:t>
            </a:r>
          </a:p>
          <a:p>
            <a:r>
              <a:rPr lang="pl-PL" sz="2200" dirty="0"/>
              <a:t>Różne</a:t>
            </a:r>
          </a:p>
        </p:txBody>
      </p:sp>
      <p:sp>
        <p:nvSpPr>
          <p:cNvPr id="4" name="Tytuł 1"/>
          <p:cNvSpPr>
            <a:spLocks noGrp="1"/>
          </p:cNvSpPr>
          <p:nvPr>
            <p:ph type="title"/>
          </p:nvPr>
        </p:nvSpPr>
        <p:spPr>
          <a:xfrm>
            <a:off x="534829" y="0"/>
            <a:ext cx="8596668" cy="1320800"/>
          </a:xfrm>
        </p:spPr>
        <p:txBody>
          <a:bodyPr>
            <a:normAutofit fontScale="90000"/>
          </a:bodyPr>
          <a:lstStyle/>
          <a:p>
            <a:r>
              <a:rPr lang="pl-PL" b="1" i="1" dirty="0">
                <a:solidFill>
                  <a:schemeClr val="accent2">
                    <a:lumMod val="75000"/>
                  </a:schemeClr>
                </a:solidFill>
              </a:rPr>
              <a:t>Wykaz substancji niezbędnych w leczeniu zwierząt z rodziny koniowatych</a:t>
            </a:r>
          </a:p>
        </p:txBody>
      </p:sp>
      <p:pic>
        <p:nvPicPr>
          <p:cNvPr id="5" name="Obraz 4">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01638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stretch>
            <a:fillRect/>
          </a:stretch>
        </p:blipFill>
        <p:spPr>
          <a:xfrm>
            <a:off x="0" y="0"/>
            <a:ext cx="10237160" cy="6858000"/>
          </a:xfrm>
          <a:prstGeom prst="rect">
            <a:avLst/>
          </a:prstGeom>
        </p:spPr>
      </p:pic>
      <p:pic>
        <p:nvPicPr>
          <p:cNvPr id="5" name="Obraz 4">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010" y="300163"/>
            <a:ext cx="1432629" cy="1246829"/>
          </a:xfrm>
          <a:prstGeom prst="rect">
            <a:avLst/>
          </a:prstGeom>
          <a:solidFill>
            <a:schemeClr val="accent6">
              <a:lumMod val="40000"/>
              <a:lumOff val="60000"/>
            </a:schemeClr>
          </a:solidFill>
          <a:ln w="228600" cap="sq" cmpd="thickThin">
            <a:solidFill>
              <a:srgbClr val="000000"/>
            </a:solidFill>
            <a:prstDash val="solid"/>
            <a:miter lim="800000"/>
          </a:ln>
          <a:effectLst>
            <a:innerShdw blurRad="76200">
              <a:srgbClr val="000000"/>
            </a:innerShdw>
          </a:effectLst>
        </p:spPr>
      </p:pic>
      <p:cxnSp>
        <p:nvCxnSpPr>
          <p:cNvPr id="9" name="Łącznik prosty 8"/>
          <p:cNvCxnSpPr/>
          <p:nvPr/>
        </p:nvCxnSpPr>
        <p:spPr>
          <a:xfrm>
            <a:off x="1023716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775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878" y="166253"/>
            <a:ext cx="9262752" cy="4298869"/>
          </a:xfrm>
        </p:spPr>
        <p:txBody>
          <a:bodyPr>
            <a:normAutofit/>
          </a:bodyPr>
          <a:lstStyle/>
          <a:p>
            <a:pPr algn="ctr"/>
            <a:r>
              <a:rPr lang="pl-PL" sz="2800" b="1" dirty="0" smtClean="0"/>
              <a:t>Rozporządzenie </a:t>
            </a:r>
            <a:r>
              <a:rPr lang="pl-PL" sz="2800" b="1" dirty="0"/>
              <a:t>wykonawcze Komisji (UE) 2021/963 z dnia 10 czerwca 2021 r. ustanawiające zasady stosowania rozporządzeń Parlamentu Europejskiego i Rady (UE) 2016/429, (UE) 2016/1012 i (UE) 2019/6 </a:t>
            </a:r>
            <a:r>
              <a:rPr lang="pl-PL" sz="2800" b="1" i="1" dirty="0"/>
              <a:t>w odniesieniu do identyfikacji i rejestracji koniowatych oraz określające wzory dokumentów identyfikacyjnych dla tych zwierząt </a:t>
            </a:r>
            <a:r>
              <a:rPr lang="pl-PL" sz="2700" b="1" i="1" dirty="0">
                <a:solidFill>
                  <a:schemeClr val="tx1"/>
                </a:solidFill>
              </a:rPr>
              <a:t/>
            </a:r>
            <a:br>
              <a:rPr lang="pl-PL" sz="2700" b="1" i="1" dirty="0">
                <a:solidFill>
                  <a:schemeClr val="tx1"/>
                </a:solidFill>
              </a:rPr>
            </a:br>
            <a:r>
              <a:rPr lang="pl-PL" b="1" i="1" dirty="0">
                <a:solidFill>
                  <a:schemeClr val="accent2">
                    <a:lumMod val="75000"/>
                  </a:schemeClr>
                </a:solidFill>
              </a:rPr>
              <a:t/>
            </a:r>
            <a:br>
              <a:rPr lang="pl-PL" b="1" i="1" dirty="0">
                <a:solidFill>
                  <a:schemeClr val="accent2">
                    <a:lumMod val="75000"/>
                  </a:schemeClr>
                </a:solidFill>
              </a:rPr>
            </a:br>
            <a:endParaRPr lang="pl-PL" dirty="0"/>
          </a:p>
        </p:txBody>
      </p:sp>
      <p:pic>
        <p:nvPicPr>
          <p:cNvPr id="4" name="Obraz 3">
            <a:extLst>
              <a:ext uri="{FF2B5EF4-FFF2-40B4-BE49-F238E27FC236}">
                <a16:creationId xmlns:a16="http://schemas.microsoft.com/office/drawing/2014/main" xmlns="" id="{6A1A3C0C-D9A1-4E0A-A3B6-E43D18C24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276" y="3570442"/>
            <a:ext cx="4607956" cy="2829285"/>
          </a:xfrm>
          <a:prstGeom prst="rect">
            <a:avLst/>
          </a:prstGeom>
          <a:ln w="228600" cap="sq" cmpd="thickThin">
            <a:solidFill>
              <a:srgbClr val="000000"/>
            </a:solidFill>
            <a:prstDash val="solid"/>
            <a:miter lim="800000"/>
          </a:ln>
          <a:effectLst>
            <a:innerShdw blurRad="76200">
              <a:srgbClr val="000000"/>
            </a:innerShdw>
          </a:effectLst>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254" y="3351051"/>
            <a:ext cx="1723353" cy="3268065"/>
          </a:xfrm>
          <a:prstGeom prst="rect">
            <a:avLst/>
          </a:prstGeom>
        </p:spPr>
      </p:pic>
      <p:sp>
        <p:nvSpPr>
          <p:cNvPr id="3" name="Prostokąt 2"/>
          <p:cNvSpPr/>
          <p:nvPr/>
        </p:nvSpPr>
        <p:spPr>
          <a:xfrm>
            <a:off x="9962624" y="4334232"/>
            <a:ext cx="2307771" cy="2523768"/>
          </a:xfrm>
          <a:prstGeom prst="rect">
            <a:avLst/>
          </a:prstGeom>
        </p:spPr>
        <p:txBody>
          <a:bodyPr wrap="square">
            <a:spAutoFit/>
          </a:bodyPr>
          <a:lstStyle/>
          <a:p>
            <a:pPr algn="ctr"/>
            <a:endParaRPr lang="pl-PL" sz="3200" b="1" dirty="0">
              <a:solidFill>
                <a:srgbClr val="000000"/>
              </a:solidFill>
              <a:latin typeface="EUAlbertina"/>
            </a:endParaRPr>
          </a:p>
          <a:p>
            <a:pPr algn="ctr"/>
            <a:r>
              <a:rPr lang="pl-PL" b="1" dirty="0">
                <a:solidFill>
                  <a:srgbClr val="000000"/>
                </a:solidFill>
                <a:latin typeface="EUAlbertina"/>
              </a:rPr>
              <a:t>Niniejsze rozporządzenie stosuje się od dnia 7 lipca 2021 r.</a:t>
            </a:r>
          </a:p>
          <a:p>
            <a:pPr algn="ctr"/>
            <a:r>
              <a:rPr lang="pl-PL" b="1" dirty="0">
                <a:solidFill>
                  <a:srgbClr val="000000"/>
                </a:solidFill>
                <a:latin typeface="EUAlbertina"/>
              </a:rPr>
              <a:t>Załącznik II stosuje się jednak od dnia 28 stycznia 2022 r. </a:t>
            </a:r>
            <a:endParaRPr lang="pl-PL" b="1" dirty="0"/>
          </a:p>
        </p:txBody>
      </p:sp>
    </p:spTree>
    <p:extLst>
      <p:ext uri="{BB962C8B-B14F-4D97-AF65-F5344CB8AC3E}">
        <p14:creationId xmlns:p14="http://schemas.microsoft.com/office/powerpoint/2010/main" val="523609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39222" y="146112"/>
            <a:ext cx="3420093" cy="771896"/>
          </a:xfrm>
        </p:spPr>
        <p:txBody>
          <a:bodyPr>
            <a:normAutofit fontScale="90000"/>
          </a:bodyPr>
          <a:lstStyle/>
          <a:p>
            <a:pPr algn="ctr"/>
            <a:r>
              <a:rPr lang="pl-PL" sz="4000" b="1" i="1" dirty="0" smtClean="0"/>
              <a:t>Artykuł 38 </a:t>
            </a:r>
            <a:r>
              <a:rPr lang="pl-PL" dirty="0" smtClean="0"/>
              <a:t/>
            </a:r>
            <a:br>
              <a:rPr lang="pl-PL" dirty="0" smtClean="0"/>
            </a:br>
            <a:endParaRPr lang="pl-PL" dirty="0"/>
          </a:p>
        </p:txBody>
      </p:sp>
      <p:sp>
        <p:nvSpPr>
          <p:cNvPr id="3" name="Symbol zastępczy zawartości 2"/>
          <p:cNvSpPr>
            <a:spLocks noGrp="1"/>
          </p:cNvSpPr>
          <p:nvPr>
            <p:ph idx="1"/>
          </p:nvPr>
        </p:nvSpPr>
        <p:spPr>
          <a:xfrm>
            <a:off x="126460" y="825446"/>
            <a:ext cx="9845618" cy="5811653"/>
          </a:xfrm>
        </p:spPr>
        <p:txBody>
          <a:bodyPr>
            <a:normAutofit/>
          </a:bodyPr>
          <a:lstStyle/>
          <a:p>
            <a:pPr>
              <a:buFont typeface="Wingdings" panose="05000000000000000000" pitchFamily="2" charset="2"/>
              <a:buChar char="q"/>
            </a:pPr>
            <a:r>
              <a:rPr lang="pl-PL" sz="2400" b="1" dirty="0" smtClean="0"/>
              <a:t>Wykluczenie </a:t>
            </a:r>
            <a:r>
              <a:rPr lang="pl-PL" sz="2400" b="1" dirty="0"/>
              <a:t>zwierzęcia koniowatego z uboju w celu spożycia przez ludzi oraz odroczenie takiego </a:t>
            </a:r>
            <a:r>
              <a:rPr lang="pl-PL" sz="2400" b="1" dirty="0" smtClean="0"/>
              <a:t>uboju</a:t>
            </a:r>
            <a:endParaRPr lang="pl-PL" dirty="0"/>
          </a:p>
          <a:p>
            <a:r>
              <a:rPr lang="pl-PL" dirty="0" smtClean="0"/>
              <a:t>1. Koniowate </a:t>
            </a:r>
            <a:r>
              <a:rPr lang="pl-PL" b="1" dirty="0">
                <a:solidFill>
                  <a:srgbClr val="FF0000"/>
                </a:solidFill>
              </a:rPr>
              <a:t>uznaje się za przeznaczone do uboju </a:t>
            </a:r>
            <a:r>
              <a:rPr lang="pl-PL" dirty="0"/>
              <a:t>w celu spożycia przez ludzi, </a:t>
            </a:r>
            <a:r>
              <a:rPr lang="pl-PL" b="1" dirty="0">
                <a:solidFill>
                  <a:srgbClr val="FF0000"/>
                </a:solidFill>
              </a:rPr>
              <a:t>o ile nie są nieodwracalnie wykluczone z uboju </a:t>
            </a:r>
            <a:r>
              <a:rPr lang="pl-PL" dirty="0"/>
              <a:t>w celu spożycia przez ludzi poprzez wypełnienie </a:t>
            </a:r>
            <a:r>
              <a:rPr lang="pl-PL" dirty="0" smtClean="0"/>
              <a:t/>
            </a:r>
            <a:br>
              <a:rPr lang="pl-PL" dirty="0" smtClean="0"/>
            </a:br>
            <a:r>
              <a:rPr lang="pl-PL" dirty="0" smtClean="0"/>
              <a:t>i </a:t>
            </a:r>
            <a:r>
              <a:rPr lang="pl-PL" dirty="0"/>
              <a:t>podpisanie odpowiedniego </a:t>
            </a:r>
            <a:r>
              <a:rPr lang="pl-PL" b="1" dirty="0">
                <a:solidFill>
                  <a:srgbClr val="FF0000"/>
                </a:solidFill>
              </a:rPr>
              <a:t>punktu w sekcji II część II wzoru </a:t>
            </a:r>
            <a:r>
              <a:rPr lang="pl-PL" dirty="0"/>
              <a:t>dokumentu identyfikacyjnego dla koniowatych określonego w </a:t>
            </a:r>
            <a:r>
              <a:rPr lang="pl-PL" b="1" dirty="0">
                <a:solidFill>
                  <a:srgbClr val="FF0000"/>
                </a:solidFill>
              </a:rPr>
              <a:t>części 1 załącznika II </a:t>
            </a:r>
            <a:r>
              <a:rPr lang="pl-PL" dirty="0"/>
              <a:t>przez</a:t>
            </a:r>
            <a:r>
              <a:rPr lang="pl-PL" dirty="0" smtClean="0"/>
              <a:t>:</a:t>
            </a:r>
            <a:endParaRPr lang="pl-PL" dirty="0"/>
          </a:p>
          <a:p>
            <a:pPr>
              <a:buFont typeface="Wingdings" panose="05000000000000000000" pitchFamily="2" charset="2"/>
              <a:buChar char="v"/>
            </a:pPr>
            <a:r>
              <a:rPr lang="pl-PL" dirty="0"/>
              <a:t>odpowiedzialnego lekarza weterynarii przed przeprowadzeniem </a:t>
            </a:r>
            <a:r>
              <a:rPr lang="pl-PL" b="1" dirty="0">
                <a:solidFill>
                  <a:srgbClr val="FF0000"/>
                </a:solidFill>
              </a:rPr>
              <a:t>leczenia</a:t>
            </a:r>
            <a:r>
              <a:rPr lang="pl-PL" dirty="0"/>
              <a:t> zgodnie z </a:t>
            </a:r>
            <a:r>
              <a:rPr lang="pl-PL" b="1" dirty="0">
                <a:solidFill>
                  <a:srgbClr val="FF0000"/>
                </a:solidFill>
              </a:rPr>
              <a:t>art. 39 ust. 2 </a:t>
            </a:r>
            <a:r>
              <a:rPr lang="pl-PL" dirty="0"/>
              <a:t>niniejszego rozporządzenia; lub</a:t>
            </a:r>
          </a:p>
          <a:p>
            <a:pPr>
              <a:buFont typeface="Wingdings" panose="05000000000000000000" pitchFamily="2" charset="2"/>
              <a:buChar char="v"/>
            </a:pPr>
            <a:r>
              <a:rPr lang="pl-PL" dirty="0"/>
              <a:t>właściwy </a:t>
            </a:r>
            <a:r>
              <a:rPr lang="pl-PL" dirty="0" smtClean="0"/>
              <a:t>organ (w szczególnych przypadkach: duplikat, zastępczy dokument, zwierzę </a:t>
            </a:r>
            <a:br>
              <a:rPr lang="pl-PL" dirty="0" smtClean="0"/>
            </a:br>
            <a:r>
              <a:rPr lang="pl-PL" dirty="0" smtClean="0"/>
              <a:t>z państwa trzeciego)</a:t>
            </a:r>
            <a:endParaRPr lang="pl-PL" dirty="0"/>
          </a:p>
          <a:p>
            <a:r>
              <a:rPr lang="pl-PL" dirty="0" smtClean="0"/>
              <a:t>2. </a:t>
            </a:r>
            <a:r>
              <a:rPr lang="pl-PL" b="1" dirty="0" smtClean="0">
                <a:solidFill>
                  <a:srgbClr val="FF0000"/>
                </a:solidFill>
              </a:rPr>
              <a:t>Ubój </a:t>
            </a:r>
            <a:r>
              <a:rPr lang="pl-PL" b="1" dirty="0">
                <a:solidFill>
                  <a:srgbClr val="FF0000"/>
                </a:solidFill>
              </a:rPr>
              <a:t>zwierzęcia koniowatego</a:t>
            </a:r>
            <a:r>
              <a:rPr lang="pl-PL" dirty="0"/>
              <a:t>, od którego lub z którego pozyskuje się żywność, zostaje </a:t>
            </a:r>
            <a:r>
              <a:rPr lang="pl-PL" b="1" dirty="0">
                <a:solidFill>
                  <a:srgbClr val="FF0000"/>
                </a:solidFill>
              </a:rPr>
              <a:t>odroczony na okres co najmniej sześciu miesięcy</a:t>
            </a:r>
            <a:r>
              <a:rPr lang="pl-PL" dirty="0" smtClean="0"/>
              <a:t>: </a:t>
            </a:r>
          </a:p>
          <a:p>
            <a:pPr>
              <a:buFont typeface="Wingdings" panose="05000000000000000000" pitchFamily="2" charset="2"/>
              <a:buChar char="v"/>
            </a:pPr>
            <a:r>
              <a:rPr lang="pl-PL" dirty="0" smtClean="0"/>
              <a:t>a) przez </a:t>
            </a:r>
            <a:r>
              <a:rPr lang="pl-PL" dirty="0"/>
              <a:t>odpowiedzialnego lekarza weterynarii przed przeprowadzeniem leczenia produktem leczniczym zawierającym substancję umieszczoną </a:t>
            </a:r>
            <a:r>
              <a:rPr lang="pl-PL" b="1" dirty="0">
                <a:solidFill>
                  <a:srgbClr val="FF0000"/>
                </a:solidFill>
              </a:rPr>
              <a:t>w wykazie substancji określonym w rozporządzeniu Komisji (WE) nr 1950/2006</a:t>
            </a:r>
            <a:r>
              <a:rPr lang="pl-PL" dirty="0"/>
              <a:t>, udokumentowanego w sekcji II część III wzoru dokumentu identyfikacyjnego dla koniowatych określonego w części 1 załącznika II do niniejszego </a:t>
            </a:r>
            <a:r>
              <a:rPr lang="pl-PL" dirty="0" smtClean="0"/>
              <a:t>rozporządzenia</a:t>
            </a:r>
            <a:endParaRPr lang="pl-PL" dirty="0"/>
          </a:p>
          <a:p>
            <a:endParaRPr lang="pl-PL" dirty="0"/>
          </a:p>
          <a:p>
            <a:pPr>
              <a:buFont typeface="Wingdings" panose="05000000000000000000" pitchFamily="2" charset="2"/>
              <a:buChar char="v"/>
            </a:pPr>
            <a:endParaRPr lang="pl-PL" dirty="0" smtClean="0"/>
          </a:p>
          <a:p>
            <a:pPr>
              <a:buFont typeface="Wingdings" panose="05000000000000000000" pitchFamily="2" charset="2"/>
              <a:buChar char="v"/>
            </a:pPr>
            <a:endParaRPr lang="pl-PL" dirty="0"/>
          </a:p>
          <a:p>
            <a:endParaRPr lang="pl-PL" dirty="0"/>
          </a:p>
          <a:p>
            <a:endParaRPr lang="pl-PL" dirty="0"/>
          </a:p>
        </p:txBody>
      </p:sp>
      <p:pic>
        <p:nvPicPr>
          <p:cNvPr id="5" name="Obraz 4"/>
          <p:cNvPicPr>
            <a:picLocks noChangeAspect="1"/>
          </p:cNvPicPr>
          <p:nvPr/>
        </p:nvPicPr>
        <p:blipFill>
          <a:blip r:embed="rId3"/>
          <a:stretch>
            <a:fillRect/>
          </a:stretch>
        </p:blipFill>
        <p:spPr>
          <a:xfrm>
            <a:off x="10076250" y="142504"/>
            <a:ext cx="1896020" cy="1713124"/>
          </a:xfrm>
          <a:prstGeom prst="rect">
            <a:avLst/>
          </a:prstGeom>
        </p:spPr>
      </p:pic>
    </p:spTree>
    <p:extLst>
      <p:ext uri="{BB962C8B-B14F-4D97-AF65-F5344CB8AC3E}">
        <p14:creationId xmlns:p14="http://schemas.microsoft.com/office/powerpoint/2010/main" val="612068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p:cNvSpPr txBox="1">
            <a:spLocks/>
          </p:cNvSpPr>
          <p:nvPr/>
        </p:nvSpPr>
        <p:spPr>
          <a:xfrm>
            <a:off x="4825560" y="75972"/>
            <a:ext cx="2540879" cy="74418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i="1" dirty="0" smtClean="0"/>
              <a:t>Definicje</a:t>
            </a:r>
            <a:endParaRPr lang="pl-PL" b="1" i="1" dirty="0"/>
          </a:p>
        </p:txBody>
      </p:sp>
      <p:sp>
        <p:nvSpPr>
          <p:cNvPr id="6" name="Symbol zastępczy zawartości 2"/>
          <p:cNvSpPr txBox="1">
            <a:spLocks/>
          </p:cNvSpPr>
          <p:nvPr/>
        </p:nvSpPr>
        <p:spPr>
          <a:xfrm>
            <a:off x="12997" y="835993"/>
            <a:ext cx="8870868" cy="59792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sz="2400" dirty="0" smtClean="0"/>
              <a:t>12) </a:t>
            </a:r>
            <a:r>
              <a:rPr lang="pl-PL" sz="2400" b="1" dirty="0" smtClean="0">
                <a:solidFill>
                  <a:srgbClr val="FF0000"/>
                </a:solidFill>
              </a:rPr>
              <a:t>lekiem recepturowym </a:t>
            </a:r>
            <a:r>
              <a:rPr lang="pl-PL" sz="2400" dirty="0" smtClean="0"/>
              <a:t>– jest produkt leczniczy sporządzony w aptece na podstawie recepty lekarskiej, </a:t>
            </a:r>
            <a:br>
              <a:rPr lang="pl-PL" sz="2400" dirty="0" smtClean="0"/>
            </a:br>
            <a:r>
              <a:rPr lang="pl-PL" sz="2400" dirty="0" smtClean="0"/>
              <a:t>a w przypadku produktu leczniczego weterynaryjnego – na podstawie recepty wystawionej przez lekarza weterynarii </a:t>
            </a:r>
            <a:r>
              <a:rPr lang="pl-PL" sz="2000" dirty="0" smtClean="0"/>
              <a:t>(art. 2 pkt 12 </a:t>
            </a:r>
            <a:r>
              <a:rPr lang="pl-PL" sz="2000" i="1" dirty="0" smtClean="0"/>
              <a:t>Prawo farmaceutyczne</a:t>
            </a:r>
            <a:r>
              <a:rPr lang="pl-PL" sz="2000" dirty="0" smtClean="0"/>
              <a:t>)</a:t>
            </a:r>
          </a:p>
          <a:p>
            <a:pPr marL="0" indent="0">
              <a:buNone/>
            </a:pPr>
            <a:endParaRPr lang="pl-PL" sz="2400" dirty="0" smtClean="0"/>
          </a:p>
          <a:p>
            <a:r>
              <a:rPr lang="pl-PL" sz="2400" dirty="0" smtClean="0"/>
              <a:t>11) </a:t>
            </a:r>
            <a:r>
              <a:rPr lang="pl-PL" sz="2400" b="1" dirty="0" smtClean="0">
                <a:solidFill>
                  <a:srgbClr val="FF0000"/>
                </a:solidFill>
              </a:rPr>
              <a:t>lekiem gotowym </a:t>
            </a:r>
            <a:r>
              <a:rPr lang="pl-PL" sz="2400" dirty="0" smtClean="0"/>
              <a:t>– jest produkt leczniczy wprowadzony do obrotu pod określoną nazwą i w określonym opakowaniu </a:t>
            </a:r>
            <a:r>
              <a:rPr lang="pl-PL" sz="2000" dirty="0" smtClean="0"/>
              <a:t>(art</a:t>
            </a:r>
            <a:r>
              <a:rPr lang="pl-PL" sz="2000" dirty="0"/>
              <a:t>. 2 pkt </a:t>
            </a:r>
            <a:r>
              <a:rPr lang="pl-PL" sz="2000" dirty="0" smtClean="0"/>
              <a:t>11 </a:t>
            </a:r>
            <a:r>
              <a:rPr lang="pl-PL" sz="2000" i="1" dirty="0" smtClean="0"/>
              <a:t>Prawo </a:t>
            </a:r>
            <a:r>
              <a:rPr lang="pl-PL" sz="2000" i="1" dirty="0"/>
              <a:t>farmaceutyczne</a:t>
            </a:r>
            <a:r>
              <a:rPr lang="pl-PL" sz="2000" dirty="0"/>
              <a:t>)</a:t>
            </a:r>
          </a:p>
          <a:p>
            <a:pPr marL="0" indent="0">
              <a:buNone/>
            </a:pPr>
            <a:endParaRPr lang="pl-PL" sz="2400" dirty="0" smtClean="0"/>
          </a:p>
          <a:p>
            <a:r>
              <a:rPr lang="pl-PL" sz="2400" dirty="0" smtClean="0"/>
              <a:t>33) </a:t>
            </a:r>
            <a:r>
              <a:rPr lang="pl-PL" sz="2400" b="1" dirty="0" smtClean="0">
                <a:solidFill>
                  <a:srgbClr val="FF0000"/>
                </a:solidFill>
              </a:rPr>
              <a:t>recepta weterynaryjna </a:t>
            </a:r>
            <a:r>
              <a:rPr lang="pl-PL" sz="2400" dirty="0" smtClean="0"/>
              <a:t>- oznacza dokument wydany przez lekarza weterynarii dotyczący weterynaryjnego produktu leczniczego lub produktu leczniczego stosowanego u ludzi w celu zastosowania go u zwierząt </a:t>
            </a:r>
            <a:r>
              <a:rPr lang="pl-PL" sz="2000" dirty="0" smtClean="0"/>
              <a:t>(art. 4 pkt 33 rozporządzenie 2019/6)</a:t>
            </a:r>
            <a:endParaRPr lang="pl-PL" sz="200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3956" y="2585960"/>
            <a:ext cx="2146745" cy="1817277"/>
          </a:xfrm>
          <a:prstGeom prst="rect">
            <a:avLst/>
          </a:prstGeom>
        </p:spPr>
      </p:pic>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956" y="903795"/>
            <a:ext cx="2025006" cy="1636205"/>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4185" y="4412770"/>
            <a:ext cx="1147935" cy="2435697"/>
          </a:xfrm>
          <a:prstGeom prst="rect">
            <a:avLst/>
          </a:prstGeom>
        </p:spPr>
      </p:pic>
    </p:spTree>
    <p:extLst>
      <p:ext uri="{BB962C8B-B14F-4D97-AF65-F5344CB8AC3E}">
        <p14:creationId xmlns:p14="http://schemas.microsoft.com/office/powerpoint/2010/main" val="4014184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31932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2"/>
          <a:stretch>
            <a:fillRect/>
          </a:stretch>
        </p:blipFill>
        <p:spPr>
          <a:xfrm>
            <a:off x="0" y="0"/>
            <a:ext cx="9873205" cy="6861820"/>
          </a:xfrm>
          <a:prstGeom prst="rect">
            <a:avLst/>
          </a:prstGeom>
        </p:spPr>
      </p:pic>
      <p:cxnSp>
        <p:nvCxnSpPr>
          <p:cNvPr id="8" name="Łącznik prosty 7"/>
          <p:cNvCxnSpPr/>
          <p:nvPr/>
        </p:nvCxnSpPr>
        <p:spPr>
          <a:xfrm>
            <a:off x="7384648" y="3646026"/>
            <a:ext cx="1889354" cy="115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Łącznik prosty 9"/>
          <p:cNvCxnSpPr/>
          <p:nvPr/>
        </p:nvCxnSpPr>
        <p:spPr>
          <a:xfrm flipV="1">
            <a:off x="1936831" y="3779850"/>
            <a:ext cx="7160870" cy="162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1936831" y="3950826"/>
            <a:ext cx="7313270" cy="9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1936831" y="4100975"/>
            <a:ext cx="9915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ytuł 1"/>
          <p:cNvSpPr txBox="1">
            <a:spLocks/>
          </p:cNvSpPr>
          <p:nvPr/>
        </p:nvSpPr>
        <p:spPr>
          <a:xfrm rot="5400000">
            <a:off x="8828458" y="3272742"/>
            <a:ext cx="5395565" cy="5440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b="1" dirty="0" smtClean="0"/>
              <a:t>Wykluczenie zwierzęcia koniowatego z uboju</a:t>
            </a:r>
            <a:br>
              <a:rPr lang="pl-PL" b="1" dirty="0" smtClean="0"/>
            </a:br>
            <a:endParaRPr lang="pl-PL" b="1" dirty="0"/>
          </a:p>
        </p:txBody>
      </p:sp>
    </p:spTree>
    <p:extLst>
      <p:ext uri="{BB962C8B-B14F-4D97-AF65-F5344CB8AC3E}">
        <p14:creationId xmlns:p14="http://schemas.microsoft.com/office/powerpoint/2010/main" val="16029263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88077" y="-95003"/>
            <a:ext cx="3420093" cy="771896"/>
          </a:xfrm>
        </p:spPr>
        <p:txBody>
          <a:bodyPr>
            <a:noAutofit/>
          </a:bodyPr>
          <a:lstStyle/>
          <a:p>
            <a:pPr algn="ctr"/>
            <a:r>
              <a:rPr lang="pl-PL" sz="3200" b="1" i="1" dirty="0" smtClean="0"/>
              <a:t>Artykuł 39 </a:t>
            </a:r>
            <a:r>
              <a:rPr lang="pl-PL" dirty="0" smtClean="0"/>
              <a:t/>
            </a:r>
            <a:br>
              <a:rPr lang="pl-PL" dirty="0" smtClean="0"/>
            </a:br>
            <a:endParaRPr lang="pl-PL" dirty="0"/>
          </a:p>
        </p:txBody>
      </p:sp>
      <p:sp>
        <p:nvSpPr>
          <p:cNvPr id="3" name="Symbol zastępczy zawartości 2"/>
          <p:cNvSpPr>
            <a:spLocks noGrp="1"/>
          </p:cNvSpPr>
          <p:nvPr>
            <p:ph idx="1"/>
          </p:nvPr>
        </p:nvSpPr>
        <p:spPr>
          <a:xfrm>
            <a:off x="66427" y="142504"/>
            <a:ext cx="9863395" cy="6994566"/>
          </a:xfrm>
        </p:spPr>
        <p:txBody>
          <a:bodyPr>
            <a:normAutofit fontScale="85000" lnSpcReduction="20000"/>
          </a:bodyPr>
          <a:lstStyle/>
          <a:p>
            <a:pPr marL="0" indent="0">
              <a:buNone/>
            </a:pPr>
            <a:endParaRPr lang="pl-PL" sz="2200" dirty="0"/>
          </a:p>
          <a:p>
            <a:pPr>
              <a:buFont typeface="Wingdings" panose="05000000000000000000" pitchFamily="2" charset="2"/>
              <a:buChar char="q"/>
            </a:pPr>
            <a:r>
              <a:rPr lang="pl-PL" sz="2000" b="1" dirty="0"/>
              <a:t>Obowiązki odpowiedzialnego lekarza weterynarii w odniesieniu do dokumentacji dotyczącej statusu zwierzęcia koniowatego przeznaczonego do uboju w celu spożycia przez ludzi lub wykluczonego z takiego uboju w unikalnym dożywotnim dokumencie </a:t>
            </a:r>
            <a:r>
              <a:rPr lang="pl-PL" sz="2000" b="1" dirty="0" smtClean="0"/>
              <a:t>identyfikacyjnym</a:t>
            </a:r>
            <a:endParaRPr lang="pl-PL" dirty="0"/>
          </a:p>
          <a:p>
            <a:r>
              <a:rPr lang="pl-PL" sz="2000" dirty="0" smtClean="0"/>
              <a:t>1. </a:t>
            </a:r>
            <a:r>
              <a:rPr lang="pl-PL" sz="2000" b="1" dirty="0" smtClean="0">
                <a:solidFill>
                  <a:srgbClr val="FF0000"/>
                </a:solidFill>
              </a:rPr>
              <a:t>Przed</a:t>
            </a:r>
            <a:r>
              <a:rPr lang="pl-PL" sz="2000" dirty="0" smtClean="0"/>
              <a:t> </a:t>
            </a:r>
            <a:r>
              <a:rPr lang="pl-PL" sz="2000" dirty="0"/>
              <a:t>przeprowadzeniem jakiegokolwiek</a:t>
            </a:r>
            <a:r>
              <a:rPr lang="pl-PL" sz="2000" b="1" dirty="0"/>
              <a:t> </a:t>
            </a:r>
            <a:r>
              <a:rPr lang="pl-PL" sz="2000" b="1" dirty="0">
                <a:solidFill>
                  <a:srgbClr val="FF0000"/>
                </a:solidFill>
              </a:rPr>
              <a:t>leczenia</a:t>
            </a:r>
            <a:r>
              <a:rPr lang="pl-PL" sz="2000" b="1" dirty="0"/>
              <a:t> </a:t>
            </a:r>
            <a:r>
              <a:rPr lang="pl-PL" sz="2000" dirty="0"/>
              <a:t>weterynaryjnym produktem leczniczym dopuszczonym zgodnie </a:t>
            </a:r>
            <a:r>
              <a:rPr lang="pl-PL" sz="2000" dirty="0">
                <a:solidFill>
                  <a:schemeClr val="tx1"/>
                </a:solidFill>
              </a:rPr>
              <a:t>z</a:t>
            </a:r>
            <a:r>
              <a:rPr lang="pl-PL" sz="2000" b="1" dirty="0">
                <a:solidFill>
                  <a:srgbClr val="FF0000"/>
                </a:solidFill>
              </a:rPr>
              <a:t> art. 8 ust. 4 </a:t>
            </a:r>
            <a:r>
              <a:rPr lang="pl-PL" sz="2000" dirty="0"/>
              <a:t>rozporządzenia (UE) 2019/6, lub produktem leczniczym zastosowanym zgodnie z </a:t>
            </a:r>
            <a:r>
              <a:rPr lang="pl-PL" sz="2000" b="1" dirty="0">
                <a:solidFill>
                  <a:srgbClr val="FF0000"/>
                </a:solidFill>
              </a:rPr>
              <a:t>art. 112 ust. 4 </a:t>
            </a:r>
            <a:r>
              <a:rPr lang="pl-PL" sz="2000" dirty="0"/>
              <a:t>tego rozporządzenia, lub zawierającym substancję umieszczoną w wykazie substancji ustanowionym zgodnie z </a:t>
            </a:r>
            <a:r>
              <a:rPr lang="pl-PL" sz="2000" b="1" dirty="0">
                <a:solidFill>
                  <a:srgbClr val="FF0000"/>
                </a:solidFill>
              </a:rPr>
              <a:t>art. 115 ust. 5 </a:t>
            </a:r>
            <a:r>
              <a:rPr lang="pl-PL" sz="2000" dirty="0"/>
              <a:t>tego rozporządzenia odpowiedzialny </a:t>
            </a:r>
            <a:r>
              <a:rPr lang="pl-PL" sz="2000" b="1" dirty="0">
                <a:solidFill>
                  <a:srgbClr val="FF0000"/>
                </a:solidFill>
              </a:rPr>
              <a:t>lekarz</a:t>
            </a:r>
            <a:r>
              <a:rPr lang="pl-PL" sz="2000" dirty="0"/>
              <a:t> weterynarii </a:t>
            </a:r>
            <a:r>
              <a:rPr lang="pl-PL" sz="2000" b="1" dirty="0">
                <a:solidFill>
                  <a:srgbClr val="FF0000"/>
                </a:solidFill>
              </a:rPr>
              <a:t>upewnia się</a:t>
            </a:r>
            <a:r>
              <a:rPr lang="pl-PL" sz="2000" dirty="0"/>
              <a:t>, czy </a:t>
            </a:r>
            <a:r>
              <a:rPr lang="pl-PL" sz="2000" b="1" dirty="0">
                <a:solidFill>
                  <a:srgbClr val="FF0000"/>
                </a:solidFill>
              </a:rPr>
              <a:t>zwierzę ma status </a:t>
            </a:r>
            <a:r>
              <a:rPr lang="pl-PL" sz="2000" dirty="0"/>
              <a:t>zwierzęcia </a:t>
            </a:r>
            <a:r>
              <a:rPr lang="pl-PL" sz="2000" b="1" dirty="0">
                <a:solidFill>
                  <a:srgbClr val="FF0000"/>
                </a:solidFill>
              </a:rPr>
              <a:t>przeznaczonego do uboju </a:t>
            </a:r>
            <a:r>
              <a:rPr lang="pl-PL" sz="2000" dirty="0"/>
              <a:t>w celu spożycia przez ludzi </a:t>
            </a:r>
            <a:r>
              <a:rPr lang="pl-PL" sz="2000" b="1" dirty="0">
                <a:solidFill>
                  <a:srgbClr val="FF0000"/>
                </a:solidFill>
              </a:rPr>
              <a:t>lub wykluczonego z takiego uboju </a:t>
            </a:r>
            <a:r>
              <a:rPr lang="pl-PL" sz="2000" dirty="0"/>
              <a:t>udokumentowany w unikalnym dożywotnim dokumencie identyfikacyjnym, a w przypadku uzyskania dostępu – w komputerowej bazie danych. </a:t>
            </a:r>
          </a:p>
          <a:p>
            <a:r>
              <a:rPr lang="pl-PL" sz="2000" dirty="0" smtClean="0"/>
              <a:t>2.Jeżeli </a:t>
            </a:r>
            <a:r>
              <a:rPr lang="pl-PL" sz="2000" dirty="0"/>
              <a:t>ze wskazania dotyczącego zwierzęcia koniowatego przeznaczonego do uboju w celu spożycia przez ludzi wynika wymóg podania produktu leczniczego zgodnie z </a:t>
            </a:r>
            <a:r>
              <a:rPr lang="pl-PL" sz="2000" b="1" dirty="0">
                <a:solidFill>
                  <a:srgbClr val="FF0000"/>
                </a:solidFill>
              </a:rPr>
              <a:t>art. 112 ust. 4 </a:t>
            </a:r>
            <a:r>
              <a:rPr lang="pl-PL" sz="2000" dirty="0"/>
              <a:t>rozporządzenia (UE) 2019/6, a podmiot – </a:t>
            </a:r>
            <a:r>
              <a:rPr lang="pl-PL" sz="2000" b="1" dirty="0">
                <a:solidFill>
                  <a:srgbClr val="FF0000"/>
                </a:solidFill>
              </a:rPr>
              <a:t>w imieniu właściciela – wyraził zgodę </a:t>
            </a:r>
            <a:r>
              <a:rPr lang="pl-PL" sz="2000" dirty="0"/>
              <a:t>na zastosowanie takiego leczenia, </a:t>
            </a:r>
            <a:r>
              <a:rPr lang="pl-PL" sz="2000" b="1" dirty="0">
                <a:solidFill>
                  <a:srgbClr val="FF0000"/>
                </a:solidFill>
              </a:rPr>
              <a:t>odpowiedzialny lekarz weterynarii zapewnia</a:t>
            </a:r>
            <a:r>
              <a:rPr lang="pl-PL" sz="2000" dirty="0"/>
              <a:t>, aby przedmiotowe zwierzę koniowate </a:t>
            </a:r>
            <a:r>
              <a:rPr lang="pl-PL" sz="2000" b="1" dirty="0">
                <a:solidFill>
                  <a:srgbClr val="FF0000"/>
                </a:solidFill>
              </a:rPr>
              <a:t>zostało przed leczeniem nieodwracalnie zgłoszone jako nieprzeznaczone do uboju</a:t>
            </a:r>
            <a:r>
              <a:rPr lang="pl-PL" sz="2000" dirty="0"/>
              <a:t> </a:t>
            </a:r>
            <a:r>
              <a:rPr lang="pl-PL" sz="2000" dirty="0" smtClean="0"/>
              <a:t>w </a:t>
            </a:r>
            <a:r>
              <a:rPr lang="pl-PL" sz="2000" dirty="0"/>
              <a:t>celu spożycia przez ludzi, wypełniając i podpisując sekcję II część II wzoru dokumentu identyfikacyjnego dla koniowatych określonego w części 1 załącznika II do niniejszego rozporządzenia</a:t>
            </a:r>
            <a:r>
              <a:rPr lang="pl-PL" sz="2000" dirty="0" smtClean="0"/>
              <a:t>.</a:t>
            </a:r>
            <a:endParaRPr lang="pl-PL" sz="2000" dirty="0"/>
          </a:p>
          <a:p>
            <a:r>
              <a:rPr lang="pl-PL" sz="2000" dirty="0" smtClean="0"/>
              <a:t>3. Jeżeli </a:t>
            </a:r>
            <a:r>
              <a:rPr lang="pl-PL" sz="2000" dirty="0"/>
              <a:t>ze wskazania dotyczącego zwierzęcia koniowatego przeznaczonego do uboju w celu spożycia przez ludzi wynika wymóg podania produktu leczniczego zawierającego </a:t>
            </a:r>
            <a:r>
              <a:rPr lang="pl-PL" sz="2000" b="1" dirty="0">
                <a:solidFill>
                  <a:srgbClr val="FF0000"/>
                </a:solidFill>
              </a:rPr>
              <a:t>substancję umieszczoną w wykazie określonym w rozporządzeniu Komisji (WE) nr 1950/2006</a:t>
            </a:r>
            <a:r>
              <a:rPr lang="pl-PL" sz="2000" dirty="0"/>
              <a:t>, </a:t>
            </a:r>
            <a:r>
              <a:rPr lang="pl-PL" sz="2000" dirty="0" smtClean="0"/>
              <a:t/>
            </a:r>
            <a:br>
              <a:rPr lang="pl-PL" sz="2000" dirty="0" smtClean="0"/>
            </a:br>
            <a:r>
              <a:rPr lang="pl-PL" sz="2000" dirty="0" smtClean="0"/>
              <a:t>a </a:t>
            </a:r>
            <a:r>
              <a:rPr lang="pl-PL" sz="2000" dirty="0"/>
              <a:t>podmiot – </a:t>
            </a:r>
            <a:r>
              <a:rPr lang="pl-PL" sz="2000" b="1" dirty="0">
                <a:solidFill>
                  <a:srgbClr val="FF0000"/>
                </a:solidFill>
              </a:rPr>
              <a:t>w imieniu właściciela – wyraził zgodę </a:t>
            </a:r>
            <a:r>
              <a:rPr lang="pl-PL" sz="2000" dirty="0"/>
              <a:t>na zastosowanie takiego leczenia, odpowiedzialny lekarz weterynarii wprowadza wymagane dane szczegółowe dotyczące produktu leczniczego zawierającego takie substancje w sekcji II część III wzoru dokumentu identyfikacyjnego dla koniowatych określonego w części 1 załącznika II do niniejszego rozporządzenia.</a:t>
            </a:r>
          </a:p>
          <a:p>
            <a:endParaRPr lang="pl-PL" dirty="0"/>
          </a:p>
          <a:p>
            <a:pPr>
              <a:buFont typeface="Wingdings" panose="05000000000000000000" pitchFamily="2" charset="2"/>
              <a:buChar char="q"/>
            </a:pPr>
            <a:endParaRPr lang="pl-PL" dirty="0"/>
          </a:p>
          <a:p>
            <a:pPr>
              <a:buFont typeface="Wingdings" panose="05000000000000000000" pitchFamily="2" charset="2"/>
              <a:buChar char="v"/>
            </a:pPr>
            <a:endParaRPr lang="pl-PL" dirty="0" smtClean="0"/>
          </a:p>
          <a:p>
            <a:pPr>
              <a:buFont typeface="Wingdings" panose="05000000000000000000" pitchFamily="2" charset="2"/>
              <a:buChar char="v"/>
            </a:pPr>
            <a:endParaRPr lang="pl-PL" dirty="0"/>
          </a:p>
          <a:p>
            <a:endParaRPr lang="pl-PL" dirty="0"/>
          </a:p>
          <a:p>
            <a:endParaRPr lang="pl-PL" dirty="0"/>
          </a:p>
        </p:txBody>
      </p:sp>
      <p:pic>
        <p:nvPicPr>
          <p:cNvPr id="5" name="Obraz 4"/>
          <p:cNvPicPr>
            <a:picLocks noChangeAspect="1"/>
          </p:cNvPicPr>
          <p:nvPr/>
        </p:nvPicPr>
        <p:blipFill>
          <a:blip r:embed="rId3"/>
          <a:stretch>
            <a:fillRect/>
          </a:stretch>
        </p:blipFill>
        <p:spPr>
          <a:xfrm>
            <a:off x="10076250" y="142504"/>
            <a:ext cx="1896020" cy="1713124"/>
          </a:xfrm>
          <a:prstGeom prst="rect">
            <a:avLst/>
          </a:prstGeom>
        </p:spPr>
      </p:pic>
      <p:sp>
        <p:nvSpPr>
          <p:cNvPr id="4" name="Prostokąt 3"/>
          <p:cNvSpPr/>
          <p:nvPr/>
        </p:nvSpPr>
        <p:spPr>
          <a:xfrm>
            <a:off x="9882771" y="2579913"/>
            <a:ext cx="2277562" cy="3323987"/>
          </a:xfrm>
          <a:prstGeom prst="rect">
            <a:avLst/>
          </a:prstGeom>
          <a:solidFill>
            <a:schemeClr val="accent1">
              <a:lumMod val="60000"/>
              <a:lumOff val="40000"/>
            </a:schemeClr>
          </a:solidFill>
        </p:spPr>
        <p:txBody>
          <a:bodyPr wrap="square">
            <a:spAutoFit/>
          </a:bodyPr>
          <a:lstStyle/>
          <a:p>
            <a:pPr algn="ctr"/>
            <a:r>
              <a:rPr lang="pl-PL" sz="1600" b="1" dirty="0" smtClean="0">
                <a:solidFill>
                  <a:srgbClr val="000000"/>
                </a:solidFill>
                <a:latin typeface="EUAlbertina"/>
              </a:rPr>
              <a:t>Odpowiedzialny </a:t>
            </a:r>
            <a:r>
              <a:rPr lang="pl-PL" sz="1600" b="1" dirty="0">
                <a:solidFill>
                  <a:srgbClr val="000000"/>
                </a:solidFill>
                <a:latin typeface="EUAlbertina"/>
              </a:rPr>
              <a:t>lekarz weterynarii wpisuje datę ostatniego podania, zgodnie z zaleceniem, wspomnianego produktu leczniczego oraz powiadamia podmiot o dacie upływu sześciomiesięcznego okresu karencji</a:t>
            </a:r>
            <a:r>
              <a:rPr lang="pl-PL" b="1" dirty="0">
                <a:solidFill>
                  <a:srgbClr val="000000"/>
                </a:solidFill>
                <a:latin typeface="EUAlbertina"/>
              </a:rPr>
              <a:t>.</a:t>
            </a:r>
          </a:p>
        </p:txBody>
      </p:sp>
    </p:spTree>
    <p:extLst>
      <p:ext uri="{BB962C8B-B14F-4D97-AF65-F5344CB8AC3E}">
        <p14:creationId xmlns:p14="http://schemas.microsoft.com/office/powerpoint/2010/main" val="1148293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1763" y="228911"/>
            <a:ext cx="9262752" cy="4298869"/>
          </a:xfrm>
        </p:spPr>
        <p:txBody>
          <a:bodyPr>
            <a:normAutofit fontScale="90000"/>
          </a:bodyPr>
          <a:lstStyle/>
          <a:p>
            <a:pPr algn="ctr"/>
            <a:r>
              <a:rPr lang="pl-PL" sz="2800" b="1" dirty="0" smtClean="0"/>
              <a:t>Rozporządzenie </a:t>
            </a:r>
            <a:r>
              <a:rPr lang="pl-PL" sz="2800" b="1" dirty="0"/>
              <a:t>delegowane Komisji (UE) 2021/577 z dnia 29 stycznia 2021 r. uzupełniające rozporządzenie Parlamentu Europejskiego i Rady (UE) 2019/6 </a:t>
            </a:r>
            <a:r>
              <a:rPr lang="pl-PL" sz="2800" b="1" i="1" dirty="0"/>
              <a:t>w odniesieniu do treści i formatu informacji niezbędnych do stosowania art. 112 ust. 4 i art. 115 ust. 5, które mają być zawarte w unikalnym dożywotnim dokumencie identyfikacyjnym, o którym mowa w art. 8 ust. 4 tego rozporządzenia </a:t>
            </a:r>
            <a:r>
              <a:rPr lang="pl-PL" sz="2800" i="1" dirty="0"/>
              <a:t/>
            </a:r>
            <a:br>
              <a:rPr lang="pl-PL" sz="2800" i="1" dirty="0"/>
            </a:br>
            <a:r>
              <a:rPr lang="pl-PL" sz="2700" b="1" i="1" dirty="0">
                <a:solidFill>
                  <a:schemeClr val="tx1"/>
                </a:solidFill>
              </a:rPr>
              <a:t/>
            </a:r>
            <a:br>
              <a:rPr lang="pl-PL" sz="2700" b="1" i="1" dirty="0">
                <a:solidFill>
                  <a:schemeClr val="tx1"/>
                </a:solidFill>
              </a:rPr>
            </a:br>
            <a:r>
              <a:rPr lang="pl-PL" b="1" i="1" dirty="0">
                <a:solidFill>
                  <a:schemeClr val="accent2">
                    <a:lumMod val="75000"/>
                  </a:schemeClr>
                </a:solidFill>
              </a:rPr>
              <a:t/>
            </a:r>
            <a:br>
              <a:rPr lang="pl-PL" b="1" i="1" dirty="0">
                <a:solidFill>
                  <a:schemeClr val="accent2">
                    <a:lumMod val="75000"/>
                  </a:schemeClr>
                </a:solidFill>
              </a:rPr>
            </a:br>
            <a:endParaRPr lang="pl-PL" dirty="0"/>
          </a:p>
        </p:txBody>
      </p:sp>
      <p:pic>
        <p:nvPicPr>
          <p:cNvPr id="4" name="Obraz 3">
            <a:extLst>
              <a:ext uri="{FF2B5EF4-FFF2-40B4-BE49-F238E27FC236}">
                <a16:creationId xmlns:a16="http://schemas.microsoft.com/office/drawing/2014/main" xmlns="" id="{6A1A3C0C-D9A1-4E0A-A3B6-E43D18C24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276" y="3570442"/>
            <a:ext cx="4607956" cy="2829285"/>
          </a:xfrm>
          <a:prstGeom prst="rect">
            <a:avLst/>
          </a:prstGeom>
          <a:ln w="228600" cap="sq" cmpd="thickThin">
            <a:solidFill>
              <a:srgbClr val="000000"/>
            </a:solidFill>
            <a:prstDash val="solid"/>
            <a:miter lim="800000"/>
          </a:ln>
          <a:effectLst>
            <a:innerShdw blurRad="76200">
              <a:srgbClr val="000000"/>
            </a:innerShdw>
          </a:effectLst>
        </p:spPr>
      </p:pic>
      <p:sp>
        <p:nvSpPr>
          <p:cNvPr id="6" name="Prostokąt 5"/>
          <p:cNvSpPr/>
          <p:nvPr/>
        </p:nvSpPr>
        <p:spPr>
          <a:xfrm>
            <a:off x="9543886" y="5657671"/>
            <a:ext cx="2648114" cy="1200329"/>
          </a:xfrm>
          <a:prstGeom prst="rect">
            <a:avLst/>
          </a:prstGeom>
        </p:spPr>
        <p:txBody>
          <a:bodyPr wrap="square">
            <a:spAutoFit/>
          </a:bodyPr>
          <a:lstStyle/>
          <a:p>
            <a:pPr algn="ctr"/>
            <a:r>
              <a:rPr lang="pl-PL" b="1" dirty="0">
                <a:solidFill>
                  <a:srgbClr val="000000"/>
                </a:solidFill>
                <a:latin typeface="EUAlbertina"/>
              </a:rPr>
              <a:t>Niniejsze rozporządzenie stosuje się od dnia 28 stycznia 2022 r. </a:t>
            </a:r>
            <a:endParaRPr lang="pl-PL" b="1" dirty="0"/>
          </a:p>
        </p:txBody>
      </p:sp>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254" y="3351051"/>
            <a:ext cx="1723353" cy="3268065"/>
          </a:xfrm>
          <a:prstGeom prst="rect">
            <a:avLst/>
          </a:prstGeom>
        </p:spPr>
      </p:pic>
    </p:spTree>
    <p:extLst>
      <p:ext uri="{BB962C8B-B14F-4D97-AF65-F5344CB8AC3E}">
        <p14:creationId xmlns:p14="http://schemas.microsoft.com/office/powerpoint/2010/main" val="18954908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06358" y="220819"/>
            <a:ext cx="3934189" cy="1111363"/>
          </a:xfrm>
        </p:spPr>
        <p:txBody>
          <a:bodyPr>
            <a:normAutofit fontScale="90000"/>
          </a:bodyPr>
          <a:lstStyle/>
          <a:p>
            <a:pPr algn="ctr"/>
            <a:r>
              <a:rPr lang="pl-PL" sz="4400" b="1" i="1" dirty="0" smtClean="0"/>
              <a:t>Artykuł 1 </a:t>
            </a:r>
            <a:r>
              <a:rPr lang="pl-PL" dirty="0" smtClean="0"/>
              <a:t/>
            </a:r>
            <a:br>
              <a:rPr lang="pl-PL" dirty="0" smtClean="0"/>
            </a:br>
            <a:endParaRPr lang="pl-PL" dirty="0"/>
          </a:p>
        </p:txBody>
      </p:sp>
      <p:sp>
        <p:nvSpPr>
          <p:cNvPr id="3" name="Symbol zastępczy zawartości 2"/>
          <p:cNvSpPr>
            <a:spLocks noGrp="1"/>
          </p:cNvSpPr>
          <p:nvPr>
            <p:ph idx="1"/>
          </p:nvPr>
        </p:nvSpPr>
        <p:spPr>
          <a:xfrm>
            <a:off x="242206" y="1332182"/>
            <a:ext cx="9862492" cy="5033894"/>
          </a:xfrm>
        </p:spPr>
        <p:txBody>
          <a:bodyPr>
            <a:normAutofit/>
          </a:bodyPr>
          <a:lstStyle/>
          <a:p>
            <a:pPr>
              <a:buFont typeface="Wingdings" panose="05000000000000000000" pitchFamily="2" charset="2"/>
              <a:buChar char="q"/>
            </a:pPr>
            <a:r>
              <a:rPr lang="pl-PL" sz="2800" b="1" dirty="0" smtClean="0"/>
              <a:t>Treść </a:t>
            </a:r>
            <a:r>
              <a:rPr lang="pl-PL" sz="2800" b="1" dirty="0"/>
              <a:t>i format informacji niezbędnych do stosowania art. 112 ust. 4 i art. 115 ust. 5 rozporządzenia (UE) </a:t>
            </a:r>
            <a:r>
              <a:rPr lang="pl-PL" sz="2800" b="1" dirty="0" smtClean="0"/>
              <a:t>2019/6</a:t>
            </a:r>
          </a:p>
          <a:p>
            <a:pPr marL="0" indent="0">
              <a:buNone/>
            </a:pPr>
            <a:r>
              <a:rPr lang="pl-PL" sz="2400" b="1" dirty="0" smtClean="0"/>
              <a:t> </a:t>
            </a:r>
            <a:endParaRPr lang="pl-PL" sz="2000" dirty="0" smtClean="0"/>
          </a:p>
          <a:p>
            <a:r>
              <a:rPr lang="pl-PL" sz="2400" b="1" dirty="0" smtClean="0">
                <a:solidFill>
                  <a:srgbClr val="FF0000"/>
                </a:solidFill>
              </a:rPr>
              <a:t>Treść </a:t>
            </a:r>
            <a:r>
              <a:rPr lang="pl-PL" sz="2400" b="1" dirty="0">
                <a:solidFill>
                  <a:srgbClr val="FF0000"/>
                </a:solidFill>
              </a:rPr>
              <a:t>i format informacji </a:t>
            </a:r>
            <a:r>
              <a:rPr lang="pl-PL" sz="2400" dirty="0"/>
              <a:t>niezbędnych do </a:t>
            </a:r>
            <a:r>
              <a:rPr lang="pl-PL" sz="2400" b="1" dirty="0">
                <a:solidFill>
                  <a:srgbClr val="FF0000"/>
                </a:solidFill>
              </a:rPr>
              <a:t>stosowania art. 112 ust. 4 i art. 115 ust. 5 </a:t>
            </a:r>
            <a:r>
              <a:rPr lang="pl-PL" sz="2400" dirty="0"/>
              <a:t>rozporządzenia (UE) 2019/6, które mają być zawarte w unikalnym dożywotnim dokumencie identyfikacyjnym, muszą spełniać wymogi </a:t>
            </a:r>
            <a:r>
              <a:rPr lang="pl-PL" sz="2400" b="1" dirty="0">
                <a:solidFill>
                  <a:srgbClr val="FF0000"/>
                </a:solidFill>
              </a:rPr>
              <a:t>określone w załącznikach I </a:t>
            </a:r>
            <a:r>
              <a:rPr lang="pl-PL" sz="2400" b="1" dirty="0" err="1">
                <a:solidFill>
                  <a:srgbClr val="FF0000"/>
                </a:solidFill>
              </a:rPr>
              <a:t>i</a:t>
            </a:r>
            <a:r>
              <a:rPr lang="pl-PL" sz="2400" b="1" dirty="0">
                <a:solidFill>
                  <a:srgbClr val="FF0000"/>
                </a:solidFill>
              </a:rPr>
              <a:t> II </a:t>
            </a:r>
            <a:r>
              <a:rPr lang="pl-PL" sz="2400" dirty="0"/>
              <a:t>do niniejszego rozporządzenia. </a:t>
            </a:r>
          </a:p>
          <a:p>
            <a:endParaRPr lang="pl-PL" dirty="0"/>
          </a:p>
        </p:txBody>
      </p:sp>
      <p:pic>
        <p:nvPicPr>
          <p:cNvPr id="5" name="Obraz 4">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486205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6229" y="0"/>
            <a:ext cx="2489532" cy="641268"/>
          </a:xfrm>
        </p:spPr>
        <p:txBody>
          <a:bodyPr>
            <a:normAutofit fontScale="90000"/>
          </a:bodyPr>
          <a:lstStyle/>
          <a:p>
            <a:r>
              <a:rPr lang="pl-PL" sz="3200" b="1" i="1" dirty="0"/>
              <a:t>ZAŁĄCZNIK I </a:t>
            </a:r>
            <a:r>
              <a:rPr lang="pl-PL" dirty="0" smtClean="0"/>
              <a:t/>
            </a:r>
            <a:br>
              <a:rPr lang="pl-PL" dirty="0" smtClean="0"/>
            </a:br>
            <a:endParaRPr lang="pl-PL" dirty="0"/>
          </a:p>
        </p:txBody>
      </p:sp>
      <p:sp>
        <p:nvSpPr>
          <p:cNvPr id="3" name="Symbol zastępczy zawartości 2"/>
          <p:cNvSpPr>
            <a:spLocks noGrp="1"/>
          </p:cNvSpPr>
          <p:nvPr>
            <p:ph idx="1"/>
          </p:nvPr>
        </p:nvSpPr>
        <p:spPr>
          <a:xfrm>
            <a:off x="383359" y="488538"/>
            <a:ext cx="9856390" cy="3709719"/>
          </a:xfrm>
        </p:spPr>
        <p:txBody>
          <a:bodyPr>
            <a:normAutofit/>
          </a:bodyPr>
          <a:lstStyle/>
          <a:p>
            <a:pPr>
              <a:buFont typeface="Wingdings" panose="05000000000000000000" pitchFamily="2" charset="2"/>
              <a:buChar char="q"/>
            </a:pPr>
            <a:r>
              <a:rPr lang="pl-PL" sz="2200" b="1" dirty="0" smtClean="0"/>
              <a:t>1</a:t>
            </a:r>
            <a:r>
              <a:rPr lang="pl-PL" sz="2200" b="1" dirty="0"/>
              <a:t>. Treść informacji niezbędnych do stosowania art. 112 ust. 4 rozporządzenia (UE) 2019/6 jest następująca: </a:t>
            </a:r>
          </a:p>
          <a:p>
            <a:r>
              <a:rPr lang="pl-PL" sz="1900" dirty="0" smtClean="0"/>
              <a:t>a) </a:t>
            </a:r>
            <a:r>
              <a:rPr lang="pl-PL" sz="1900" b="1" dirty="0" smtClean="0">
                <a:solidFill>
                  <a:srgbClr val="FF0000"/>
                </a:solidFill>
              </a:rPr>
              <a:t>dane </a:t>
            </a:r>
            <a:r>
              <a:rPr lang="pl-PL" sz="1900" b="1" dirty="0">
                <a:solidFill>
                  <a:srgbClr val="FF0000"/>
                </a:solidFill>
              </a:rPr>
              <a:t>kontaktowe</a:t>
            </a:r>
            <a:r>
              <a:rPr lang="pl-PL" sz="1900" dirty="0"/>
              <a:t> odpowiedzialnego podpisującego </a:t>
            </a:r>
            <a:r>
              <a:rPr lang="pl-PL" sz="1900" b="1" dirty="0">
                <a:solidFill>
                  <a:srgbClr val="FF0000"/>
                </a:solidFill>
              </a:rPr>
              <a:t>lekarza</a:t>
            </a:r>
            <a:r>
              <a:rPr lang="pl-PL" sz="1900" dirty="0"/>
              <a:t> weterynarii, </a:t>
            </a:r>
            <a:r>
              <a:rPr lang="pl-PL" sz="1900" b="1" dirty="0">
                <a:solidFill>
                  <a:srgbClr val="FF0000"/>
                </a:solidFill>
              </a:rPr>
              <a:t>który leczył </a:t>
            </a:r>
            <a:r>
              <a:rPr lang="pl-PL" sz="1900" dirty="0"/>
              <a:t>dane zwierzę koniowate weterynaryjnym produktem leczniczym dopuszczonym na podstawie </a:t>
            </a:r>
            <a:r>
              <a:rPr lang="pl-PL" sz="1900" b="1" dirty="0">
                <a:solidFill>
                  <a:srgbClr val="FF0000"/>
                </a:solidFill>
              </a:rPr>
              <a:t>odstępstwa</a:t>
            </a:r>
            <a:r>
              <a:rPr lang="pl-PL" sz="1900" dirty="0"/>
              <a:t> przewidzianego w </a:t>
            </a:r>
            <a:r>
              <a:rPr lang="pl-PL" sz="1900" b="1" dirty="0">
                <a:solidFill>
                  <a:srgbClr val="FF0000"/>
                </a:solidFill>
              </a:rPr>
              <a:t>art. 8 ust. 4 </a:t>
            </a:r>
            <a:r>
              <a:rPr lang="pl-PL" sz="1900" dirty="0"/>
              <a:t>lub podawanym zgodnie z </a:t>
            </a:r>
            <a:r>
              <a:rPr lang="pl-PL" sz="1900" b="1" dirty="0">
                <a:solidFill>
                  <a:srgbClr val="FF0000"/>
                </a:solidFill>
              </a:rPr>
              <a:t>art. 112 ust. 4 </a:t>
            </a:r>
            <a:r>
              <a:rPr lang="pl-PL" sz="1900" dirty="0"/>
              <a:t>rozporządzenia (UE) 2019/6</a:t>
            </a:r>
            <a:r>
              <a:rPr lang="pl-PL" sz="1900" dirty="0" smtClean="0"/>
              <a:t>;</a:t>
            </a:r>
          </a:p>
          <a:p>
            <a:r>
              <a:rPr lang="pl-PL" sz="1900" dirty="0" smtClean="0"/>
              <a:t> </a:t>
            </a:r>
            <a:r>
              <a:rPr lang="pl-PL" sz="1900" dirty="0"/>
              <a:t>b) zgłoszenie, że dane zwierzę koniowate </a:t>
            </a:r>
            <a:r>
              <a:rPr lang="pl-PL" sz="1900" b="1" dirty="0">
                <a:solidFill>
                  <a:srgbClr val="FF0000"/>
                </a:solidFill>
              </a:rPr>
              <a:t>nie jest przeznaczone do uboju </a:t>
            </a:r>
            <a:r>
              <a:rPr lang="pl-PL" sz="1900" dirty="0"/>
              <a:t>w celu spożycia przez ludzi, dokonane przez </a:t>
            </a:r>
            <a:r>
              <a:rPr lang="pl-PL" sz="1900" b="1" dirty="0">
                <a:solidFill>
                  <a:srgbClr val="FF0000"/>
                </a:solidFill>
              </a:rPr>
              <a:t>odpowiedzialnego lekarza </a:t>
            </a:r>
            <a:r>
              <a:rPr lang="pl-PL" sz="1900" b="1" dirty="0" smtClean="0">
                <a:solidFill>
                  <a:srgbClr val="FF0000"/>
                </a:solidFill>
              </a:rPr>
              <a:t>weterynarii</a:t>
            </a:r>
            <a:r>
              <a:rPr lang="pl-PL" sz="1900" dirty="0" smtClean="0"/>
              <a:t/>
            </a:r>
            <a:br>
              <a:rPr lang="pl-PL" sz="1900" dirty="0" smtClean="0"/>
            </a:br>
            <a:r>
              <a:rPr lang="pl-PL" sz="1900" dirty="0" smtClean="0"/>
              <a:t>w </a:t>
            </a:r>
            <a:r>
              <a:rPr lang="pl-PL" sz="1900" b="1" dirty="0">
                <a:solidFill>
                  <a:srgbClr val="FF0000"/>
                </a:solidFill>
              </a:rPr>
              <a:t>porozumieniu</a:t>
            </a:r>
            <a:r>
              <a:rPr lang="pl-PL" sz="1900" dirty="0"/>
              <a:t> </a:t>
            </a:r>
            <a:r>
              <a:rPr lang="pl-PL" sz="1900" dirty="0" smtClean="0"/>
              <a:t>z </a:t>
            </a:r>
            <a:r>
              <a:rPr lang="pl-PL" sz="1900" dirty="0"/>
              <a:t>właścicielem lub podmiotem zajmującym się zwierzęciem koniowatym. </a:t>
            </a:r>
            <a:endParaRPr lang="pl-PL" sz="1900" dirty="0" smtClean="0"/>
          </a:p>
          <a:p>
            <a:endParaRPr lang="pl-PL" dirty="0"/>
          </a:p>
        </p:txBody>
      </p:sp>
      <p:pic>
        <p:nvPicPr>
          <p:cNvPr id="5" name="Obraz 4">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sp>
        <p:nvSpPr>
          <p:cNvPr id="6" name="Symbol zastępczy zawartości 2"/>
          <p:cNvSpPr txBox="1">
            <a:spLocks/>
          </p:cNvSpPr>
          <p:nvPr/>
        </p:nvSpPr>
        <p:spPr>
          <a:xfrm>
            <a:off x="383359" y="3823808"/>
            <a:ext cx="9975273" cy="3709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200" b="1" dirty="0"/>
              <a:t>2</a:t>
            </a:r>
            <a:r>
              <a:rPr lang="pl-PL" sz="2200" b="1" dirty="0" smtClean="0"/>
              <a:t>. Treść </a:t>
            </a:r>
            <a:r>
              <a:rPr lang="pl-PL" sz="2200" b="1" dirty="0"/>
              <a:t>informacji niezbędnych do stosowania art. 115 ust. 5 rozporządzenia (UE) 2019/6 jest następująca: </a:t>
            </a:r>
            <a:endParaRPr lang="pl-PL" sz="2200" b="1" dirty="0" smtClean="0"/>
          </a:p>
          <a:p>
            <a:r>
              <a:rPr lang="pl-PL" sz="1900" dirty="0"/>
              <a:t>a</a:t>
            </a:r>
            <a:r>
              <a:rPr lang="pl-PL" sz="1900" dirty="0" smtClean="0"/>
              <a:t>) </a:t>
            </a:r>
            <a:r>
              <a:rPr lang="pl-PL" sz="1900" b="1" dirty="0" smtClean="0">
                <a:solidFill>
                  <a:srgbClr val="FF0000"/>
                </a:solidFill>
              </a:rPr>
              <a:t>dane </a:t>
            </a:r>
            <a:r>
              <a:rPr lang="pl-PL" sz="1900" b="1" dirty="0">
                <a:solidFill>
                  <a:srgbClr val="FF0000"/>
                </a:solidFill>
              </a:rPr>
              <a:t>kontaktowe </a:t>
            </a:r>
            <a:r>
              <a:rPr lang="pl-PL" sz="1900" dirty="0"/>
              <a:t>odpowiedzialnego podpisującego </a:t>
            </a:r>
            <a:r>
              <a:rPr lang="pl-PL" sz="1900" b="1" dirty="0">
                <a:solidFill>
                  <a:srgbClr val="FF0000"/>
                </a:solidFill>
              </a:rPr>
              <a:t>lekarza</a:t>
            </a:r>
            <a:r>
              <a:rPr lang="pl-PL" sz="1900" dirty="0"/>
              <a:t> weterynarii, który podał weterynaryjny produkt leczniczy zawierający substancję wymienioną w wykazie ustanowionym zgodnie </a:t>
            </a:r>
            <a:r>
              <a:rPr lang="pl-PL" sz="1900" b="1" dirty="0">
                <a:solidFill>
                  <a:srgbClr val="FF0000"/>
                </a:solidFill>
              </a:rPr>
              <a:t>z art. 115 ust. 5 </a:t>
            </a:r>
            <a:r>
              <a:rPr lang="pl-PL" sz="1900" dirty="0"/>
              <a:t>rozporządzenia (UE) 2019/6</a:t>
            </a:r>
            <a:r>
              <a:rPr lang="pl-PL" sz="1900" dirty="0" smtClean="0"/>
              <a:t>;</a:t>
            </a:r>
          </a:p>
          <a:p>
            <a:r>
              <a:rPr lang="pl-PL" sz="1900" dirty="0" smtClean="0"/>
              <a:t> </a:t>
            </a:r>
            <a:r>
              <a:rPr lang="pl-PL" sz="1900" dirty="0"/>
              <a:t>b</a:t>
            </a:r>
            <a:r>
              <a:rPr lang="pl-PL" sz="1900" dirty="0" smtClean="0"/>
              <a:t>) </a:t>
            </a:r>
            <a:r>
              <a:rPr lang="pl-PL" sz="1900" b="1" dirty="0" smtClean="0">
                <a:solidFill>
                  <a:srgbClr val="FF0000"/>
                </a:solidFill>
              </a:rPr>
              <a:t>data </a:t>
            </a:r>
            <a:r>
              <a:rPr lang="pl-PL" sz="1900" b="1" dirty="0">
                <a:solidFill>
                  <a:srgbClr val="FF0000"/>
                </a:solidFill>
              </a:rPr>
              <a:t>i miejsce ostatniego podania </a:t>
            </a:r>
            <a:r>
              <a:rPr lang="pl-PL" sz="1900" dirty="0"/>
              <a:t>danemu zwierzęciu koniowatemu weterynaryjnego produktu leczniczego, o którym mowa w lit. a); </a:t>
            </a:r>
            <a:endParaRPr lang="pl-PL" sz="1900" dirty="0" smtClean="0"/>
          </a:p>
          <a:p>
            <a:r>
              <a:rPr lang="pl-PL" sz="1900" dirty="0" smtClean="0"/>
              <a:t>c</a:t>
            </a:r>
            <a:r>
              <a:rPr lang="pl-PL" sz="1900" dirty="0"/>
              <a:t>) </a:t>
            </a:r>
            <a:r>
              <a:rPr lang="pl-PL" sz="1900" b="1" dirty="0">
                <a:solidFill>
                  <a:srgbClr val="FF0000"/>
                </a:solidFill>
              </a:rPr>
              <a:t>szczegółowe informacje </a:t>
            </a:r>
            <a:r>
              <a:rPr lang="pl-PL" sz="1900" dirty="0"/>
              <a:t>dotyczące </a:t>
            </a:r>
            <a:r>
              <a:rPr lang="pl-PL" sz="1900" b="1" dirty="0">
                <a:solidFill>
                  <a:srgbClr val="FF0000"/>
                </a:solidFill>
              </a:rPr>
              <a:t>substancji</a:t>
            </a:r>
            <a:r>
              <a:rPr lang="pl-PL" sz="1900" dirty="0"/>
              <a:t>, o której mowa w lit. a). </a:t>
            </a:r>
            <a:endParaRPr lang="pl-PL" sz="1900" dirty="0" smtClean="0"/>
          </a:p>
          <a:p>
            <a:pPr>
              <a:buFont typeface="Wingdings" panose="05000000000000000000" pitchFamily="2" charset="2"/>
              <a:buChar char="q"/>
            </a:pPr>
            <a:endParaRPr lang="pl-PL" sz="2000" dirty="0" smtClean="0"/>
          </a:p>
          <a:p>
            <a:endParaRPr lang="pl-PL" dirty="0"/>
          </a:p>
        </p:txBody>
      </p:sp>
    </p:spTree>
    <p:extLst>
      <p:ext uri="{BB962C8B-B14F-4D97-AF65-F5344CB8AC3E}">
        <p14:creationId xmlns:p14="http://schemas.microsoft.com/office/powerpoint/2010/main" val="20368201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26228" y="-118753"/>
            <a:ext cx="2489532" cy="641268"/>
          </a:xfrm>
        </p:spPr>
        <p:txBody>
          <a:bodyPr>
            <a:normAutofit fontScale="90000"/>
          </a:bodyPr>
          <a:lstStyle/>
          <a:p>
            <a:r>
              <a:rPr lang="pl-PL" sz="3200" b="1" i="1" dirty="0"/>
              <a:t>ZAŁĄCZNIK </a:t>
            </a:r>
            <a:r>
              <a:rPr lang="pl-PL" sz="3200" b="1" i="1" dirty="0" smtClean="0"/>
              <a:t>II </a:t>
            </a:r>
            <a:r>
              <a:rPr lang="pl-PL" dirty="0" smtClean="0"/>
              <a:t/>
            </a:r>
            <a:br>
              <a:rPr lang="pl-PL" dirty="0" smtClean="0"/>
            </a:br>
            <a:endParaRPr lang="pl-PL" dirty="0"/>
          </a:p>
        </p:txBody>
      </p:sp>
      <p:sp>
        <p:nvSpPr>
          <p:cNvPr id="3" name="Symbol zastępczy zawartości 2"/>
          <p:cNvSpPr>
            <a:spLocks noGrp="1"/>
          </p:cNvSpPr>
          <p:nvPr>
            <p:ph idx="1"/>
          </p:nvPr>
        </p:nvSpPr>
        <p:spPr>
          <a:xfrm>
            <a:off x="383358" y="308740"/>
            <a:ext cx="9936298" cy="4641602"/>
          </a:xfrm>
        </p:spPr>
        <p:txBody>
          <a:bodyPr>
            <a:normAutofit fontScale="92500" lnSpcReduction="10000"/>
          </a:bodyPr>
          <a:lstStyle/>
          <a:p>
            <a:pPr>
              <a:buFont typeface="Wingdings" panose="05000000000000000000" pitchFamily="2" charset="2"/>
              <a:buChar char="q"/>
            </a:pPr>
            <a:r>
              <a:rPr lang="pl-PL" sz="2200" b="1" dirty="0" smtClean="0"/>
              <a:t>1</a:t>
            </a:r>
            <a:r>
              <a:rPr lang="pl-PL" sz="2200" b="1" dirty="0"/>
              <a:t>. </a:t>
            </a:r>
            <a:r>
              <a:rPr lang="pl-PL" sz="2200" b="1" dirty="0" smtClean="0"/>
              <a:t>Informacje niezbędne </a:t>
            </a:r>
            <a:r>
              <a:rPr lang="pl-PL" sz="2200" b="1" dirty="0"/>
              <a:t>do stosowania art. 112 ust. 4 i art. 115 ust. 5 rozporządzenia (UE) 2019/6 zamieszcza się w specjalnej sekcji, która: </a:t>
            </a:r>
            <a:endParaRPr lang="pl-PL" sz="2200" b="1" dirty="0" smtClean="0"/>
          </a:p>
          <a:p>
            <a:r>
              <a:rPr lang="pl-PL" sz="1900" dirty="0"/>
              <a:t>a) jest nierozerwalnie zintegrowana z </a:t>
            </a:r>
            <a:r>
              <a:rPr lang="pl-PL" sz="1900" b="1" dirty="0">
                <a:solidFill>
                  <a:srgbClr val="FF0000"/>
                </a:solidFill>
              </a:rPr>
              <a:t>unikalnym dożywotnim </a:t>
            </a:r>
            <a:r>
              <a:rPr lang="pl-PL" sz="1900" dirty="0"/>
              <a:t>dokumentem identyfikacyjnym</a:t>
            </a:r>
            <a:r>
              <a:rPr lang="pl-PL" sz="1900" dirty="0" smtClean="0"/>
              <a:t>;</a:t>
            </a:r>
          </a:p>
          <a:p>
            <a:r>
              <a:rPr lang="pl-PL" sz="1900" dirty="0" smtClean="0"/>
              <a:t>b</a:t>
            </a:r>
            <a:r>
              <a:rPr lang="pl-PL" sz="1900" dirty="0"/>
              <a:t>) zawiera opatrzone tytułami pola na formularzu, które należy wypełnić zgodnie ze szczegółowymi instrukcjami; te opatrzone tytułami pola na formularzu oraz instrukcje ich wypełniania są zamieszczane w języku francuskim, angielskim i w języku urzędowym państwa członkowskiego, w którym wydawany jest unikalny dożywotni dokument </a:t>
            </a:r>
            <a:r>
              <a:rPr lang="pl-PL" sz="1900" dirty="0" smtClean="0"/>
              <a:t>identyfikacyjny;</a:t>
            </a:r>
          </a:p>
          <a:p>
            <a:r>
              <a:rPr lang="pl-PL" sz="1900" dirty="0" smtClean="0"/>
              <a:t>c</a:t>
            </a:r>
            <a:r>
              <a:rPr lang="pl-PL" sz="1900" dirty="0"/>
              <a:t>) składa się z co najmniej dwóch części zawierających pola formularza do wprowadzania niezbędnych informacji: </a:t>
            </a:r>
            <a:endParaRPr lang="pl-PL" sz="1900" dirty="0" smtClean="0"/>
          </a:p>
          <a:p>
            <a:pPr>
              <a:buFont typeface="Wingdings" panose="05000000000000000000" pitchFamily="2" charset="2"/>
              <a:buChar char="v"/>
            </a:pPr>
            <a:r>
              <a:rPr lang="pl-PL" sz="1900" dirty="0" smtClean="0"/>
              <a:t>(</a:t>
            </a:r>
            <a:r>
              <a:rPr lang="pl-PL" sz="1900" dirty="0"/>
              <a:t>i) na </a:t>
            </a:r>
            <a:r>
              <a:rPr lang="pl-PL" sz="1900" b="1" dirty="0">
                <a:solidFill>
                  <a:srgbClr val="FF0000"/>
                </a:solidFill>
              </a:rPr>
              <a:t>potrzeby zgłoszenia</a:t>
            </a:r>
            <a:r>
              <a:rPr lang="pl-PL" sz="1900" dirty="0"/>
              <a:t>, że zwierzę </a:t>
            </a:r>
            <a:r>
              <a:rPr lang="pl-PL" sz="1900" b="1" dirty="0">
                <a:solidFill>
                  <a:srgbClr val="FF0000"/>
                </a:solidFill>
              </a:rPr>
              <a:t>koniowate nie jest przeznaczone do uboju </a:t>
            </a:r>
            <a:r>
              <a:rPr lang="pl-PL" sz="1900" dirty="0"/>
              <a:t>w celu spożycia przez ludzi, aby możliwe było zastosowanie </a:t>
            </a:r>
            <a:r>
              <a:rPr lang="pl-PL" sz="1900" b="1" dirty="0">
                <a:solidFill>
                  <a:srgbClr val="FF0000"/>
                </a:solidFill>
              </a:rPr>
              <a:t>art. 112 ust. 4</a:t>
            </a:r>
            <a:r>
              <a:rPr lang="pl-PL" sz="1900" dirty="0"/>
              <a:t>; </a:t>
            </a:r>
            <a:endParaRPr lang="pl-PL" sz="1900" dirty="0" smtClean="0"/>
          </a:p>
          <a:p>
            <a:pPr>
              <a:buFont typeface="Wingdings" panose="05000000000000000000" pitchFamily="2" charset="2"/>
              <a:buChar char="v"/>
            </a:pPr>
            <a:r>
              <a:rPr lang="pl-PL" sz="1900" dirty="0" smtClean="0"/>
              <a:t>(</a:t>
            </a:r>
            <a:r>
              <a:rPr lang="pl-PL" sz="1900" dirty="0"/>
              <a:t>ii)na potrzeby wprowadzenia </a:t>
            </a:r>
            <a:r>
              <a:rPr lang="pl-PL" sz="1900" b="1" dirty="0">
                <a:solidFill>
                  <a:srgbClr val="FF0000"/>
                </a:solidFill>
              </a:rPr>
              <a:t>daty ostatniego podania </a:t>
            </a:r>
            <a:r>
              <a:rPr lang="pl-PL" sz="1900" dirty="0"/>
              <a:t>weterynaryjnego produktu leczniczego zawierającego substancję wymienioną w wykazie ustanowionym zgodnie </a:t>
            </a:r>
          </a:p>
        </p:txBody>
      </p:sp>
      <p:pic>
        <p:nvPicPr>
          <p:cNvPr id="5" name="Obraz 4">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632" y="359539"/>
            <a:ext cx="1432629" cy="1246829"/>
          </a:xfrm>
          <a:prstGeom prst="rect">
            <a:avLst/>
          </a:prstGeom>
          <a:ln w="228600" cap="sq" cmpd="thickThin">
            <a:solidFill>
              <a:srgbClr val="000000"/>
            </a:solidFill>
            <a:prstDash val="solid"/>
            <a:miter lim="800000"/>
          </a:ln>
          <a:effectLst>
            <a:innerShdw blurRad="76200">
              <a:srgbClr val="000000"/>
            </a:innerShdw>
          </a:effectLst>
        </p:spPr>
      </p:pic>
      <p:sp>
        <p:nvSpPr>
          <p:cNvPr id="6" name="Symbol zastępczy zawartości 2"/>
          <p:cNvSpPr txBox="1">
            <a:spLocks/>
          </p:cNvSpPr>
          <p:nvPr/>
        </p:nvSpPr>
        <p:spPr>
          <a:xfrm>
            <a:off x="383358" y="4801260"/>
            <a:ext cx="9975273" cy="37097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000" b="1" dirty="0" smtClean="0"/>
              <a:t>2</a:t>
            </a:r>
            <a:r>
              <a:rPr lang="pl-PL" sz="2000" b="1" dirty="0"/>
              <a:t>. Format informacji niezbędnych do stosowania art. 112 ust. 4 rozporządzenia (UE) 2019/6 spełnia następujące kryteria: </a:t>
            </a:r>
            <a:endParaRPr lang="pl-PL" sz="2000" b="1" dirty="0" smtClean="0"/>
          </a:p>
          <a:p>
            <a:r>
              <a:rPr lang="pl-PL" dirty="0"/>
              <a:t>a) format specjalnej sekcji, o której mowa w ust. 1, gwarantuje, że co najmniej zgłoszenie o wykluczeniu z uboju w celu spożycia przez ludzi jest chronione przed fałszerstwami; </a:t>
            </a:r>
            <a:endParaRPr lang="pl-PL" dirty="0" smtClean="0"/>
          </a:p>
          <a:p>
            <a:r>
              <a:rPr lang="pl-PL" dirty="0"/>
              <a:t>b) format zgłoszenia, o którym mowa w lit. a), jest zgodny z odpowiednim wpisem do bazy danych, o której mowa w art. 109 ust. 1 lit. d) rozporządzenia (UE) 2016/429. </a:t>
            </a:r>
            <a:endParaRPr lang="pl-PL" dirty="0" smtClean="0"/>
          </a:p>
          <a:p>
            <a:pPr>
              <a:buFont typeface="Wingdings" panose="05000000000000000000" pitchFamily="2" charset="2"/>
              <a:buChar char="q"/>
            </a:pPr>
            <a:endParaRPr lang="pl-PL" sz="2000" dirty="0" smtClean="0"/>
          </a:p>
          <a:p>
            <a:endParaRPr lang="pl-PL" dirty="0"/>
          </a:p>
        </p:txBody>
      </p:sp>
    </p:spTree>
    <p:extLst>
      <p:ext uri="{BB962C8B-B14F-4D97-AF65-F5344CB8AC3E}">
        <p14:creationId xmlns:p14="http://schemas.microsoft.com/office/powerpoint/2010/main" val="22635859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66254"/>
            <a:ext cx="9856303" cy="1365662"/>
          </a:xfrm>
        </p:spPr>
        <p:txBody>
          <a:bodyPr>
            <a:normAutofit fontScale="90000"/>
          </a:bodyPr>
          <a:lstStyle/>
          <a:p>
            <a:r>
              <a:rPr lang="pl-PL" sz="2400" b="1" dirty="0">
                <a:solidFill>
                  <a:schemeClr val="accent2">
                    <a:lumMod val="75000"/>
                  </a:schemeClr>
                </a:solidFill>
              </a:rPr>
              <a:t>Rozporządzenie Ministra Zdrowia z dnia 27 listopada 2008 r. </a:t>
            </a:r>
            <a:r>
              <a:rPr lang="pl-PL" sz="2400" b="1" i="1" dirty="0">
                <a:solidFill>
                  <a:schemeClr val="accent2">
                    <a:lumMod val="75000"/>
                  </a:schemeClr>
                </a:solidFill>
              </a:rPr>
              <a:t>w sprawie sposobu postępowania przy stosowaniu produktów leczniczych, w sytuacji gdy brak jest odpowiedniego produktu leczniczego weterynaryjnego dopuszczonego do obrotu dla danego gatunku zwierząt</a:t>
            </a:r>
            <a:r>
              <a:rPr lang="pl-PL" b="1" i="1" dirty="0">
                <a:solidFill>
                  <a:schemeClr val="accent2">
                    <a:lumMod val="75000"/>
                  </a:schemeClr>
                </a:solidFill>
              </a:rPr>
              <a:t/>
            </a:r>
            <a:br>
              <a:rPr lang="pl-PL" b="1" i="1" dirty="0">
                <a:solidFill>
                  <a:schemeClr val="accent2">
                    <a:lumMod val="75000"/>
                  </a:schemeClr>
                </a:solidFill>
              </a:rPr>
            </a:br>
            <a:endParaRPr lang="pl-PL" dirty="0"/>
          </a:p>
        </p:txBody>
      </p:sp>
      <p:sp>
        <p:nvSpPr>
          <p:cNvPr id="3" name="Symbol zastępczy zawartości 2"/>
          <p:cNvSpPr>
            <a:spLocks noGrp="1"/>
          </p:cNvSpPr>
          <p:nvPr>
            <p:ph idx="1"/>
          </p:nvPr>
        </p:nvSpPr>
        <p:spPr>
          <a:xfrm>
            <a:off x="285225" y="1694337"/>
            <a:ext cx="9476509" cy="3883950"/>
          </a:xfrm>
        </p:spPr>
        <p:txBody>
          <a:bodyPr>
            <a:noAutofit/>
          </a:bodyPr>
          <a:lstStyle/>
          <a:p>
            <a:pPr>
              <a:buFont typeface="Wingdings" panose="05000000000000000000" pitchFamily="2" charset="2"/>
              <a:buChar char="q"/>
            </a:pPr>
            <a:r>
              <a:rPr lang="pl-PL" sz="2200" dirty="0"/>
              <a:t>§ 3. 1. Lekarz weterynarii stosuje produkty </a:t>
            </a:r>
            <a:r>
              <a:rPr lang="pl-PL" sz="2200" dirty="0" smtClean="0"/>
              <a:t>lecznicze, o których </a:t>
            </a:r>
            <a:r>
              <a:rPr lang="pl-PL" sz="2200" dirty="0"/>
              <a:t>mowa w § 1, u </a:t>
            </a:r>
            <a:r>
              <a:rPr lang="pl-PL" sz="2200" dirty="0" smtClean="0"/>
              <a:t>gatunków zwierząt, od których pochodzące </a:t>
            </a:r>
            <a:r>
              <a:rPr lang="pl-PL" sz="2200" dirty="0"/>
              <a:t>tkanki lub produkty </a:t>
            </a:r>
            <a:r>
              <a:rPr lang="pl-PL" sz="2200" dirty="0" smtClean="0"/>
              <a:t>są przeznaczone do spożycia </a:t>
            </a:r>
            <a:r>
              <a:rPr lang="pl-PL" sz="2200" dirty="0"/>
              <a:t>przez ludzi, </a:t>
            </a:r>
            <a:r>
              <a:rPr lang="pl-PL" sz="2200" dirty="0" smtClean="0"/>
              <a:t>jeżeli określi każdorazowo</a:t>
            </a:r>
            <a:r>
              <a:rPr lang="pl-PL" sz="2200" dirty="0"/>
              <a:t> </a:t>
            </a:r>
            <a:r>
              <a:rPr lang="pl-PL" sz="2200" dirty="0" smtClean="0"/>
              <a:t>właściwy </a:t>
            </a:r>
            <a:r>
              <a:rPr lang="pl-PL" sz="2200" dirty="0"/>
              <a:t>okres karencji.</a:t>
            </a:r>
            <a:endParaRPr lang="pl-PL" sz="2200" dirty="0" smtClean="0"/>
          </a:p>
          <a:p>
            <a:pPr>
              <a:buFont typeface="Wingdings" panose="05000000000000000000" pitchFamily="2" charset="2"/>
              <a:buChar char="v"/>
            </a:pPr>
            <a:r>
              <a:rPr lang="pl-PL" sz="2200" dirty="0" smtClean="0"/>
              <a:t>2</a:t>
            </a:r>
            <a:r>
              <a:rPr lang="pl-PL" sz="2200" dirty="0"/>
              <a:t>. Jeżeli zastosowane produkty lecznicze, o </a:t>
            </a:r>
            <a:r>
              <a:rPr lang="pl-PL" sz="2200" dirty="0" smtClean="0"/>
              <a:t>których mowa </a:t>
            </a:r>
            <a:r>
              <a:rPr lang="pl-PL" sz="2200" dirty="0"/>
              <a:t>w § 1, nie posiadają właściwego </a:t>
            </a:r>
            <a:r>
              <a:rPr lang="pl-PL" sz="2200" dirty="0" smtClean="0"/>
              <a:t>okresu karencji</a:t>
            </a:r>
            <a:r>
              <a:rPr lang="pl-PL" sz="2200" dirty="0"/>
              <a:t>, to ustalony okres karencji nie może być </a:t>
            </a:r>
            <a:r>
              <a:rPr lang="pl-PL" sz="2200" dirty="0" smtClean="0"/>
              <a:t>krótszy niż</a:t>
            </a:r>
            <a:r>
              <a:rPr lang="pl-PL" sz="2200" dirty="0"/>
              <a:t>:</a:t>
            </a:r>
          </a:p>
          <a:p>
            <a:r>
              <a:rPr lang="pl-PL" sz="2200" dirty="0"/>
              <a:t>1) </a:t>
            </a:r>
            <a:r>
              <a:rPr lang="pl-PL" sz="2200" b="1" dirty="0">
                <a:solidFill>
                  <a:srgbClr val="FF0000"/>
                </a:solidFill>
              </a:rPr>
              <a:t>7 dni </a:t>
            </a:r>
            <a:r>
              <a:rPr lang="pl-PL" sz="2200" dirty="0"/>
              <a:t>— w przypadku </a:t>
            </a:r>
            <a:r>
              <a:rPr lang="pl-PL" sz="2200" b="1" dirty="0">
                <a:solidFill>
                  <a:srgbClr val="FF0000"/>
                </a:solidFill>
              </a:rPr>
              <a:t>mleka</a:t>
            </a:r>
            <a:r>
              <a:rPr lang="pl-PL" sz="2200" dirty="0"/>
              <a:t> lub</a:t>
            </a:r>
            <a:r>
              <a:rPr lang="pl-PL" sz="2200" b="1" dirty="0">
                <a:solidFill>
                  <a:srgbClr val="FF0000"/>
                </a:solidFill>
              </a:rPr>
              <a:t> jaj</a:t>
            </a:r>
            <a:r>
              <a:rPr lang="pl-PL" sz="2200" dirty="0"/>
              <a:t>;</a:t>
            </a:r>
          </a:p>
          <a:p>
            <a:r>
              <a:rPr lang="pl-PL" sz="2200" dirty="0"/>
              <a:t>2) </a:t>
            </a:r>
            <a:r>
              <a:rPr lang="pl-PL" sz="2200" b="1" dirty="0">
                <a:solidFill>
                  <a:srgbClr val="FF0000"/>
                </a:solidFill>
              </a:rPr>
              <a:t>28 dni </a:t>
            </a:r>
            <a:r>
              <a:rPr lang="pl-PL" sz="2200" dirty="0"/>
              <a:t>— w przypadku </a:t>
            </a:r>
            <a:r>
              <a:rPr lang="pl-PL" sz="2200" b="1" dirty="0">
                <a:solidFill>
                  <a:srgbClr val="FF0000"/>
                </a:solidFill>
              </a:rPr>
              <a:t>tkanek jadalnych </a:t>
            </a:r>
            <a:r>
              <a:rPr lang="pl-PL" sz="2200" dirty="0" smtClean="0"/>
              <a:t>pochodzących od </a:t>
            </a:r>
            <a:r>
              <a:rPr lang="pl-PL" sz="2200" b="1" dirty="0" smtClean="0">
                <a:solidFill>
                  <a:srgbClr val="FF0000"/>
                </a:solidFill>
              </a:rPr>
              <a:t>ptaków</a:t>
            </a:r>
            <a:r>
              <a:rPr lang="pl-PL" sz="2200" dirty="0" smtClean="0"/>
              <a:t> </a:t>
            </a:r>
            <a:r>
              <a:rPr lang="pl-PL" sz="2200" dirty="0"/>
              <a:t>lub </a:t>
            </a:r>
            <a:r>
              <a:rPr lang="pl-PL" sz="2200" b="1" dirty="0" smtClean="0">
                <a:solidFill>
                  <a:srgbClr val="FF0000"/>
                </a:solidFill>
              </a:rPr>
              <a:t>ssaków</a:t>
            </a:r>
            <a:r>
              <a:rPr lang="pl-PL" sz="2200" dirty="0" smtClean="0"/>
              <a:t>;</a:t>
            </a:r>
            <a:endParaRPr lang="pl-PL" sz="2200" dirty="0"/>
          </a:p>
          <a:p>
            <a:r>
              <a:rPr lang="pl-PL" sz="2200" dirty="0"/>
              <a:t>3) </a:t>
            </a:r>
            <a:r>
              <a:rPr lang="pl-PL" sz="2200" b="1" dirty="0">
                <a:solidFill>
                  <a:srgbClr val="FF0000"/>
                </a:solidFill>
              </a:rPr>
              <a:t>liczba dni </a:t>
            </a:r>
            <a:r>
              <a:rPr lang="pl-PL" sz="2200" dirty="0"/>
              <a:t>uzyskana z </a:t>
            </a:r>
            <a:r>
              <a:rPr lang="pl-PL" sz="2200" b="1" dirty="0">
                <a:solidFill>
                  <a:srgbClr val="FF0000"/>
                </a:solidFill>
              </a:rPr>
              <a:t>ilorazu liczby 500 i </a:t>
            </a:r>
            <a:r>
              <a:rPr lang="pl-PL" sz="2200" b="1" dirty="0" smtClean="0">
                <a:solidFill>
                  <a:srgbClr val="FF0000"/>
                </a:solidFill>
              </a:rPr>
              <a:t>temperatury wody </a:t>
            </a:r>
            <a:r>
              <a:rPr lang="pl-PL" sz="2200" b="1" dirty="0">
                <a:solidFill>
                  <a:srgbClr val="FF0000"/>
                </a:solidFill>
              </a:rPr>
              <a:t>stawu </a:t>
            </a:r>
            <a:r>
              <a:rPr lang="pl-PL" sz="2200" dirty="0"/>
              <a:t>hodowlanego, w </a:t>
            </a:r>
            <a:r>
              <a:rPr lang="pl-PL" sz="2200" dirty="0" smtClean="0"/>
              <a:t>którym przebywają</a:t>
            </a:r>
            <a:r>
              <a:rPr lang="pl-PL" sz="2200" dirty="0"/>
              <a:t> </a:t>
            </a:r>
            <a:r>
              <a:rPr lang="pl-PL" sz="2200" dirty="0" smtClean="0"/>
              <a:t>leczone </a:t>
            </a:r>
            <a:r>
              <a:rPr lang="pl-PL" sz="2200" dirty="0"/>
              <a:t>ryby, </a:t>
            </a:r>
            <a:r>
              <a:rPr lang="pl-PL" sz="2200" dirty="0" smtClean="0"/>
              <a:t>wyrażonej </a:t>
            </a:r>
            <a:r>
              <a:rPr lang="pl-PL" sz="2200" dirty="0"/>
              <a:t>w stopniach </a:t>
            </a:r>
            <a:r>
              <a:rPr lang="pl-PL" sz="2200" b="1" dirty="0" smtClean="0">
                <a:solidFill>
                  <a:srgbClr val="FF0000"/>
                </a:solidFill>
              </a:rPr>
              <a:t>Celsjusza</a:t>
            </a:r>
            <a:r>
              <a:rPr lang="pl-PL" sz="2200" dirty="0" smtClean="0"/>
              <a:t> — </a:t>
            </a:r>
            <a:r>
              <a:rPr lang="pl-PL" sz="2200" dirty="0"/>
              <a:t>w przypadku tkanek </a:t>
            </a:r>
            <a:r>
              <a:rPr lang="pl-PL" sz="2200" dirty="0" smtClean="0"/>
              <a:t>pochodzących </a:t>
            </a:r>
            <a:r>
              <a:rPr lang="pl-PL" sz="2200" dirty="0"/>
              <a:t>od </a:t>
            </a:r>
            <a:r>
              <a:rPr lang="pl-PL" sz="2200" b="1" dirty="0">
                <a:solidFill>
                  <a:srgbClr val="FF0000"/>
                </a:solidFill>
              </a:rPr>
              <a:t>ryb.</a:t>
            </a: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332" y="4759090"/>
            <a:ext cx="1000376" cy="590342"/>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0332" y="5880916"/>
            <a:ext cx="1000376" cy="798762"/>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8390" y="3227231"/>
            <a:ext cx="761696" cy="959754"/>
          </a:xfrm>
          <a:prstGeom prst="rect">
            <a:avLst/>
          </a:prstGeom>
          <a:ln w="228600" cap="sq" cmpd="thickThin">
            <a:solidFill>
              <a:srgbClr val="000000"/>
            </a:solidFill>
            <a:prstDash val="solid"/>
            <a:miter lim="800000"/>
          </a:ln>
          <a:effectLst>
            <a:innerShdw blurRad="76200">
              <a:srgbClr val="000000"/>
            </a:innerShdw>
          </a:effec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0332" y="3227231"/>
            <a:ext cx="1000376" cy="1000376"/>
          </a:xfrm>
          <a:prstGeom prst="rect">
            <a:avLst/>
          </a:prstGeom>
          <a:ln w="228600" cap="sq" cmpd="thickThin">
            <a:solidFill>
              <a:srgbClr val="000000"/>
            </a:solidFill>
            <a:prstDash val="solid"/>
            <a:miter lim="800000"/>
          </a:ln>
          <a:effectLst>
            <a:innerShdw blurRad="76200">
              <a:srgbClr val="000000"/>
            </a:innerShdw>
          </a:effectLst>
        </p:spPr>
      </p:pic>
      <p:pic>
        <p:nvPicPr>
          <p:cNvPr id="8" name="Obraz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2383" y="354443"/>
            <a:ext cx="1432628" cy="14326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5506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8753" y="344384"/>
            <a:ext cx="9702140" cy="6608619"/>
          </a:xfrm>
        </p:spPr>
        <p:txBody>
          <a:bodyPr>
            <a:normAutofit fontScale="92500"/>
          </a:bodyPr>
          <a:lstStyle/>
          <a:p>
            <a:pPr>
              <a:buFont typeface="Wingdings" panose="05000000000000000000" pitchFamily="2" charset="2"/>
              <a:buChar char="v"/>
            </a:pPr>
            <a:r>
              <a:rPr lang="pl-PL" sz="2000" dirty="0"/>
              <a:t>3. Lekarz weterynarii stosuje </a:t>
            </a:r>
            <a:r>
              <a:rPr lang="pl-PL" sz="2000" b="1" dirty="0">
                <a:solidFill>
                  <a:srgbClr val="FF0000"/>
                </a:solidFill>
              </a:rPr>
              <a:t>substancje </a:t>
            </a:r>
            <a:r>
              <a:rPr lang="pl-PL" sz="2000" dirty="0" smtClean="0"/>
              <a:t>zawarte w </a:t>
            </a:r>
            <a:r>
              <a:rPr lang="pl-PL" sz="2000" b="1" dirty="0" smtClean="0">
                <a:solidFill>
                  <a:srgbClr val="FF0000"/>
                </a:solidFill>
              </a:rPr>
              <a:t>załączniku</a:t>
            </a:r>
            <a:r>
              <a:rPr lang="pl-PL" sz="2000" dirty="0" smtClean="0"/>
              <a:t> </a:t>
            </a:r>
            <a:r>
              <a:rPr lang="pl-PL" sz="2000" dirty="0"/>
              <a:t>do </a:t>
            </a:r>
            <a:r>
              <a:rPr lang="pl-PL" sz="2000" dirty="0" smtClean="0"/>
              <a:t>rozporządzenia </a:t>
            </a:r>
            <a:r>
              <a:rPr lang="pl-PL" sz="2000" dirty="0"/>
              <a:t>Komisji </a:t>
            </a:r>
            <a:r>
              <a:rPr lang="pl-PL" sz="2000" b="1" dirty="0">
                <a:solidFill>
                  <a:srgbClr val="FF0000"/>
                </a:solidFill>
              </a:rPr>
              <a:t>(</a:t>
            </a:r>
            <a:r>
              <a:rPr lang="pl-PL" sz="2000" b="1" dirty="0" smtClean="0">
                <a:solidFill>
                  <a:srgbClr val="FF0000"/>
                </a:solidFill>
              </a:rPr>
              <a:t>WE) nr </a:t>
            </a:r>
            <a:r>
              <a:rPr lang="pl-PL" sz="2000" b="1" dirty="0">
                <a:solidFill>
                  <a:srgbClr val="FF0000"/>
                </a:solidFill>
              </a:rPr>
              <a:t>1950/2006 </a:t>
            </a:r>
            <a:r>
              <a:rPr lang="pl-PL" sz="2000" dirty="0"/>
              <a:t>z dnia 13 grudnia 2006 r. </a:t>
            </a:r>
            <a:r>
              <a:rPr lang="pl-PL" sz="2000" dirty="0" smtClean="0"/>
              <a:t>ustanawiającego</a:t>
            </a:r>
            <a:r>
              <a:rPr lang="pl-PL" sz="2000" dirty="0"/>
              <a:t> </a:t>
            </a:r>
            <a:r>
              <a:rPr lang="pl-PL" sz="2000" dirty="0" smtClean="0"/>
              <a:t>zgodnie </a:t>
            </a:r>
            <a:br>
              <a:rPr lang="pl-PL" sz="2000" dirty="0" smtClean="0"/>
            </a:br>
            <a:r>
              <a:rPr lang="pl-PL" sz="2000" dirty="0" smtClean="0"/>
              <a:t>z </a:t>
            </a:r>
            <a:r>
              <a:rPr lang="pl-PL" sz="2000" dirty="0"/>
              <a:t>dyrektywa 2001/82/WE Parlamentu </a:t>
            </a:r>
            <a:r>
              <a:rPr lang="pl-PL" sz="2000" dirty="0" smtClean="0"/>
              <a:t>Europejskiego  i </a:t>
            </a:r>
            <a:r>
              <a:rPr lang="pl-PL" sz="2000" dirty="0"/>
              <a:t>Rady w sprawie </a:t>
            </a:r>
            <a:r>
              <a:rPr lang="pl-PL" sz="2000" dirty="0" smtClean="0"/>
              <a:t>wspólnotowego kodeksu odnoszącego się </a:t>
            </a:r>
            <a:r>
              <a:rPr lang="pl-PL" sz="2000" dirty="0"/>
              <a:t>do weterynaryjnych </a:t>
            </a:r>
            <a:r>
              <a:rPr lang="pl-PL" sz="2000" dirty="0" smtClean="0"/>
              <a:t>produktów</a:t>
            </a:r>
            <a:r>
              <a:rPr lang="pl-PL" sz="2000" dirty="0"/>
              <a:t> </a:t>
            </a:r>
            <a:r>
              <a:rPr lang="pl-PL" sz="2000" dirty="0" smtClean="0"/>
              <a:t>leczniczych</a:t>
            </a:r>
            <a:r>
              <a:rPr lang="pl-PL" sz="2000" dirty="0"/>
              <a:t>, </a:t>
            </a:r>
            <a:r>
              <a:rPr lang="pl-PL" sz="2000" b="1" dirty="0">
                <a:solidFill>
                  <a:srgbClr val="FF0000"/>
                </a:solidFill>
              </a:rPr>
              <a:t>wykaz substancji </a:t>
            </a:r>
            <a:r>
              <a:rPr lang="pl-PL" sz="2000" b="1" dirty="0" smtClean="0">
                <a:solidFill>
                  <a:srgbClr val="FF0000"/>
                </a:solidFill>
              </a:rPr>
              <a:t>niezbędnych </a:t>
            </a:r>
            <a:r>
              <a:rPr lang="pl-PL" sz="2000" b="1" dirty="0">
                <a:solidFill>
                  <a:srgbClr val="FF0000"/>
                </a:solidFill>
              </a:rPr>
              <a:t>do </a:t>
            </a:r>
            <a:r>
              <a:rPr lang="pl-PL" sz="2000" b="1" dirty="0" smtClean="0">
                <a:solidFill>
                  <a:srgbClr val="FF0000"/>
                </a:solidFill>
              </a:rPr>
              <a:t>leczenia zwierząt </a:t>
            </a:r>
            <a:r>
              <a:rPr lang="pl-PL" sz="2000" b="1" dirty="0">
                <a:solidFill>
                  <a:srgbClr val="FF0000"/>
                </a:solidFill>
              </a:rPr>
              <a:t>z rodziny koniowatych</a:t>
            </a:r>
            <a:r>
              <a:rPr lang="pl-PL" sz="2000" dirty="0"/>
              <a:t> (Dz. Urz. WE L </a:t>
            </a:r>
            <a:r>
              <a:rPr lang="pl-PL" sz="2000" dirty="0" smtClean="0"/>
              <a:t>367 z </a:t>
            </a:r>
            <a:r>
              <a:rPr lang="pl-PL" sz="2000" dirty="0"/>
              <a:t>22.12.2006, str. 33—45), zgodnie z warunkami </a:t>
            </a:r>
            <a:r>
              <a:rPr lang="pl-PL" sz="2000" dirty="0" smtClean="0"/>
              <a:t/>
            </a:r>
            <a:br>
              <a:rPr lang="pl-PL" sz="2000" dirty="0" smtClean="0"/>
            </a:br>
            <a:r>
              <a:rPr lang="pl-PL" sz="2000" dirty="0" smtClean="0"/>
              <a:t>w nim określonymi, jeżeli </a:t>
            </a:r>
            <a:r>
              <a:rPr lang="pl-PL" sz="2000" dirty="0"/>
              <a:t>nie jest </a:t>
            </a:r>
            <a:r>
              <a:rPr lang="pl-PL" sz="2000" dirty="0" smtClean="0"/>
              <a:t>możliwe zastosowanie substancji </a:t>
            </a:r>
            <a:r>
              <a:rPr lang="pl-PL" sz="2000" dirty="0"/>
              <a:t>czynnych </a:t>
            </a:r>
            <a:r>
              <a:rPr lang="pl-PL" sz="2000" dirty="0" smtClean="0"/>
              <a:t>wchodzących </a:t>
            </a:r>
            <a:r>
              <a:rPr lang="pl-PL" sz="2000" dirty="0"/>
              <a:t>w </a:t>
            </a:r>
            <a:r>
              <a:rPr lang="pl-PL" sz="2000" dirty="0" smtClean="0"/>
              <a:t>skład produktów</a:t>
            </a:r>
            <a:r>
              <a:rPr lang="pl-PL" sz="2000" dirty="0"/>
              <a:t> </a:t>
            </a:r>
            <a:r>
              <a:rPr lang="pl-PL" sz="2000" dirty="0" smtClean="0"/>
              <a:t>leczniczych </a:t>
            </a:r>
            <a:r>
              <a:rPr lang="pl-PL" sz="2000" dirty="0"/>
              <a:t>weterynaryjnych, o </a:t>
            </a:r>
            <a:r>
              <a:rPr lang="pl-PL" sz="2000" dirty="0" smtClean="0"/>
              <a:t>których mowa w </a:t>
            </a:r>
            <a:r>
              <a:rPr lang="pl-PL" sz="2000" dirty="0"/>
              <a:t>§ 1, u </a:t>
            </a:r>
            <a:r>
              <a:rPr lang="pl-PL" sz="2000" dirty="0" smtClean="0"/>
              <a:t>zwierząt </a:t>
            </a:r>
            <a:r>
              <a:rPr lang="pl-PL" sz="2000" dirty="0"/>
              <a:t>z rodziny koniowatych, </a:t>
            </a:r>
            <a:r>
              <a:rPr lang="pl-PL" sz="2000" dirty="0" smtClean="0"/>
              <a:t>które podlegają</a:t>
            </a:r>
            <a:r>
              <a:rPr lang="pl-PL" sz="2000" dirty="0"/>
              <a:t> </a:t>
            </a:r>
            <a:r>
              <a:rPr lang="pl-PL" sz="2000" b="1" dirty="0" smtClean="0">
                <a:solidFill>
                  <a:srgbClr val="FF0000"/>
                </a:solidFill>
              </a:rPr>
              <a:t>ubojowi</a:t>
            </a:r>
            <a:r>
              <a:rPr lang="pl-PL" sz="2000" dirty="0" smtClean="0"/>
              <a:t> </a:t>
            </a:r>
            <a:r>
              <a:rPr lang="pl-PL" sz="2000" dirty="0"/>
              <a:t>z przeznaczeniem do </a:t>
            </a:r>
            <a:r>
              <a:rPr lang="pl-PL" sz="2000" b="1" dirty="0" smtClean="0">
                <a:solidFill>
                  <a:srgbClr val="FF0000"/>
                </a:solidFill>
              </a:rPr>
              <a:t>spożycia </a:t>
            </a:r>
            <a:r>
              <a:rPr lang="pl-PL" sz="2000" b="1" dirty="0">
                <a:solidFill>
                  <a:srgbClr val="FF0000"/>
                </a:solidFill>
              </a:rPr>
              <a:t>przez </a:t>
            </a:r>
            <a:r>
              <a:rPr lang="pl-PL" sz="2000" b="1" dirty="0" smtClean="0">
                <a:solidFill>
                  <a:srgbClr val="FF0000"/>
                </a:solidFill>
              </a:rPr>
              <a:t>ludzi</a:t>
            </a:r>
            <a:r>
              <a:rPr lang="pl-PL" sz="2000" dirty="0" smtClean="0"/>
              <a:t>. W </a:t>
            </a:r>
            <a:r>
              <a:rPr lang="pl-PL" sz="2000" dirty="0"/>
              <a:t>takim przypadku okres karencji wynosi </a:t>
            </a:r>
            <a:r>
              <a:rPr lang="pl-PL" sz="2000" b="1" dirty="0">
                <a:solidFill>
                  <a:srgbClr val="FF0000"/>
                </a:solidFill>
              </a:rPr>
              <a:t>6 </a:t>
            </a:r>
            <a:r>
              <a:rPr lang="pl-PL" sz="2000" b="1" dirty="0" smtClean="0">
                <a:solidFill>
                  <a:srgbClr val="FF0000"/>
                </a:solidFill>
              </a:rPr>
              <a:t>miesięcy</a:t>
            </a:r>
            <a:r>
              <a:rPr lang="pl-PL" sz="2000" dirty="0" smtClean="0"/>
              <a:t>.</a:t>
            </a:r>
          </a:p>
          <a:p>
            <a:pPr>
              <a:buFont typeface="Wingdings" panose="05000000000000000000" pitchFamily="2" charset="2"/>
              <a:buChar char="v"/>
            </a:pPr>
            <a:r>
              <a:rPr lang="pl-PL" sz="2000" dirty="0"/>
              <a:t>4. W przypadku produktu leczniczego </a:t>
            </a:r>
            <a:r>
              <a:rPr lang="pl-PL" sz="2000" dirty="0" smtClean="0"/>
              <a:t>weterynaryjnego </a:t>
            </a:r>
            <a:r>
              <a:rPr lang="pl-PL" sz="2000" b="1" dirty="0" smtClean="0">
                <a:solidFill>
                  <a:srgbClr val="FF0000"/>
                </a:solidFill>
              </a:rPr>
              <a:t>homeopatycznego </a:t>
            </a:r>
            <a:r>
              <a:rPr lang="pl-PL" sz="2000" dirty="0"/>
              <a:t>zastosowanego u </a:t>
            </a:r>
            <a:r>
              <a:rPr lang="pl-PL" sz="2000" dirty="0" smtClean="0"/>
              <a:t>gatunków</a:t>
            </a:r>
            <a:r>
              <a:rPr lang="pl-PL" sz="2000" dirty="0"/>
              <a:t> </a:t>
            </a:r>
            <a:r>
              <a:rPr lang="pl-PL" sz="2000" dirty="0" smtClean="0"/>
              <a:t>zwierząt, </a:t>
            </a:r>
            <a:r>
              <a:rPr lang="pl-PL" sz="2000" dirty="0"/>
              <a:t>od </a:t>
            </a:r>
            <a:r>
              <a:rPr lang="pl-PL" sz="2000" dirty="0" smtClean="0"/>
              <a:t>których pochodzące </a:t>
            </a:r>
            <a:r>
              <a:rPr lang="pl-PL" sz="2000" dirty="0"/>
              <a:t>tkanki lub </a:t>
            </a:r>
            <a:r>
              <a:rPr lang="pl-PL" sz="2000" dirty="0" smtClean="0"/>
              <a:t>produkty są </a:t>
            </a:r>
            <a:r>
              <a:rPr lang="pl-PL" sz="2000" dirty="0"/>
              <a:t>przeznaczone do </a:t>
            </a:r>
            <a:r>
              <a:rPr lang="pl-PL" sz="2000" dirty="0" smtClean="0"/>
              <a:t>spożycia </a:t>
            </a:r>
            <a:r>
              <a:rPr lang="pl-PL" sz="2000" dirty="0"/>
              <a:t>przez ludzi, w </a:t>
            </a:r>
            <a:r>
              <a:rPr lang="pl-PL" sz="2000" dirty="0" smtClean="0"/>
              <a:t>którego</a:t>
            </a:r>
            <a:r>
              <a:rPr lang="pl-PL" sz="2000" dirty="0"/>
              <a:t> </a:t>
            </a:r>
            <a:r>
              <a:rPr lang="pl-PL" sz="2000" dirty="0" smtClean="0"/>
              <a:t>skład wchodzą </a:t>
            </a:r>
            <a:r>
              <a:rPr lang="pl-PL" sz="2000" dirty="0"/>
              <a:t>substancje czynne </a:t>
            </a:r>
            <a:r>
              <a:rPr lang="pl-PL" sz="2000" dirty="0" smtClean="0"/>
              <a:t>farmakologicznie określone </a:t>
            </a:r>
            <a:r>
              <a:rPr lang="pl-PL" sz="2000" dirty="0"/>
              <a:t>w </a:t>
            </a:r>
            <a:r>
              <a:rPr lang="pl-PL" sz="2000" b="1" dirty="0" smtClean="0">
                <a:solidFill>
                  <a:srgbClr val="FF0000"/>
                </a:solidFill>
              </a:rPr>
              <a:t>załączniku </a:t>
            </a:r>
            <a:r>
              <a:rPr lang="pl-PL" sz="2000" b="1" dirty="0">
                <a:solidFill>
                  <a:srgbClr val="FF0000"/>
                </a:solidFill>
              </a:rPr>
              <a:t>nr II </a:t>
            </a:r>
            <a:r>
              <a:rPr lang="pl-PL" sz="2000" dirty="0"/>
              <a:t>do </a:t>
            </a:r>
            <a:r>
              <a:rPr lang="pl-PL" sz="2000" dirty="0" smtClean="0"/>
              <a:t>rozporządzenia</a:t>
            </a:r>
            <a:r>
              <a:rPr lang="pl-PL" sz="2000" dirty="0"/>
              <a:t> </a:t>
            </a:r>
            <a:r>
              <a:rPr lang="pl-PL" sz="2000" b="1" dirty="0" smtClean="0">
                <a:solidFill>
                  <a:srgbClr val="FF0000"/>
                </a:solidFill>
              </a:rPr>
              <a:t>2377/90</a:t>
            </a:r>
            <a:r>
              <a:rPr lang="pl-PL" sz="2000" dirty="0"/>
              <a:t>, to okres karencji tego produktu </a:t>
            </a:r>
            <a:r>
              <a:rPr lang="pl-PL" sz="2000" dirty="0" smtClean="0"/>
              <a:t>leczniczego weterynaryjnego </a:t>
            </a:r>
            <a:r>
              <a:rPr lang="pl-PL" sz="2000" dirty="0"/>
              <a:t>wynosi </a:t>
            </a:r>
            <a:r>
              <a:rPr lang="pl-PL" sz="2000" b="1" dirty="0">
                <a:solidFill>
                  <a:srgbClr val="FF0000"/>
                </a:solidFill>
              </a:rPr>
              <a:t>zero</a:t>
            </a:r>
            <a:r>
              <a:rPr lang="pl-PL" sz="2000" dirty="0" smtClean="0"/>
              <a:t>.</a:t>
            </a:r>
          </a:p>
          <a:p>
            <a:pPr>
              <a:buFont typeface="Wingdings" panose="05000000000000000000" pitchFamily="2" charset="2"/>
              <a:buChar char="q"/>
            </a:pPr>
            <a:r>
              <a:rPr lang="pl-PL" sz="2000" dirty="0"/>
              <a:t>§ 4. W przypadku zastosowania produktów leczniczych, o którym mowa w § 1, </a:t>
            </a:r>
            <a:r>
              <a:rPr lang="pl-PL" sz="2000" dirty="0" smtClean="0"/>
              <a:t/>
            </a:r>
            <a:br>
              <a:rPr lang="pl-PL" sz="2000" dirty="0" smtClean="0"/>
            </a:br>
            <a:r>
              <a:rPr lang="pl-PL" sz="2000" dirty="0" smtClean="0"/>
              <a:t>u </a:t>
            </a:r>
            <a:r>
              <a:rPr lang="pl-PL" sz="2000" dirty="0"/>
              <a:t>gatunków zwierząt, od których pochodzące tkanki lub produkty są przeznaczone do spożycia przez ludzi, lekarz weterynarii zamieszcza </a:t>
            </a:r>
            <a:r>
              <a:rPr lang="pl-PL" sz="2000" b="1" dirty="0">
                <a:solidFill>
                  <a:srgbClr val="FF0000"/>
                </a:solidFill>
              </a:rPr>
              <a:t>odpowiednie </a:t>
            </a:r>
            <a:r>
              <a:rPr lang="pl-PL" sz="2000" b="1" dirty="0" smtClean="0">
                <a:solidFill>
                  <a:srgbClr val="FF0000"/>
                </a:solidFill>
              </a:rPr>
              <a:t>informacje</a:t>
            </a:r>
            <a:br>
              <a:rPr lang="pl-PL" sz="2000" b="1" dirty="0" smtClean="0">
                <a:solidFill>
                  <a:srgbClr val="FF0000"/>
                </a:solidFill>
              </a:rPr>
            </a:br>
            <a:r>
              <a:rPr lang="pl-PL" sz="2000" b="1" dirty="0" smtClean="0">
                <a:solidFill>
                  <a:srgbClr val="FF0000"/>
                </a:solidFill>
              </a:rPr>
              <a:t> </a:t>
            </a:r>
            <a:r>
              <a:rPr lang="pl-PL" sz="2000" b="1" dirty="0">
                <a:solidFill>
                  <a:srgbClr val="FF0000"/>
                </a:solidFill>
              </a:rPr>
              <a:t>w dokumentacji</a:t>
            </a:r>
            <a:r>
              <a:rPr lang="pl-PL" sz="2000" dirty="0"/>
              <a:t>, o której mowa </a:t>
            </a:r>
            <a:r>
              <a:rPr lang="pl-PL" sz="2000" b="1" dirty="0">
                <a:solidFill>
                  <a:srgbClr val="FF0000"/>
                </a:solidFill>
              </a:rPr>
              <a:t>w art. 53 ust. 2 ustawy </a:t>
            </a:r>
            <a:r>
              <a:rPr lang="pl-PL" sz="2000" dirty="0"/>
              <a:t>z dnia 11 marca 2004 r</a:t>
            </a:r>
            <a:r>
              <a:rPr lang="pl-PL" sz="2000" dirty="0" smtClean="0"/>
              <a:t>.</a:t>
            </a:r>
            <a:br>
              <a:rPr lang="pl-PL" sz="2000" dirty="0" smtClean="0"/>
            </a:br>
            <a:r>
              <a:rPr lang="pl-PL" sz="2000" dirty="0" smtClean="0"/>
              <a:t> </a:t>
            </a:r>
            <a:r>
              <a:rPr lang="pl-PL" sz="2000" dirty="0"/>
              <a:t>o </a:t>
            </a:r>
            <a:r>
              <a:rPr lang="pl-PL" sz="2000" b="1" dirty="0">
                <a:solidFill>
                  <a:srgbClr val="FF0000"/>
                </a:solidFill>
              </a:rPr>
              <a:t>ochronie zdrowia zwierząt oraz zwalczaniu chorób zakaźnych </a:t>
            </a:r>
            <a:r>
              <a:rPr lang="pl-PL" sz="2000" b="1" dirty="0" smtClean="0">
                <a:solidFill>
                  <a:srgbClr val="FF0000"/>
                </a:solidFill>
              </a:rPr>
              <a:t>zwierząt.</a:t>
            </a:r>
            <a:endParaRPr lang="pl-PL" sz="20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8193" y="240212"/>
            <a:ext cx="1219837" cy="1219837"/>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382" y="5361701"/>
            <a:ext cx="1415647" cy="967026"/>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a:extLst>
              <a:ext uri="{FF2B5EF4-FFF2-40B4-BE49-F238E27FC236}">
                <a16:creationId xmlns:a16="http://schemas.microsoft.com/office/drawing/2014/main" xmlns="" id="{6A1A3C0C-D9A1-4E0A-A3B6-E43D18C24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8192" y="1994084"/>
            <a:ext cx="1219837" cy="10616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9041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7710" y="555585"/>
            <a:ext cx="9086127" cy="5972537"/>
          </a:xfrm>
        </p:spPr>
        <p:txBody>
          <a:bodyPr>
            <a:normAutofit/>
          </a:bodyPr>
          <a:lstStyle/>
          <a:p>
            <a:pPr>
              <a:buFont typeface="Wingdings" panose="05000000000000000000" pitchFamily="2" charset="2"/>
              <a:buChar char="q"/>
            </a:pPr>
            <a:r>
              <a:rPr lang="pl-PL" sz="2400" dirty="0"/>
              <a:t>§ 6. Przepisy § 5 lekarz weterynarii stosuje do </a:t>
            </a:r>
            <a:r>
              <a:rPr lang="pl-PL" sz="2400" dirty="0" smtClean="0"/>
              <a:t>zarejestrowanych zwierząt </a:t>
            </a:r>
            <a:r>
              <a:rPr lang="pl-PL" sz="2400" dirty="0"/>
              <a:t>z rodziny koniowatych, </a:t>
            </a:r>
            <a:r>
              <a:rPr lang="pl-PL" sz="2400" dirty="0" smtClean="0"/>
              <a:t>które zgodnie </a:t>
            </a:r>
            <a:r>
              <a:rPr lang="pl-PL" sz="2400" dirty="0"/>
              <a:t>z </a:t>
            </a:r>
            <a:r>
              <a:rPr lang="pl-PL" sz="2400" dirty="0" smtClean="0"/>
              <a:t>decyzją </a:t>
            </a:r>
            <a:r>
              <a:rPr lang="pl-PL" sz="2400" dirty="0"/>
              <a:t>Komisji z dnia 20 </a:t>
            </a:r>
            <a:r>
              <a:rPr lang="pl-PL" sz="2400" dirty="0" smtClean="0"/>
              <a:t>października 1993 </a:t>
            </a:r>
            <a:r>
              <a:rPr lang="pl-PL" sz="2400" dirty="0"/>
              <a:t>r. </a:t>
            </a:r>
            <a:r>
              <a:rPr lang="pl-PL" sz="2400" dirty="0" smtClean="0"/>
              <a:t>ustanawiającą </a:t>
            </a:r>
            <a:r>
              <a:rPr lang="pl-PL" sz="2400" dirty="0"/>
              <a:t>dokument </a:t>
            </a:r>
            <a:r>
              <a:rPr lang="pl-PL" sz="2400" dirty="0" smtClean="0"/>
              <a:t>identyfikacyjny (paszport</a:t>
            </a:r>
            <a:r>
              <a:rPr lang="pl-PL" sz="2400" dirty="0"/>
              <a:t>) </a:t>
            </a:r>
            <a:r>
              <a:rPr lang="pl-PL" sz="2400" dirty="0" smtClean="0"/>
              <a:t>towarzyszący </a:t>
            </a:r>
            <a:r>
              <a:rPr lang="pl-PL" sz="2400" dirty="0"/>
              <a:t>zarejestrowanym </a:t>
            </a:r>
            <a:r>
              <a:rPr lang="pl-PL" sz="2400" dirty="0" smtClean="0"/>
              <a:t>zwierzętom z rodziny koniowatych i decyzją </a:t>
            </a:r>
            <a:r>
              <a:rPr lang="pl-PL" sz="2400" dirty="0"/>
              <a:t>Komisji z </a:t>
            </a:r>
            <a:r>
              <a:rPr lang="pl-PL" sz="2400" dirty="0" smtClean="0"/>
              <a:t>dnia 22 </a:t>
            </a:r>
            <a:r>
              <a:rPr lang="pl-PL" sz="2400" dirty="0"/>
              <a:t>grudnia 1999 r. </a:t>
            </a:r>
            <a:r>
              <a:rPr lang="pl-PL" sz="2400" dirty="0" smtClean="0"/>
              <a:t>zmieniająca decyzje Komisji 93/623/EWG </a:t>
            </a:r>
            <a:r>
              <a:rPr lang="pl-PL" sz="2400" dirty="0"/>
              <a:t>oraz </a:t>
            </a:r>
            <a:r>
              <a:rPr lang="pl-PL" sz="2400" dirty="0" smtClean="0"/>
              <a:t>ustanawiającą identyfikację hodowlanych i rzeźnych zwierząt </a:t>
            </a:r>
            <a:r>
              <a:rPr lang="pl-PL" sz="2400" dirty="0"/>
              <a:t>z rodziny </a:t>
            </a:r>
            <a:r>
              <a:rPr lang="pl-PL" sz="2400" dirty="0" smtClean="0"/>
              <a:t>koniowatych nie podlegają </a:t>
            </a:r>
            <a:r>
              <a:rPr lang="pl-PL" sz="2400" dirty="0"/>
              <a:t>ubojowi z przeznaczeniem do </a:t>
            </a:r>
            <a:r>
              <a:rPr lang="pl-PL" sz="2400" dirty="0" smtClean="0"/>
              <a:t>spożycia przez </a:t>
            </a:r>
            <a:r>
              <a:rPr lang="pl-PL" sz="2400" dirty="0"/>
              <a:t>ludzi.</a:t>
            </a:r>
          </a:p>
          <a:p>
            <a:pPr>
              <a:buFont typeface="Wingdings" panose="05000000000000000000" pitchFamily="2" charset="2"/>
              <a:buChar char="q"/>
            </a:pPr>
            <a:r>
              <a:rPr lang="pl-PL" sz="2400" dirty="0"/>
              <a:t>§ 7. Produkty lecznicze, o których mowa w § 1, </a:t>
            </a:r>
            <a:r>
              <a:rPr lang="pl-PL" sz="2400" dirty="0" smtClean="0"/>
              <a:t>5 i </a:t>
            </a:r>
            <a:r>
              <a:rPr lang="pl-PL" sz="2400" dirty="0"/>
              <a:t>6, lekarz weterynarii </a:t>
            </a:r>
            <a:r>
              <a:rPr lang="pl-PL" sz="2400" dirty="0" smtClean="0"/>
              <a:t>może zastosować osobiście lub na własną odpowiedzialność umożliwić zastosowanie przez </a:t>
            </a:r>
            <a:r>
              <a:rPr lang="pl-PL" sz="2400" dirty="0"/>
              <a:t>posiadacza </a:t>
            </a:r>
            <a:r>
              <a:rPr lang="pl-PL" sz="2400" dirty="0" smtClean="0"/>
              <a:t>zwierzęcia.</a:t>
            </a:r>
            <a:endParaRPr lang="pl-PL" sz="2400" dirty="0"/>
          </a:p>
        </p:txBody>
      </p:sp>
      <p:pic>
        <p:nvPicPr>
          <p:cNvPr id="4" name="Obraz 3">
            <a:extLst>
              <a:ext uri="{FF2B5EF4-FFF2-40B4-BE49-F238E27FC236}">
                <a16:creationId xmlns:a16="http://schemas.microsoft.com/office/drawing/2014/main" xmlns="" id="{6A1A3C0C-D9A1-4E0A-A3B6-E43D18C24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501" y="5281293"/>
            <a:ext cx="1432629" cy="1246829"/>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a:extLst>
              <a:ext uri="{FF2B5EF4-FFF2-40B4-BE49-F238E27FC236}">
                <a16:creationId xmlns="" xmlns:a16="http://schemas.microsoft.com/office/drawing/2014/main" id="{DBB39334-B02F-4E7A-8FBA-98DFF494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501" y="766552"/>
            <a:ext cx="1415647" cy="967026"/>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a:extLst>
              <a:ext uri="{FF2B5EF4-FFF2-40B4-BE49-F238E27FC236}">
                <a16:creationId xmlns="" xmlns:a16="http://schemas.microsoft.com/office/drawing/2014/main" id="{BEE3DD16-BF20-47FE-A343-843002E9D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519" y="2899402"/>
            <a:ext cx="1432629" cy="1216067"/>
          </a:xfrm>
          <a:prstGeom prst="rect">
            <a:avLst/>
          </a:prstGeom>
          <a:ln w="228600" cap="sq" cmpd="thickThin">
            <a:solidFill>
              <a:srgbClr val="000000"/>
            </a:solidFill>
            <a:prstDash val="solid"/>
            <a:miter lim="800000"/>
          </a:ln>
          <a:effectLst>
            <a:innerShdw blurRad="76200">
              <a:srgbClr val="000000"/>
            </a:innerShdw>
          </a:effectLst>
        </p:spPr>
      </p:pic>
      <p:sp>
        <p:nvSpPr>
          <p:cNvPr id="7" name="Prostokąt 6"/>
          <p:cNvSpPr/>
          <p:nvPr/>
        </p:nvSpPr>
        <p:spPr>
          <a:xfrm>
            <a:off x="10663409" y="2041311"/>
            <a:ext cx="734496" cy="584775"/>
          </a:xfrm>
          <a:prstGeom prst="rect">
            <a:avLst/>
          </a:prstGeom>
        </p:spPr>
        <p:txBody>
          <a:bodyPr wrap="none">
            <a:spAutoFit/>
          </a:bodyPr>
          <a:lstStyle/>
          <a:p>
            <a:r>
              <a:rPr lang="pl-PL" sz="3200" b="1" dirty="0"/>
              <a:t>§ </a:t>
            </a:r>
            <a:r>
              <a:rPr lang="pl-PL" sz="3200" b="1" dirty="0" smtClean="0"/>
              <a:t>5</a:t>
            </a:r>
            <a:endParaRPr lang="pl-PL" sz="3200" b="1" dirty="0"/>
          </a:p>
        </p:txBody>
      </p:sp>
      <p:sp>
        <p:nvSpPr>
          <p:cNvPr id="8" name="Prostokąt 7"/>
          <p:cNvSpPr/>
          <p:nvPr/>
        </p:nvSpPr>
        <p:spPr>
          <a:xfrm>
            <a:off x="10667567" y="0"/>
            <a:ext cx="734496" cy="584775"/>
          </a:xfrm>
          <a:prstGeom prst="rect">
            <a:avLst/>
          </a:prstGeom>
        </p:spPr>
        <p:txBody>
          <a:bodyPr wrap="none">
            <a:spAutoFit/>
          </a:bodyPr>
          <a:lstStyle/>
          <a:p>
            <a:r>
              <a:rPr lang="pl-PL" sz="3200" b="1" dirty="0"/>
              <a:t>§ 1</a:t>
            </a:r>
          </a:p>
        </p:txBody>
      </p:sp>
      <p:sp>
        <p:nvSpPr>
          <p:cNvPr id="10" name="Prostokąt 9"/>
          <p:cNvSpPr/>
          <p:nvPr/>
        </p:nvSpPr>
        <p:spPr>
          <a:xfrm>
            <a:off x="10663409" y="4423202"/>
            <a:ext cx="734496" cy="584775"/>
          </a:xfrm>
          <a:prstGeom prst="rect">
            <a:avLst/>
          </a:prstGeom>
        </p:spPr>
        <p:txBody>
          <a:bodyPr wrap="none">
            <a:spAutoFit/>
          </a:bodyPr>
          <a:lstStyle/>
          <a:p>
            <a:r>
              <a:rPr lang="pl-PL" sz="3200" b="1" dirty="0"/>
              <a:t>§ 6</a:t>
            </a:r>
          </a:p>
        </p:txBody>
      </p:sp>
    </p:spTree>
    <p:extLst>
      <p:ext uri="{BB962C8B-B14F-4D97-AF65-F5344CB8AC3E}">
        <p14:creationId xmlns:p14="http://schemas.microsoft.com/office/powerpoint/2010/main" val="39586995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5332" y="142504"/>
            <a:ext cx="8596668" cy="1320800"/>
          </a:xfrm>
        </p:spPr>
        <p:txBody>
          <a:bodyPr/>
          <a:lstStyle/>
          <a:p>
            <a:r>
              <a:rPr lang="pl-PL" b="1" i="1" dirty="0" smtClean="0"/>
              <a:t>Artykuł 110 </a:t>
            </a:r>
            <a:r>
              <a:rPr lang="pl-PL" dirty="0" smtClean="0"/>
              <a:t/>
            </a:r>
            <a:br>
              <a:rPr lang="pl-PL" dirty="0" smtClean="0"/>
            </a:br>
            <a:endParaRPr lang="pl-PL" dirty="0"/>
          </a:p>
        </p:txBody>
      </p:sp>
      <p:sp>
        <p:nvSpPr>
          <p:cNvPr id="3" name="Symbol zastępczy zawartości 2"/>
          <p:cNvSpPr>
            <a:spLocks noGrp="1"/>
          </p:cNvSpPr>
          <p:nvPr>
            <p:ph idx="1"/>
          </p:nvPr>
        </p:nvSpPr>
        <p:spPr>
          <a:xfrm>
            <a:off x="190006" y="889929"/>
            <a:ext cx="9393382" cy="5784004"/>
          </a:xfrm>
        </p:spPr>
        <p:txBody>
          <a:bodyPr>
            <a:normAutofit fontScale="70000" lnSpcReduction="20000"/>
          </a:bodyPr>
          <a:lstStyle/>
          <a:p>
            <a:pPr>
              <a:buFont typeface="Wingdings" panose="05000000000000000000" pitchFamily="2" charset="2"/>
              <a:buChar char="q"/>
            </a:pPr>
            <a:r>
              <a:rPr lang="pl-PL" sz="3400" b="1" i="1" dirty="0" smtClean="0"/>
              <a:t>Stosowanie</a:t>
            </a:r>
            <a:r>
              <a:rPr lang="pl-PL" sz="3400" i="1" dirty="0"/>
              <a:t> </a:t>
            </a:r>
            <a:r>
              <a:rPr lang="pl-PL" sz="3400" b="1" i="1" dirty="0" smtClean="0"/>
              <a:t>immunologicznych </a:t>
            </a:r>
            <a:r>
              <a:rPr lang="pl-PL" sz="3400" b="1" i="1" dirty="0"/>
              <a:t>weterynaryjnych produktów leczniczych </a:t>
            </a:r>
            <a:r>
              <a:rPr lang="pl-PL" sz="3400" b="1" i="1" dirty="0" smtClean="0"/>
              <a:t> </a:t>
            </a:r>
            <a:endParaRPr lang="pl-PL" sz="2600" dirty="0"/>
          </a:p>
          <a:p>
            <a:r>
              <a:rPr lang="pl-PL" sz="2600" dirty="0"/>
              <a:t>2. Na zasadzie odstępstwa od art. 106 ust. 1 niniejszego rozporządzenia oraz w przypadku braku weterynaryjnego produktu leczniczego, o którym mowa w art. 116 niniejszego rozporządzenia, w przypadku </a:t>
            </a:r>
            <a:r>
              <a:rPr lang="pl-PL" sz="2600" b="1" dirty="0">
                <a:solidFill>
                  <a:srgbClr val="FF0000"/>
                </a:solidFill>
              </a:rPr>
              <a:t>wystąpienia ogniska choroby </a:t>
            </a:r>
            <a:r>
              <a:rPr lang="pl-PL" sz="2600" dirty="0"/>
              <a:t>umieszczonej w </a:t>
            </a:r>
            <a:r>
              <a:rPr lang="pl-PL" sz="2600" b="1" dirty="0">
                <a:solidFill>
                  <a:srgbClr val="FF0000"/>
                </a:solidFill>
              </a:rPr>
              <a:t>wykazie</a:t>
            </a:r>
            <a:r>
              <a:rPr lang="pl-PL" sz="2600" dirty="0"/>
              <a:t>, o którym mowa </a:t>
            </a:r>
            <a:r>
              <a:rPr lang="pl-PL" sz="2600" b="1" dirty="0">
                <a:solidFill>
                  <a:srgbClr val="FF0000"/>
                </a:solidFill>
              </a:rPr>
              <a:t>w art. 5 rozporządzenia (UE) 2016/429</a:t>
            </a:r>
            <a:r>
              <a:rPr lang="pl-PL" sz="2600" dirty="0"/>
              <a:t>, lub </a:t>
            </a:r>
            <a:r>
              <a:rPr lang="pl-PL" sz="2600" b="1" dirty="0">
                <a:solidFill>
                  <a:srgbClr val="FF0000"/>
                </a:solidFill>
              </a:rPr>
              <a:t>nowo występującej choroby</a:t>
            </a:r>
            <a:r>
              <a:rPr lang="pl-PL" sz="2600" dirty="0"/>
              <a:t>, o której mowa w </a:t>
            </a:r>
            <a:r>
              <a:rPr lang="pl-PL" sz="2600" b="1" dirty="0">
                <a:solidFill>
                  <a:srgbClr val="FF0000"/>
                </a:solidFill>
              </a:rPr>
              <a:t>art. 6 </a:t>
            </a:r>
            <a:r>
              <a:rPr lang="pl-PL" sz="2600" dirty="0"/>
              <a:t>tego rozporządzenia, </a:t>
            </a:r>
            <a:r>
              <a:rPr lang="pl-PL" sz="2600" b="1" dirty="0">
                <a:solidFill>
                  <a:srgbClr val="FF0000"/>
                </a:solidFill>
              </a:rPr>
              <a:t>właściwy organ może zezwolić </a:t>
            </a:r>
            <a:r>
              <a:rPr lang="pl-PL" sz="2600" dirty="0"/>
              <a:t>na stosowanie </a:t>
            </a:r>
            <a:r>
              <a:rPr lang="pl-PL" sz="2600" b="1" dirty="0">
                <a:solidFill>
                  <a:srgbClr val="FF0000"/>
                </a:solidFill>
              </a:rPr>
              <a:t>immunologicznego</a:t>
            </a:r>
            <a:r>
              <a:rPr lang="pl-PL" sz="2600" dirty="0"/>
              <a:t> weterynaryjnego produktu leczniczego </a:t>
            </a:r>
            <a:r>
              <a:rPr lang="pl-PL" sz="2600" b="1" dirty="0">
                <a:solidFill>
                  <a:srgbClr val="FF0000"/>
                </a:solidFill>
              </a:rPr>
              <a:t>niedopuszczonego</a:t>
            </a:r>
            <a:r>
              <a:rPr lang="pl-PL" sz="2600" dirty="0"/>
              <a:t> do obrotu w </a:t>
            </a:r>
            <a:r>
              <a:rPr lang="pl-PL" sz="2600" b="1" dirty="0">
                <a:solidFill>
                  <a:srgbClr val="FF0000"/>
                </a:solidFill>
              </a:rPr>
              <a:t>Unii</a:t>
            </a:r>
            <a:r>
              <a:rPr lang="pl-PL" sz="2600" dirty="0"/>
              <a:t>. </a:t>
            </a:r>
          </a:p>
          <a:p>
            <a:r>
              <a:rPr lang="pl-PL" sz="2600" dirty="0"/>
              <a:t>3. Na zasadzie odstępstwa od art. 106 ust. 1 niniejszego rozporządzenia, jeżeli immunologiczny weterynaryjny produkt leczniczy został </a:t>
            </a:r>
            <a:r>
              <a:rPr lang="pl-PL" sz="2600" b="1" dirty="0">
                <a:solidFill>
                  <a:srgbClr val="FF0000"/>
                </a:solidFill>
              </a:rPr>
              <a:t>dopuszczony do obrotu</a:t>
            </a:r>
            <a:r>
              <a:rPr lang="pl-PL" sz="2600" dirty="0"/>
              <a:t>, ale </a:t>
            </a:r>
            <a:r>
              <a:rPr lang="pl-PL" sz="2600" b="1" dirty="0">
                <a:solidFill>
                  <a:srgbClr val="FF0000"/>
                </a:solidFill>
              </a:rPr>
              <a:t>nie</a:t>
            </a:r>
            <a:r>
              <a:rPr lang="pl-PL" sz="2600" dirty="0"/>
              <a:t> jest już </a:t>
            </a:r>
            <a:r>
              <a:rPr lang="pl-PL" sz="2600" b="1" dirty="0">
                <a:solidFill>
                  <a:srgbClr val="FF0000"/>
                </a:solidFill>
              </a:rPr>
              <a:t>dostępny w Unii </a:t>
            </a:r>
            <a:r>
              <a:rPr lang="pl-PL" sz="2600" dirty="0"/>
              <a:t>dla </a:t>
            </a:r>
            <a:r>
              <a:rPr lang="pl-PL" sz="2600" b="1" dirty="0">
                <a:solidFill>
                  <a:srgbClr val="FF0000"/>
                </a:solidFill>
              </a:rPr>
              <a:t>choroby</a:t>
            </a:r>
            <a:r>
              <a:rPr lang="pl-PL" sz="2600" dirty="0"/>
              <a:t>, która </a:t>
            </a:r>
            <a:r>
              <a:rPr lang="pl-PL" sz="2600" b="1" dirty="0">
                <a:solidFill>
                  <a:srgbClr val="FF0000"/>
                </a:solidFill>
              </a:rPr>
              <a:t>nie jest wymieniona w art. 5 ani 6 </a:t>
            </a:r>
            <a:r>
              <a:rPr lang="pl-PL" sz="2600" dirty="0"/>
              <a:t>rozporządzenia (UE) 2016/429, ale </a:t>
            </a:r>
            <a:r>
              <a:rPr lang="pl-PL" sz="2600" b="1" dirty="0">
                <a:solidFill>
                  <a:srgbClr val="FF0000"/>
                </a:solidFill>
              </a:rPr>
              <a:t>pojawiła się właśnie w Unii</a:t>
            </a:r>
            <a:r>
              <a:rPr lang="pl-PL" sz="2600" dirty="0"/>
              <a:t>, właściwy organ może w indywidualnym przypadku, w interesie zdrowia i dobrostanu zwierząt oraz zdrowia publicznego, zezwolić w indywidualnym przypadku na stosowanie immunologicznego weterynaryjnego produktu leczniczego niedopuszczonego do obrotu w Unii</a:t>
            </a:r>
            <a:r>
              <a:rPr lang="pl-PL" sz="2600" dirty="0" smtClean="0"/>
              <a:t>.</a:t>
            </a:r>
            <a:endParaRPr lang="pl-PL" sz="2600" dirty="0"/>
          </a:p>
          <a:p>
            <a:r>
              <a:rPr lang="pl-PL" sz="2600" dirty="0"/>
              <a:t>5. Jeżeli </a:t>
            </a:r>
            <a:r>
              <a:rPr lang="pl-PL" sz="2600" b="1" dirty="0">
                <a:solidFill>
                  <a:srgbClr val="FF0000"/>
                </a:solidFill>
              </a:rPr>
              <a:t>zwierzę</a:t>
            </a:r>
            <a:r>
              <a:rPr lang="pl-PL" sz="2600" dirty="0"/>
              <a:t> ma zostać </a:t>
            </a:r>
            <a:r>
              <a:rPr lang="pl-PL" sz="2600" b="1" dirty="0">
                <a:solidFill>
                  <a:srgbClr val="FF0000"/>
                </a:solidFill>
              </a:rPr>
              <a:t>wywiezione do państwa trzeciego </a:t>
            </a:r>
            <a:r>
              <a:rPr lang="pl-PL" sz="2600" dirty="0"/>
              <a:t>i w związku z tym podlegać konkretnym </a:t>
            </a:r>
            <a:r>
              <a:rPr lang="pl-PL" sz="2600" b="1" dirty="0">
                <a:solidFill>
                  <a:srgbClr val="FF0000"/>
                </a:solidFill>
              </a:rPr>
              <a:t>wiążącym przepisom </a:t>
            </a:r>
            <a:r>
              <a:rPr lang="pl-PL" sz="2600" dirty="0"/>
              <a:t>o </a:t>
            </a:r>
            <a:r>
              <a:rPr lang="pl-PL" sz="2600" b="1" dirty="0">
                <a:solidFill>
                  <a:srgbClr val="FF0000"/>
                </a:solidFill>
              </a:rPr>
              <a:t>wymaganiach zdrowotnych</a:t>
            </a:r>
            <a:r>
              <a:rPr lang="pl-PL" sz="2600" dirty="0"/>
              <a:t>, obowiązującym w tym </a:t>
            </a:r>
            <a:r>
              <a:rPr lang="pl-PL" sz="2600" b="1" dirty="0">
                <a:solidFill>
                  <a:srgbClr val="FF0000"/>
                </a:solidFill>
              </a:rPr>
              <a:t>kraju trzecim</a:t>
            </a:r>
            <a:r>
              <a:rPr lang="pl-PL" sz="2600" dirty="0"/>
              <a:t>, właściwy organ może zezwolić na zastosowanie, </a:t>
            </a:r>
            <a:r>
              <a:rPr lang="pl-PL" sz="2600" b="1" dirty="0">
                <a:solidFill>
                  <a:srgbClr val="FF0000"/>
                </a:solidFill>
              </a:rPr>
              <a:t>wyłącznie u danego zwierzęcia</a:t>
            </a:r>
            <a:r>
              <a:rPr lang="pl-PL" sz="2600" dirty="0"/>
              <a:t>, immunologicznego weterynaryjnego produktu leczniczego, który nie jest objęty pozwoleniem na dopuszczenie do obrotu w odpowiednim państwie członkowskim, ale jest dopuszczony w państwie trzecim, do którego zwierzę ma zostać wywiezione.</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158" y="285006"/>
            <a:ext cx="1458215" cy="15347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822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0635" y="819398"/>
            <a:ext cx="9440882" cy="6163293"/>
          </a:xfrm>
        </p:spPr>
        <p:txBody>
          <a:bodyPr>
            <a:normAutofit lnSpcReduction="10000"/>
          </a:bodyPr>
          <a:lstStyle/>
          <a:p>
            <a:r>
              <a:rPr lang="pl-PL" sz="2000" dirty="0">
                <a:solidFill>
                  <a:schemeClr val="accent2"/>
                </a:solidFill>
              </a:rPr>
              <a:t>2. </a:t>
            </a:r>
            <a:r>
              <a:rPr lang="pl-PL" sz="2000" b="1" dirty="0">
                <a:solidFill>
                  <a:srgbClr val="FF0000"/>
                </a:solidFill>
              </a:rPr>
              <a:t>Z wyjątkiem </a:t>
            </a:r>
            <a:r>
              <a:rPr lang="pl-PL" sz="2000" dirty="0"/>
              <a:t>przypadków dotyczących </a:t>
            </a:r>
            <a:r>
              <a:rPr lang="pl-PL" sz="2000" b="1" dirty="0">
                <a:solidFill>
                  <a:srgbClr val="FF0000"/>
                </a:solidFill>
              </a:rPr>
              <a:t>immunologicznych</a:t>
            </a:r>
            <a:r>
              <a:rPr lang="pl-PL" sz="2000" dirty="0"/>
              <a:t> weterynaryjnych produktów leczniczych, jeżeli nie ma dostępnych produktów leczniczych, o których mowa w ust. 1, odpowiedzialny lekarz weterynarii może w drodze wyjątku, na swoją bezpośrednią odpowiedzialność, </a:t>
            </a:r>
            <a:r>
              <a:rPr lang="pl-PL" sz="2000" dirty="0" smtClean="0"/>
              <a:t/>
            </a:r>
            <a:br>
              <a:rPr lang="pl-PL" sz="2000" dirty="0" smtClean="0"/>
            </a:br>
            <a:r>
              <a:rPr lang="pl-PL" sz="2000" dirty="0" smtClean="0"/>
              <a:t>w </a:t>
            </a:r>
            <a:r>
              <a:rPr lang="pl-PL" sz="2000" dirty="0"/>
              <a:t>szczególności w celu uniknięcia spowodowania niedopuszczalnego cierpienia, leczyć zwierzę niesłużące do produkcji żywności za pomocą weterynaryjnego produktu leczniczego dopuszczonego do obrotu w </a:t>
            </a:r>
            <a:r>
              <a:rPr lang="pl-PL" sz="2000" b="1" dirty="0">
                <a:solidFill>
                  <a:srgbClr val="FF0000"/>
                </a:solidFill>
              </a:rPr>
              <a:t>państwie trzecim </a:t>
            </a:r>
            <a:r>
              <a:rPr lang="pl-PL" sz="2000" dirty="0"/>
              <a:t>dla tego </a:t>
            </a:r>
            <a:r>
              <a:rPr lang="pl-PL" sz="2000" b="1" dirty="0">
                <a:solidFill>
                  <a:srgbClr val="FF0000"/>
                </a:solidFill>
              </a:rPr>
              <a:t>samego gatunku </a:t>
            </a:r>
            <a:r>
              <a:rPr lang="pl-PL" sz="2000" dirty="0"/>
              <a:t>zwierząt i tego </a:t>
            </a:r>
            <a:r>
              <a:rPr lang="pl-PL" sz="2000" b="1" dirty="0">
                <a:solidFill>
                  <a:srgbClr val="FF0000"/>
                </a:solidFill>
              </a:rPr>
              <a:t>samego objawu</a:t>
            </a:r>
            <a:r>
              <a:rPr lang="pl-PL" sz="2000" dirty="0"/>
              <a:t>. </a:t>
            </a:r>
          </a:p>
          <a:p>
            <a:r>
              <a:rPr lang="pl-PL" sz="2000" dirty="0">
                <a:solidFill>
                  <a:schemeClr val="accent2"/>
                </a:solidFill>
              </a:rPr>
              <a:t>3. </a:t>
            </a:r>
            <a:r>
              <a:rPr lang="pl-PL" sz="2000" dirty="0"/>
              <a:t>Lekarz weterynarii może podać produkt leczniczy </a:t>
            </a:r>
            <a:r>
              <a:rPr lang="pl-PL" sz="2000" b="1" dirty="0">
                <a:solidFill>
                  <a:srgbClr val="FF0000"/>
                </a:solidFill>
              </a:rPr>
              <a:t>osobiście</a:t>
            </a:r>
            <a:r>
              <a:rPr lang="pl-PL" sz="2000" dirty="0"/>
              <a:t> lub zezwolić na to, na swoją własną odpowiedzialność, </a:t>
            </a:r>
            <a:r>
              <a:rPr lang="pl-PL" sz="2000" b="1" dirty="0">
                <a:solidFill>
                  <a:srgbClr val="FF0000"/>
                </a:solidFill>
              </a:rPr>
              <a:t>innej</a:t>
            </a:r>
            <a:r>
              <a:rPr lang="pl-PL" sz="2000" dirty="0"/>
              <a:t> </a:t>
            </a:r>
            <a:r>
              <a:rPr lang="pl-PL" sz="2000" b="1" dirty="0">
                <a:solidFill>
                  <a:srgbClr val="FF0000"/>
                </a:solidFill>
              </a:rPr>
              <a:t>osobie</a:t>
            </a:r>
            <a:r>
              <a:rPr lang="pl-PL" sz="2000" dirty="0"/>
              <a:t>, zgodnie z przepisami krajowymi. </a:t>
            </a:r>
          </a:p>
          <a:p>
            <a:r>
              <a:rPr lang="pl-PL" sz="2000" dirty="0">
                <a:solidFill>
                  <a:schemeClr val="accent2"/>
                </a:solidFill>
              </a:rPr>
              <a:t>4. </a:t>
            </a:r>
            <a:r>
              <a:rPr lang="pl-PL" sz="2000" dirty="0"/>
              <a:t>Niniejszy artykuł ma również zastosowanie w przypadku leczenia przez lekarza weterynarii zwierząt z rodziny koniowatych, pod warunkiem </a:t>
            </a:r>
            <a:r>
              <a:rPr lang="pl-PL" sz="2000" dirty="0" smtClean="0"/>
              <a:t>że</a:t>
            </a:r>
            <a:br>
              <a:rPr lang="pl-PL" sz="2000" dirty="0" smtClean="0"/>
            </a:br>
            <a:r>
              <a:rPr lang="pl-PL" sz="2000" dirty="0" smtClean="0"/>
              <a:t> </a:t>
            </a:r>
            <a:r>
              <a:rPr lang="pl-PL" sz="2000" dirty="0"/>
              <a:t>w unikalnym dożywotnim dokumencie identyfikacyjnym, o którym mowa w art. 8 ust. 4, określono, że zwierzę to nie jest przeznaczone na ubój w celu spożycia przez ludzi. </a:t>
            </a:r>
          </a:p>
          <a:p>
            <a:r>
              <a:rPr lang="pl-PL" sz="2000" dirty="0">
                <a:solidFill>
                  <a:schemeClr val="accent2"/>
                </a:solidFill>
              </a:rPr>
              <a:t>5. </a:t>
            </a:r>
            <a:r>
              <a:rPr lang="pl-PL" sz="2000" dirty="0"/>
              <a:t>Niniejszy artykuł ma również zastosowanie w przypadku, gdy dopuszczony do obrotu weterynaryjny produkt leczniczy nie jest dostępny w odpowiednim państwie członkowskim.</a:t>
            </a:r>
          </a:p>
          <a:p>
            <a:endParaRPr lang="pl-PL" dirty="0"/>
          </a:p>
        </p:txBody>
      </p:sp>
      <p:sp>
        <p:nvSpPr>
          <p:cNvPr id="4" name="Tytuł 1"/>
          <p:cNvSpPr>
            <a:spLocks noGrp="1"/>
          </p:cNvSpPr>
          <p:nvPr>
            <p:ph type="title"/>
          </p:nvPr>
        </p:nvSpPr>
        <p:spPr>
          <a:xfrm>
            <a:off x="3408219" y="158378"/>
            <a:ext cx="8596668" cy="1320800"/>
          </a:xfrm>
        </p:spPr>
        <p:txBody>
          <a:bodyPr/>
          <a:lstStyle/>
          <a:p>
            <a:r>
              <a:rPr lang="pl-PL" b="1" i="1" dirty="0" smtClean="0"/>
              <a:t>Artykuł 112 </a:t>
            </a:r>
            <a:r>
              <a:rPr lang="pl-PL" dirty="0" smtClean="0"/>
              <a:t/>
            </a:r>
            <a:br>
              <a:rPr lang="pl-PL" dirty="0" smtClean="0"/>
            </a:br>
            <a:endParaRPr lang="pl-PL" dirty="0"/>
          </a:p>
        </p:txBody>
      </p:sp>
      <p:pic>
        <p:nvPicPr>
          <p:cNvPr id="5" name="Obraz 4">
            <a:extLst>
              <a:ext uri="{FF2B5EF4-FFF2-40B4-BE49-F238E27FC236}">
                <a16:creationId xmlns="" xmlns:a16="http://schemas.microsoft.com/office/drawing/2014/main" id="{BEE3DD16-BF20-47FE-A343-843002E9D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2551" y="348180"/>
            <a:ext cx="1332410" cy="1130998"/>
          </a:xfrm>
          <a:prstGeom prst="rect">
            <a:avLst/>
          </a:prstGeom>
          <a:ln w="228600" cap="sq" cmpd="thickThin">
            <a:solidFill>
              <a:srgbClr val="000000"/>
            </a:solidFill>
            <a:prstDash val="solid"/>
            <a:miter lim="800000"/>
          </a:ln>
          <a:effectLst>
            <a:innerShdw blurRad="76200">
              <a:srgbClr val="000000"/>
            </a:innerShdw>
          </a:effectLst>
        </p:spPr>
      </p:pic>
      <p:pic>
        <p:nvPicPr>
          <p:cNvPr id="6" name="Obraz 5">
            <a:extLst>
              <a:ext uri="{FF2B5EF4-FFF2-40B4-BE49-F238E27FC236}">
                <a16:creationId xmlns:a16="http://schemas.microsoft.com/office/drawing/2014/main" xmlns="" id="{6A1A3C0C-D9A1-4E0A-A3B6-E43D18C24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551" y="4050058"/>
            <a:ext cx="1332410" cy="115960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50084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2"/>
          <a:stretch>
            <a:fillRect/>
          </a:stretch>
        </p:blipFill>
        <p:spPr>
          <a:xfrm>
            <a:off x="138827" y="45893"/>
            <a:ext cx="8153400" cy="3362325"/>
          </a:xfrm>
          <a:prstGeom prst="rect">
            <a:avLst/>
          </a:prstGeom>
        </p:spPr>
      </p:pic>
      <p:pic>
        <p:nvPicPr>
          <p:cNvPr id="50" name="Obraz 49"/>
          <p:cNvPicPr>
            <a:picLocks noChangeAspect="1"/>
          </p:cNvPicPr>
          <p:nvPr/>
        </p:nvPicPr>
        <p:blipFill>
          <a:blip r:embed="rId3"/>
          <a:stretch>
            <a:fillRect/>
          </a:stretch>
        </p:blipFill>
        <p:spPr>
          <a:xfrm>
            <a:off x="4561362" y="1270000"/>
            <a:ext cx="3924300" cy="5524500"/>
          </a:xfrm>
          <a:prstGeom prst="rect">
            <a:avLst/>
          </a:prstGeom>
        </p:spPr>
      </p:pic>
      <p:pic>
        <p:nvPicPr>
          <p:cNvPr id="51" name="Obraz 50"/>
          <p:cNvPicPr>
            <a:picLocks noChangeAspect="1"/>
          </p:cNvPicPr>
          <p:nvPr/>
        </p:nvPicPr>
        <p:blipFill>
          <a:blip r:embed="rId4"/>
          <a:stretch>
            <a:fillRect/>
          </a:stretch>
        </p:blipFill>
        <p:spPr>
          <a:xfrm>
            <a:off x="7996106" y="1617662"/>
            <a:ext cx="4067175" cy="4829175"/>
          </a:xfrm>
          <a:prstGeom prst="rect">
            <a:avLst/>
          </a:prstGeom>
        </p:spPr>
      </p:pic>
      <p:pic>
        <p:nvPicPr>
          <p:cNvPr id="52" name="Obraz 51"/>
          <p:cNvPicPr>
            <a:picLocks noChangeAspect="1"/>
          </p:cNvPicPr>
          <p:nvPr/>
        </p:nvPicPr>
        <p:blipFill>
          <a:blip r:embed="rId5"/>
          <a:stretch>
            <a:fillRect/>
          </a:stretch>
        </p:blipFill>
        <p:spPr>
          <a:xfrm>
            <a:off x="6523512" y="1302676"/>
            <a:ext cx="1152525" cy="209550"/>
          </a:xfrm>
          <a:prstGeom prst="rect">
            <a:avLst/>
          </a:prstGeom>
        </p:spPr>
      </p:pic>
      <p:sp>
        <p:nvSpPr>
          <p:cNvPr id="53" name="Strzałka wygięta w górę 52"/>
          <p:cNvSpPr/>
          <p:nvPr/>
        </p:nvSpPr>
        <p:spPr>
          <a:xfrm rot="5400000">
            <a:off x="4044565" y="3234168"/>
            <a:ext cx="356260" cy="7060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p:cNvSpPr/>
          <p:nvPr/>
        </p:nvSpPr>
        <p:spPr>
          <a:xfrm>
            <a:off x="294975" y="4010860"/>
            <a:ext cx="4266387" cy="2031325"/>
          </a:xfrm>
          <a:prstGeom prst="rect">
            <a:avLst/>
          </a:prstGeom>
        </p:spPr>
        <p:txBody>
          <a:bodyPr wrap="square">
            <a:spAutoFit/>
          </a:bodyPr>
          <a:lstStyle/>
          <a:p>
            <a:r>
              <a:rPr lang="pl-PL" b="1" dirty="0">
                <a:solidFill>
                  <a:schemeClr val="accent2">
                    <a:lumMod val="75000"/>
                  </a:schemeClr>
                </a:solidFill>
                <a:latin typeface="+mj-lt"/>
              </a:rPr>
              <a:t>Rozporządzenie Parlamentu Europejskiego i Rady (UE) 2016/429 z dnia 9 marca 2016 r. w sprawie przenośnych chorób zwierząt oraz zmieniające i uchylające niektóre akty w dziedzinie zdrowia zwierząt („Prawo o zdrowiu zwierząt</a:t>
            </a:r>
            <a:r>
              <a:rPr lang="pl-PL" b="1" dirty="0" smtClean="0">
                <a:solidFill>
                  <a:schemeClr val="accent2">
                    <a:lumMod val="75000"/>
                  </a:schemeClr>
                </a:solidFill>
                <a:latin typeface="+mj-lt"/>
              </a:rPr>
              <a:t>”)</a:t>
            </a:r>
            <a:endParaRPr lang="pl-PL" dirty="0">
              <a:solidFill>
                <a:schemeClr val="accent2">
                  <a:lumMod val="75000"/>
                </a:schemeClr>
              </a:solidFill>
              <a:latin typeface="+mj-lt"/>
            </a:endParaRPr>
          </a:p>
        </p:txBody>
      </p:sp>
    </p:spTree>
    <p:extLst>
      <p:ext uri="{BB962C8B-B14F-4D97-AF65-F5344CB8AC3E}">
        <p14:creationId xmlns:p14="http://schemas.microsoft.com/office/powerpoint/2010/main" val="3109857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p:cNvSpPr txBox="1">
            <a:spLocks/>
          </p:cNvSpPr>
          <p:nvPr/>
        </p:nvSpPr>
        <p:spPr>
          <a:xfrm>
            <a:off x="18045" y="189992"/>
            <a:ext cx="3704567" cy="524491"/>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b="1" i="1" dirty="0" smtClean="0"/>
              <a:t>Artykuł 6</a:t>
            </a:r>
            <a:endParaRPr lang="pl-PL" b="1" dirty="0"/>
          </a:p>
        </p:txBody>
      </p:sp>
      <p:sp>
        <p:nvSpPr>
          <p:cNvPr id="6" name="Symbol zastępczy zawartości 2"/>
          <p:cNvSpPr txBox="1">
            <a:spLocks/>
          </p:cNvSpPr>
          <p:nvPr/>
        </p:nvSpPr>
        <p:spPr>
          <a:xfrm>
            <a:off x="18045" y="945564"/>
            <a:ext cx="3895106" cy="5791539"/>
          </a:xfrm>
          <a:prstGeom prst="rect">
            <a:avLst/>
          </a:prstGeom>
          <a:solidFill>
            <a:schemeClr val="bg1"/>
          </a:solidFill>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800" b="1" i="1" dirty="0" smtClean="0"/>
              <a:t>Nowo występujące choroby</a:t>
            </a:r>
          </a:p>
          <a:p>
            <a:pPr>
              <a:buFont typeface="Wingdings" panose="05000000000000000000" pitchFamily="2" charset="2"/>
              <a:buChar char="v"/>
            </a:pPr>
            <a:r>
              <a:rPr lang="pl-PL" sz="2300" dirty="0" smtClean="0"/>
              <a:t>1. Do nowo występujących chorób stosuje się przepisy dotyczące zapobiegania chorobom i ich zwalczania, jak określono w niniejszym rozporządzeniu.</a:t>
            </a:r>
          </a:p>
          <a:p>
            <a:pPr>
              <a:buFont typeface="Wingdings" panose="05000000000000000000" pitchFamily="2" charset="2"/>
              <a:buChar char="v"/>
            </a:pPr>
            <a:r>
              <a:rPr lang="pl-PL" sz="2300" dirty="0" smtClean="0"/>
              <a:t>2. Chorobę, inną niż choroba umieszczona w wykazie, uznaje się za nowo występującą chorobę (zwaną dalej „nowo występującą chorobą”), pod warunkiem że potencjalnie może spełnić kryteria określone w art. 5 ust. 3 oraz:</a:t>
            </a:r>
          </a:p>
          <a:p>
            <a:r>
              <a:rPr lang="pl-PL" sz="2300" dirty="0" smtClean="0"/>
              <a:t>a) jest wynikiem ewolucji lub zmiany istniejącego czynnika chorobotwórczego;</a:t>
            </a:r>
          </a:p>
          <a:p>
            <a:r>
              <a:rPr lang="pl-PL" sz="2300" dirty="0" smtClean="0"/>
              <a:t>b) jest znaną chorobą rozprzestrzeniającą się na nowy obszar geograficzny, gatunek lub populację;</a:t>
            </a:r>
          </a:p>
          <a:p>
            <a:r>
              <a:rPr lang="pl-PL" sz="2300" dirty="0" smtClean="0"/>
              <a:t>c) została zdiagnozowana po raz pierwszy na terytorium Unii; lub</a:t>
            </a:r>
          </a:p>
          <a:p>
            <a:r>
              <a:rPr lang="pl-PL" sz="2300" dirty="0" smtClean="0"/>
              <a:t>d) jest wywoływana nierozpoznanym lub nieznanym wcześniej czynnikiem chorobotwórczym.</a:t>
            </a:r>
            <a:endParaRPr lang="pl-PL" dirty="0"/>
          </a:p>
        </p:txBody>
      </p:sp>
      <p:pic>
        <p:nvPicPr>
          <p:cNvPr id="7" name="Obraz 6"/>
          <p:cNvPicPr>
            <a:picLocks noChangeAspect="1"/>
          </p:cNvPicPr>
          <p:nvPr/>
        </p:nvPicPr>
        <p:blipFill>
          <a:blip r:embed="rId2"/>
          <a:stretch>
            <a:fillRect/>
          </a:stretch>
        </p:blipFill>
        <p:spPr>
          <a:xfrm>
            <a:off x="3715071" y="1281528"/>
            <a:ext cx="8416917" cy="5452093"/>
          </a:xfrm>
          <a:prstGeom prst="rect">
            <a:avLst/>
          </a:prstGeom>
        </p:spPr>
      </p:pic>
      <p:sp>
        <p:nvSpPr>
          <p:cNvPr id="8" name="Tytuł 1"/>
          <p:cNvSpPr txBox="1">
            <a:spLocks/>
          </p:cNvSpPr>
          <p:nvPr/>
        </p:nvSpPr>
        <p:spPr>
          <a:xfrm>
            <a:off x="6313699" y="94652"/>
            <a:ext cx="3219659" cy="6577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3300" b="1" i="1" dirty="0" smtClean="0"/>
              <a:t>Artykuł 5</a:t>
            </a:r>
          </a:p>
          <a:p>
            <a:pPr algn="ctr"/>
            <a:endParaRPr lang="pl-PL" b="1" dirty="0"/>
          </a:p>
        </p:txBody>
      </p:sp>
      <p:sp>
        <p:nvSpPr>
          <p:cNvPr id="9" name="Prostokąt 8"/>
          <p:cNvSpPr/>
          <p:nvPr/>
        </p:nvSpPr>
        <p:spPr>
          <a:xfrm>
            <a:off x="6715827" y="651229"/>
            <a:ext cx="2232406" cy="400110"/>
          </a:xfrm>
          <a:prstGeom prst="rect">
            <a:avLst/>
          </a:prstGeom>
        </p:spPr>
        <p:txBody>
          <a:bodyPr wrap="none">
            <a:spAutoFit/>
          </a:bodyPr>
          <a:lstStyle/>
          <a:p>
            <a:pPr marL="342900" indent="-342900">
              <a:buFont typeface="Wingdings" panose="05000000000000000000" pitchFamily="2" charset="2"/>
              <a:buChar char="q"/>
            </a:pPr>
            <a:r>
              <a:rPr lang="pl-PL" sz="2000" b="1" i="1" dirty="0" smtClean="0"/>
              <a:t>Wykaz chorób</a:t>
            </a:r>
            <a:endParaRPr lang="pl-PL" sz="2000" b="1" i="1" dirty="0"/>
          </a:p>
        </p:txBody>
      </p:sp>
      <p:sp>
        <p:nvSpPr>
          <p:cNvPr id="10" name="Strzałka w prawo 9"/>
          <p:cNvSpPr/>
          <p:nvPr/>
        </p:nvSpPr>
        <p:spPr>
          <a:xfrm>
            <a:off x="3715071" y="3078538"/>
            <a:ext cx="312075" cy="266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448038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54640" y="285006"/>
            <a:ext cx="2446316" cy="641268"/>
          </a:xfrm>
          <a:solidFill>
            <a:schemeClr val="bg1"/>
          </a:solidFill>
          <a:ln>
            <a:solidFill>
              <a:schemeClr val="accent1">
                <a:lumMod val="40000"/>
                <a:lumOff val="60000"/>
              </a:schemeClr>
            </a:solidFill>
          </a:ln>
        </p:spPr>
        <p:txBody>
          <a:bodyPr>
            <a:normAutofit fontScale="90000"/>
          </a:bodyPr>
          <a:lstStyle/>
          <a:p>
            <a:r>
              <a:rPr lang="pl-PL" b="1" i="1" dirty="0" smtClean="0">
                <a:solidFill>
                  <a:schemeClr val="accent1">
                    <a:lumMod val="75000"/>
                  </a:schemeClr>
                </a:solidFill>
              </a:rPr>
              <a:t>Artykuł 111 </a:t>
            </a:r>
            <a:r>
              <a:rPr lang="pl-PL" dirty="0" smtClean="0">
                <a:solidFill>
                  <a:schemeClr val="tx1"/>
                </a:solidFill>
              </a:rPr>
              <a:t/>
            </a:r>
            <a:br>
              <a:rPr lang="pl-PL" dirty="0" smtClean="0">
                <a:solidFill>
                  <a:schemeClr val="tx1"/>
                </a:solidFill>
              </a:rPr>
            </a:br>
            <a:endParaRPr lang="pl-PL" dirty="0">
              <a:solidFill>
                <a:schemeClr val="tx1"/>
              </a:solidFill>
            </a:endParaRPr>
          </a:p>
        </p:txBody>
      </p:sp>
      <p:sp>
        <p:nvSpPr>
          <p:cNvPr id="3" name="Symbol zastępczy zawartości 2"/>
          <p:cNvSpPr>
            <a:spLocks noGrp="1"/>
          </p:cNvSpPr>
          <p:nvPr>
            <p:ph idx="1"/>
          </p:nvPr>
        </p:nvSpPr>
        <p:spPr>
          <a:xfrm>
            <a:off x="237508" y="285006"/>
            <a:ext cx="9417132" cy="6690426"/>
          </a:xfrm>
        </p:spPr>
        <p:txBody>
          <a:bodyPr>
            <a:normAutofit fontScale="47500" lnSpcReduction="20000"/>
          </a:bodyPr>
          <a:lstStyle/>
          <a:p>
            <a:pPr>
              <a:buFont typeface="Wingdings" panose="05000000000000000000" pitchFamily="2" charset="2"/>
              <a:buChar char="q"/>
            </a:pPr>
            <a:r>
              <a:rPr lang="pl-PL" sz="4600" b="1" i="1" dirty="0" smtClean="0"/>
              <a:t>Stosowanie </a:t>
            </a:r>
            <a:r>
              <a:rPr lang="pl-PL" sz="4600" b="1" dirty="0" smtClean="0"/>
              <a:t>weterynaryjnych </a:t>
            </a:r>
            <a:r>
              <a:rPr lang="pl-PL" sz="4600" b="1" dirty="0"/>
              <a:t>produktów leczniczych przez lekarzy weterynarii świadczących usługi w innych państwach członkowskich </a:t>
            </a:r>
            <a:r>
              <a:rPr lang="pl-PL" sz="4600" i="1" dirty="0" smtClean="0"/>
              <a:t> </a:t>
            </a:r>
            <a:endParaRPr lang="pl-PL" sz="4600" dirty="0"/>
          </a:p>
          <a:p>
            <a:r>
              <a:rPr lang="pl-PL" sz="3600" dirty="0"/>
              <a:t>1. Lekarzowi weterynarii świadczącemu usługi w państwie członkowskim innym niż państwo członkowskie, w którym prowadzi on działalność (zwanym dalej „przyjmującym państwem członkowskim”) </a:t>
            </a:r>
            <a:r>
              <a:rPr lang="pl-PL" sz="3600" b="1" dirty="0">
                <a:solidFill>
                  <a:srgbClr val="FF0000"/>
                </a:solidFill>
              </a:rPr>
              <a:t>zezwala się na posiadanie i podawanie weterynaryjnych produktów leczniczych, które nie są dopuszczone do obrotu </a:t>
            </a:r>
            <a:r>
              <a:rPr lang="pl-PL" sz="3600" dirty="0"/>
              <a:t>w przyjmującym państwie członkowskim, zwierzętom lub grupom zwierząt, które pozostają pod opieką tego lekarza weterynarii, </a:t>
            </a:r>
            <a:r>
              <a:rPr lang="pl-PL" sz="3600" b="1" dirty="0">
                <a:solidFill>
                  <a:srgbClr val="FF0000"/>
                </a:solidFill>
              </a:rPr>
              <a:t>w niezbędnej ilości nieprzekraczającej wielkości wymaganej do leczenia </a:t>
            </a:r>
            <a:r>
              <a:rPr lang="pl-PL" sz="3600" dirty="0"/>
              <a:t>przepisanego przez lekarza weterynarii, o ile zostaną spełnione następujące warunki: </a:t>
            </a:r>
          </a:p>
          <a:p>
            <a:r>
              <a:rPr lang="pl-PL" sz="3600" dirty="0"/>
              <a:t>a) pozwolenie na dopuszczenie do obrotu weterynaryjnego produktu leczniczego, który ma zostać podany zwierzętom, </a:t>
            </a:r>
            <a:r>
              <a:rPr lang="pl-PL" sz="3600" b="1" dirty="0">
                <a:solidFill>
                  <a:srgbClr val="FF0000"/>
                </a:solidFill>
              </a:rPr>
              <a:t>zostało wydane przez właściwe organy państwa </a:t>
            </a:r>
            <a:r>
              <a:rPr lang="pl-PL" sz="3600" dirty="0"/>
              <a:t>członkowskiego, w którym dany lekarz weterynarii prowadzi działalność, lub przez Komisję; </a:t>
            </a:r>
          </a:p>
          <a:p>
            <a:r>
              <a:rPr lang="pl-PL" sz="3600" dirty="0"/>
              <a:t>b) dane weterynaryjne produkty lecznicze </a:t>
            </a:r>
            <a:r>
              <a:rPr lang="pl-PL" sz="3600" b="1" dirty="0">
                <a:solidFill>
                  <a:srgbClr val="FF0000"/>
                </a:solidFill>
              </a:rPr>
              <a:t>są transportowane przez lekarza weterynarii </a:t>
            </a:r>
            <a:r>
              <a:rPr lang="pl-PL" sz="3600" b="1" dirty="0" smtClean="0">
                <a:solidFill>
                  <a:srgbClr val="FF0000"/>
                </a:solidFill>
              </a:rPr>
              <a:t/>
            </a:r>
            <a:br>
              <a:rPr lang="pl-PL" sz="3600" b="1" dirty="0" smtClean="0">
                <a:solidFill>
                  <a:srgbClr val="FF0000"/>
                </a:solidFill>
              </a:rPr>
            </a:br>
            <a:r>
              <a:rPr lang="pl-PL" sz="3600" b="1" dirty="0" smtClean="0">
                <a:solidFill>
                  <a:srgbClr val="FF0000"/>
                </a:solidFill>
              </a:rPr>
              <a:t>w </a:t>
            </a:r>
            <a:r>
              <a:rPr lang="pl-PL" sz="3600" b="1" dirty="0">
                <a:solidFill>
                  <a:srgbClr val="FF0000"/>
                </a:solidFill>
              </a:rPr>
              <a:t>oryginalnych opakowaniach</a:t>
            </a:r>
            <a:r>
              <a:rPr lang="pl-PL" sz="3600" dirty="0"/>
              <a:t>; </a:t>
            </a:r>
          </a:p>
          <a:p>
            <a:r>
              <a:rPr lang="pl-PL" sz="3600" dirty="0"/>
              <a:t>c) lekarz weterynarii postępuje zgodnie </a:t>
            </a:r>
            <a:r>
              <a:rPr lang="pl-PL" sz="3600" b="1" dirty="0">
                <a:solidFill>
                  <a:srgbClr val="FF0000"/>
                </a:solidFill>
              </a:rPr>
              <a:t>z dobrą praktyką weterynaryjną </a:t>
            </a:r>
            <a:r>
              <a:rPr lang="pl-PL" sz="3600" dirty="0"/>
              <a:t>stosowaną </a:t>
            </a:r>
            <a:r>
              <a:rPr lang="pl-PL" sz="3600" dirty="0" smtClean="0"/>
              <a:t/>
            </a:r>
            <a:br>
              <a:rPr lang="pl-PL" sz="3600" dirty="0" smtClean="0"/>
            </a:br>
            <a:r>
              <a:rPr lang="pl-PL" sz="3600" dirty="0" smtClean="0"/>
              <a:t>w </a:t>
            </a:r>
            <a:r>
              <a:rPr lang="pl-PL" sz="3600" dirty="0"/>
              <a:t>przyjmującym państwie członkowskim; </a:t>
            </a:r>
          </a:p>
          <a:p>
            <a:r>
              <a:rPr lang="pl-PL" sz="3600" dirty="0"/>
              <a:t>d) lekarz weterynarii </a:t>
            </a:r>
            <a:r>
              <a:rPr lang="pl-PL" sz="3600" b="1" dirty="0">
                <a:solidFill>
                  <a:srgbClr val="FF0000"/>
                </a:solidFill>
              </a:rPr>
              <a:t>wyznacza okres karencji określony </a:t>
            </a:r>
            <a:r>
              <a:rPr lang="pl-PL" sz="3600" dirty="0"/>
              <a:t>na oznakowaniu opakowania lub </a:t>
            </a:r>
            <a:r>
              <a:rPr lang="pl-PL" sz="3600" dirty="0" smtClean="0"/>
              <a:t/>
            </a:r>
            <a:br>
              <a:rPr lang="pl-PL" sz="3600" dirty="0" smtClean="0"/>
            </a:br>
            <a:r>
              <a:rPr lang="pl-PL" sz="3600" dirty="0" smtClean="0"/>
              <a:t>w </a:t>
            </a:r>
            <a:r>
              <a:rPr lang="pl-PL" sz="3600" dirty="0"/>
              <a:t>ulotce dołączanej do opakowania stosowanego weterynaryjnego produktu leczniczego; </a:t>
            </a:r>
          </a:p>
          <a:p>
            <a:r>
              <a:rPr lang="pl-PL" sz="3600" dirty="0"/>
              <a:t>e) lekarz weterynarii </a:t>
            </a:r>
            <a:r>
              <a:rPr lang="pl-PL" sz="3600" b="1" dirty="0">
                <a:solidFill>
                  <a:srgbClr val="FF0000"/>
                </a:solidFill>
              </a:rPr>
              <a:t>nie sprzedaje żadnego weterynaryjnego produktu leczniczego właścicielowi ani posiadaczowi zwierząt leczonych </a:t>
            </a:r>
            <a:r>
              <a:rPr lang="pl-PL" sz="3600" dirty="0"/>
              <a:t>w przyjmującym państwie członkowskim, chyba że jest to dozwolone na podstawie przepisów przyjmującego państwa członkowskiego. </a:t>
            </a:r>
          </a:p>
          <a:p>
            <a:r>
              <a:rPr lang="pl-PL" sz="3600" dirty="0"/>
              <a:t>2. Ust. 1 </a:t>
            </a:r>
            <a:r>
              <a:rPr lang="pl-PL" sz="3600" b="1" dirty="0">
                <a:solidFill>
                  <a:srgbClr val="FF0000"/>
                </a:solidFill>
              </a:rPr>
              <a:t>nie ma zastosowania do immunologicznych weterynaryjnych </a:t>
            </a:r>
            <a:r>
              <a:rPr lang="pl-PL" sz="3600" dirty="0"/>
              <a:t>produktów leczniczych, </a:t>
            </a:r>
            <a:r>
              <a:rPr lang="pl-PL" sz="3600" b="1" dirty="0">
                <a:solidFill>
                  <a:srgbClr val="FF0000"/>
                </a:solidFill>
              </a:rPr>
              <a:t>z wyjątkiem toksyn i surowic</a:t>
            </a:r>
            <a:r>
              <a:rPr lang="pl-PL" sz="3600" dirty="0"/>
              <a:t>. </a:t>
            </a:r>
            <a:endParaRPr lang="pl-PL" sz="3400" i="1" dirty="0" smtClean="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448" y="1692117"/>
            <a:ext cx="1984548" cy="1596869"/>
          </a:xfrm>
          <a:prstGeom prst="rect">
            <a:avLst/>
          </a:prstGeom>
          <a:ln w="228600" cap="sq" cmpd="thickThin">
            <a:solidFill>
              <a:srgbClr val="000000"/>
            </a:solidFill>
            <a:prstDash val="solid"/>
            <a:miter lim="800000"/>
          </a:ln>
          <a:effectLst>
            <a:innerShdw blurRad="76200">
              <a:srgbClr val="000000"/>
            </a:innerShdw>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448" y="4252009"/>
            <a:ext cx="1984548" cy="206309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239871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95332" y="0"/>
            <a:ext cx="8596668" cy="1320800"/>
          </a:xfrm>
        </p:spPr>
        <p:txBody>
          <a:bodyPr/>
          <a:lstStyle/>
          <a:p>
            <a:r>
              <a:rPr lang="pl-PL" b="1" i="1" dirty="0" smtClean="0"/>
              <a:t>Artykuł 116 </a:t>
            </a:r>
            <a:r>
              <a:rPr lang="pl-PL" dirty="0" smtClean="0"/>
              <a:t/>
            </a:r>
            <a:br>
              <a:rPr lang="pl-PL" dirty="0" smtClean="0"/>
            </a:br>
            <a:endParaRPr lang="pl-PL" dirty="0"/>
          </a:p>
        </p:txBody>
      </p:sp>
      <p:sp>
        <p:nvSpPr>
          <p:cNvPr id="3" name="Symbol zastępczy zawartości 2"/>
          <p:cNvSpPr>
            <a:spLocks noGrp="1"/>
          </p:cNvSpPr>
          <p:nvPr>
            <p:ph idx="1"/>
          </p:nvPr>
        </p:nvSpPr>
        <p:spPr>
          <a:xfrm>
            <a:off x="348269" y="459378"/>
            <a:ext cx="9306370" cy="6144161"/>
          </a:xfrm>
        </p:spPr>
        <p:txBody>
          <a:bodyPr>
            <a:normAutofit/>
          </a:bodyPr>
          <a:lstStyle/>
          <a:p>
            <a:pPr>
              <a:buFont typeface="Wingdings" panose="05000000000000000000" pitchFamily="2" charset="2"/>
              <a:buChar char="q"/>
            </a:pPr>
            <a:r>
              <a:rPr lang="pl-PL" sz="2800" b="1" i="1" dirty="0" smtClean="0"/>
              <a:t>Stan zdrowia</a:t>
            </a:r>
            <a:endParaRPr lang="pl-PL" sz="2800" dirty="0"/>
          </a:p>
          <a:p>
            <a:r>
              <a:rPr lang="pl-PL" sz="2400" dirty="0"/>
              <a:t>Na zasadzie </a:t>
            </a:r>
            <a:r>
              <a:rPr lang="pl-PL" sz="2400" b="1" dirty="0">
                <a:solidFill>
                  <a:srgbClr val="FF0000"/>
                </a:solidFill>
              </a:rPr>
              <a:t>odstępstwa od art. 106 ust. 1 właściwy organ </a:t>
            </a:r>
            <a:r>
              <a:rPr lang="pl-PL" sz="2400" dirty="0"/>
              <a:t>może zezwolić na stosowanie </a:t>
            </a:r>
            <a:r>
              <a:rPr lang="pl-PL" sz="2400" b="1" dirty="0">
                <a:solidFill>
                  <a:srgbClr val="FF0000"/>
                </a:solidFill>
              </a:rPr>
              <a:t>na swoim terytorium </a:t>
            </a:r>
            <a:r>
              <a:rPr lang="pl-PL" sz="2400" dirty="0"/>
              <a:t>weterynaryjnych produktów leczniczych niedopuszczonych do obrotu w tym państwie członkowskim, jeżeli wymaga tego </a:t>
            </a:r>
            <a:r>
              <a:rPr lang="pl-PL" sz="2400" b="1" dirty="0">
                <a:solidFill>
                  <a:srgbClr val="FF0000"/>
                </a:solidFill>
              </a:rPr>
              <a:t>sytuacja związana ze zdrowiem zwierząt lub zdrowiem publicznym</a:t>
            </a:r>
            <a:r>
              <a:rPr lang="pl-PL" sz="2400" dirty="0"/>
              <a:t>, a </a:t>
            </a:r>
            <a:r>
              <a:rPr lang="pl-PL" sz="2400" b="1" dirty="0">
                <a:solidFill>
                  <a:srgbClr val="FF0000"/>
                </a:solidFill>
              </a:rPr>
              <a:t>obrót</a:t>
            </a:r>
            <a:r>
              <a:rPr lang="pl-PL" sz="2400" dirty="0"/>
              <a:t> tymi weterynaryjnymi produktami leczniczymi jest </a:t>
            </a:r>
            <a:r>
              <a:rPr lang="pl-PL" sz="2400" b="1" dirty="0">
                <a:solidFill>
                  <a:srgbClr val="FF0000"/>
                </a:solidFill>
              </a:rPr>
              <a:t>dozwolony w innym państwie </a:t>
            </a:r>
            <a:r>
              <a:rPr lang="pl-PL" sz="2400" dirty="0"/>
              <a:t>członkowskim. </a:t>
            </a:r>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3407" y="392744"/>
            <a:ext cx="1434733" cy="1366583"/>
          </a:xfrm>
          <a:prstGeom prst="rect">
            <a:avLst/>
          </a:prstGeom>
          <a:ln w="228600" cap="sq" cmpd="thickThin">
            <a:solidFill>
              <a:srgbClr val="000000"/>
            </a:solidFill>
            <a:prstDash val="solid"/>
            <a:miter lim="800000"/>
          </a:ln>
          <a:effectLst>
            <a:innerShdw blurRad="76200">
              <a:srgbClr val="000000"/>
            </a:innerShdw>
          </a:effectLst>
        </p:spPr>
      </p:pic>
      <p:sp>
        <p:nvSpPr>
          <p:cNvPr id="4" name="Prostokąt 3"/>
          <p:cNvSpPr/>
          <p:nvPr/>
        </p:nvSpPr>
        <p:spPr>
          <a:xfrm>
            <a:off x="724357" y="3811012"/>
            <a:ext cx="8554194" cy="3046988"/>
          </a:xfrm>
          <a:prstGeom prst="rect">
            <a:avLst/>
          </a:prstGeom>
          <a:solidFill>
            <a:schemeClr val="accent6">
              <a:lumMod val="40000"/>
              <a:lumOff val="60000"/>
            </a:schemeClr>
          </a:solidFill>
        </p:spPr>
        <p:txBody>
          <a:bodyPr wrap="square">
            <a:spAutoFit/>
          </a:bodyPr>
          <a:lstStyle/>
          <a:p>
            <a:r>
              <a:rPr lang="pl-PL" sz="2400" b="1" dirty="0"/>
              <a:t>a</a:t>
            </a:r>
            <a:r>
              <a:rPr lang="pl-PL" sz="2400" b="1" dirty="0" smtClean="0"/>
              <a:t>rt. 4 ust</a:t>
            </a:r>
            <a:r>
              <a:rPr lang="pl-PL" sz="2400" b="1" dirty="0"/>
              <a:t>. </a:t>
            </a:r>
            <a:r>
              <a:rPr lang="pl-PL" sz="2400" b="1" dirty="0" smtClean="0"/>
              <a:t>8 </a:t>
            </a:r>
            <a:r>
              <a:rPr lang="pl-PL" sz="2400" dirty="0" smtClean="0"/>
              <a:t>ustawy </a:t>
            </a:r>
            <a:r>
              <a:rPr lang="pl-PL" sz="2400" dirty="0"/>
              <a:t>z dnia 6 września 2001 r. </a:t>
            </a:r>
            <a:r>
              <a:rPr lang="pl-PL" sz="2400" b="1" i="1" dirty="0"/>
              <a:t>Prawo </a:t>
            </a:r>
            <a:r>
              <a:rPr lang="pl-PL" sz="2400" b="1" i="1" dirty="0" smtClean="0"/>
              <a:t>farmaceutyczne</a:t>
            </a:r>
            <a:r>
              <a:rPr lang="pl-PL" sz="2400" b="1" dirty="0" smtClean="0"/>
              <a:t> m</a:t>
            </a:r>
            <a:r>
              <a:rPr lang="pl-PL" sz="2400" dirty="0" smtClean="0"/>
              <a:t>inister </a:t>
            </a:r>
            <a:r>
              <a:rPr lang="pl-PL" sz="2400" b="1" dirty="0">
                <a:solidFill>
                  <a:srgbClr val="FF0000"/>
                </a:solidFill>
              </a:rPr>
              <a:t>właściwy do spraw zdrowia</a:t>
            </a:r>
            <a:r>
              <a:rPr lang="pl-PL" sz="2400" dirty="0" smtClean="0"/>
              <a:t>,</a:t>
            </a:r>
            <a:br>
              <a:rPr lang="pl-PL" sz="2400" dirty="0" smtClean="0"/>
            </a:br>
            <a:r>
              <a:rPr lang="pl-PL" sz="2400" dirty="0" smtClean="0"/>
              <a:t> </a:t>
            </a:r>
            <a:r>
              <a:rPr lang="pl-PL" sz="2400" dirty="0"/>
              <a:t>a w odniesieniu do produktów leczniczych weterynaryjnych </a:t>
            </a:r>
            <a:r>
              <a:rPr lang="pl-PL" sz="2400" b="1" dirty="0">
                <a:solidFill>
                  <a:srgbClr val="FF0000"/>
                </a:solidFill>
              </a:rPr>
              <a:t>na wniosek ministra właściwego do spraw rolnictwa</a:t>
            </a:r>
            <a:r>
              <a:rPr lang="pl-PL" sz="2400" dirty="0"/>
              <a:t>, może w przypadku </a:t>
            </a:r>
            <a:r>
              <a:rPr lang="pl-PL" sz="2400" b="1" dirty="0">
                <a:solidFill>
                  <a:srgbClr val="FF0000"/>
                </a:solidFill>
              </a:rPr>
              <a:t>klęski żywiołowej </a:t>
            </a:r>
            <a:r>
              <a:rPr lang="pl-PL" sz="2400" dirty="0"/>
              <a:t>bądź też innego zagrożenia życia lub zdrowia ludzi albo </a:t>
            </a:r>
            <a:r>
              <a:rPr lang="pl-PL" sz="2400" b="1" dirty="0">
                <a:solidFill>
                  <a:srgbClr val="FF0000"/>
                </a:solidFill>
              </a:rPr>
              <a:t>życia lub zdrowia zwierząt </a:t>
            </a:r>
            <a:r>
              <a:rPr lang="pl-PL" sz="2400" dirty="0"/>
              <a:t>dopuścić do obrotu na </a:t>
            </a:r>
            <a:r>
              <a:rPr lang="pl-PL" sz="2400" b="1" dirty="0">
                <a:solidFill>
                  <a:srgbClr val="FF0000"/>
                </a:solidFill>
              </a:rPr>
              <a:t>czas określony </a:t>
            </a:r>
            <a:r>
              <a:rPr lang="pl-PL" sz="2400" dirty="0"/>
              <a:t>produkty lecznicze nieposiadające pozwolenia</a:t>
            </a:r>
            <a:r>
              <a:rPr lang="pl-PL" dirty="0"/>
              <a:t>. </a:t>
            </a:r>
          </a:p>
        </p:txBody>
      </p:sp>
    </p:spTree>
    <p:extLst>
      <p:ext uri="{BB962C8B-B14F-4D97-AF65-F5344CB8AC3E}">
        <p14:creationId xmlns:p14="http://schemas.microsoft.com/office/powerpoint/2010/main" val="2507575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Symbol zastępczy zawartości 3"/>
          <p:cNvPicPr>
            <a:picLocks noChangeAspect="1"/>
          </p:cNvPicPr>
          <p:nvPr/>
        </p:nvPicPr>
        <p:blipFill>
          <a:blip r:embed="rId2"/>
          <a:stretch>
            <a:fillRect/>
          </a:stretch>
        </p:blipFill>
        <p:spPr>
          <a:xfrm>
            <a:off x="189695" y="0"/>
            <a:ext cx="12002305" cy="6041362"/>
          </a:xfrm>
          <a:prstGeom prst="rect">
            <a:avLst/>
          </a:prstGeom>
        </p:spPr>
      </p:pic>
      <p:sp>
        <p:nvSpPr>
          <p:cNvPr id="6" name="Prostokąt 5"/>
          <p:cNvSpPr/>
          <p:nvPr/>
        </p:nvSpPr>
        <p:spPr>
          <a:xfrm>
            <a:off x="3669475" y="488604"/>
            <a:ext cx="6638305" cy="830997"/>
          </a:xfrm>
          <a:prstGeom prst="rect">
            <a:avLst/>
          </a:prstGeom>
        </p:spPr>
        <p:txBody>
          <a:bodyPr wrap="square">
            <a:spAutoFit/>
          </a:bodyPr>
          <a:lstStyle/>
          <a:p>
            <a:r>
              <a:rPr lang="pl-PL" sz="2400" dirty="0">
                <a:hlinkClick r:id="rId3"/>
              </a:rPr>
              <a:t>https://medicines.health.europa.eu/veterinary/select-language?destination=/</a:t>
            </a:r>
            <a:r>
              <a:rPr lang="pl-PL" sz="2400" dirty="0" smtClean="0">
                <a:hlinkClick r:id="rId3"/>
              </a:rPr>
              <a:t>node/210934</a:t>
            </a:r>
            <a:r>
              <a:rPr lang="pl-PL" sz="2400" dirty="0" smtClean="0"/>
              <a:t> </a:t>
            </a:r>
            <a:endParaRPr lang="pl-PL" sz="2400" dirty="0"/>
          </a:p>
        </p:txBody>
      </p:sp>
      <p:sp>
        <p:nvSpPr>
          <p:cNvPr id="7" name="Prostokąt 6"/>
          <p:cNvSpPr/>
          <p:nvPr/>
        </p:nvSpPr>
        <p:spPr>
          <a:xfrm>
            <a:off x="4207823" y="2745776"/>
            <a:ext cx="7643751" cy="2400657"/>
          </a:xfrm>
          <a:prstGeom prst="rect">
            <a:avLst/>
          </a:prstGeom>
        </p:spPr>
        <p:txBody>
          <a:bodyPr wrap="square">
            <a:spAutoFit/>
          </a:bodyPr>
          <a:lstStyle/>
          <a:p>
            <a:pPr algn="ctr"/>
            <a:r>
              <a:rPr lang="pl-PL" sz="4400" b="1" dirty="0" smtClean="0">
                <a:solidFill>
                  <a:schemeClr val="accent2">
                    <a:lumMod val="75000"/>
                  </a:schemeClr>
                </a:solidFill>
              </a:rPr>
              <a:t>Unijna Baza Weterynaryjnych Produktów Leczniczych</a:t>
            </a:r>
            <a:r>
              <a:rPr lang="pl-PL" b="1" dirty="0"/>
              <a:t/>
            </a:r>
            <a:br>
              <a:rPr lang="pl-PL" b="1" dirty="0"/>
            </a:br>
            <a:endParaRPr lang="pl-PL" b="1" dirty="0"/>
          </a:p>
        </p:txBody>
      </p:sp>
      <p:sp>
        <p:nvSpPr>
          <p:cNvPr id="9" name="Tytuł 1"/>
          <p:cNvSpPr txBox="1">
            <a:spLocks/>
          </p:cNvSpPr>
          <p:nvPr/>
        </p:nvSpPr>
        <p:spPr>
          <a:xfrm>
            <a:off x="4736700" y="6034426"/>
            <a:ext cx="6585995" cy="1184246"/>
          </a:xfrm>
          <a:prstGeom prst="rect">
            <a:avLst/>
          </a:prstGeom>
        </p:spPr>
        <p:txBody>
          <a:bodyPr vert="horz" lIns="91440" tIns="45720" rIns="91440" bIns="45720" rtlCol="0" anchor="t">
            <a:normAutofit fontScale="3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6700" b="1" dirty="0"/>
              <a:t>a</a:t>
            </a:r>
            <a:r>
              <a:rPr lang="pl-PL" sz="6700" b="1" dirty="0" smtClean="0"/>
              <a:t>rt. 55 ust. 1 </a:t>
            </a:r>
            <a:r>
              <a:rPr lang="pl-PL" sz="6700" b="1" dirty="0"/>
              <a:t>rozporządzenie Parlamentu Europejskiego I Rady (UE) 2019/6 </a:t>
            </a:r>
            <a:r>
              <a:rPr lang="pl-PL" dirty="0" smtClean="0"/>
              <a:t/>
            </a:r>
            <a:br>
              <a:rPr lang="pl-PL" dirty="0" smtClean="0"/>
            </a:br>
            <a:endParaRPr lang="pl-PL" dirty="0"/>
          </a:p>
        </p:txBody>
      </p:sp>
    </p:spTree>
    <p:extLst>
      <p:ext uri="{BB962C8B-B14F-4D97-AF65-F5344CB8AC3E}">
        <p14:creationId xmlns:p14="http://schemas.microsoft.com/office/powerpoint/2010/main" val="97681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4"/>
          <p:cNvSpPr txBox="1">
            <a:spLocks/>
          </p:cNvSpPr>
          <p:nvPr/>
        </p:nvSpPr>
        <p:spPr>
          <a:xfrm>
            <a:off x="22432" y="129909"/>
            <a:ext cx="4049045" cy="6591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200" b="1" dirty="0" smtClean="0"/>
              <a:t>Identyfikacja produktu</a:t>
            </a:r>
            <a:r>
              <a:rPr lang="pl-PL" sz="2400" b="1" dirty="0" smtClean="0"/>
              <a:t>:</a:t>
            </a:r>
          </a:p>
          <a:p>
            <a:r>
              <a:rPr lang="pl-PL" dirty="0"/>
              <a:t>n</a:t>
            </a:r>
            <a:r>
              <a:rPr lang="pl-PL" dirty="0" smtClean="0"/>
              <a:t>azwa leku</a:t>
            </a:r>
          </a:p>
          <a:p>
            <a:r>
              <a:rPr lang="pl-PL" dirty="0"/>
              <a:t>z</a:t>
            </a:r>
            <a:r>
              <a:rPr lang="pl-PL" dirty="0" smtClean="0"/>
              <a:t>awartość substancji czynnych i moc</a:t>
            </a:r>
          </a:p>
          <a:p>
            <a:r>
              <a:rPr lang="pl-PL" dirty="0"/>
              <a:t>d</a:t>
            </a:r>
            <a:r>
              <a:rPr lang="pl-PL" dirty="0" smtClean="0"/>
              <a:t>ocelowe gatunki zwierząt</a:t>
            </a:r>
          </a:p>
          <a:p>
            <a:r>
              <a:rPr lang="pl-PL" dirty="0"/>
              <a:t>k</a:t>
            </a:r>
            <a:r>
              <a:rPr lang="pl-PL" dirty="0" smtClean="0"/>
              <a:t>od klasyfikacji anatomiczno-terapeutyczno-chemicznej‎ (</a:t>
            </a:r>
            <a:r>
              <a:rPr lang="pl-PL" dirty="0" err="1" smtClean="0"/>
              <a:t>ATCvet</a:t>
            </a:r>
            <a:r>
              <a:rPr lang="pl-PL" dirty="0" smtClean="0"/>
              <a:t>)</a:t>
            </a:r>
          </a:p>
          <a:p>
            <a:r>
              <a:rPr lang="pl-PL" dirty="0"/>
              <a:t>n</a:t>
            </a:r>
            <a:r>
              <a:rPr lang="pl-PL" dirty="0" smtClean="0"/>
              <a:t>umer pozwolenia</a:t>
            </a:r>
          </a:p>
          <a:p>
            <a:r>
              <a:rPr lang="pl-PL" dirty="0"/>
              <a:t>n</a:t>
            </a:r>
            <a:r>
              <a:rPr lang="pl-PL" dirty="0" smtClean="0"/>
              <a:t>umer identyfikacyjny produktu</a:t>
            </a:r>
          </a:p>
          <a:p>
            <a:r>
              <a:rPr lang="pl-PL" dirty="0"/>
              <a:t>s</a:t>
            </a:r>
            <a:r>
              <a:rPr lang="pl-PL" dirty="0" smtClean="0"/>
              <a:t>tały numer identyfikacyjny</a:t>
            </a:r>
          </a:p>
          <a:p>
            <a:pPr>
              <a:buFont typeface="Wingdings" panose="05000000000000000000" pitchFamily="2" charset="2"/>
              <a:buChar char="q"/>
            </a:pPr>
            <a:r>
              <a:rPr lang="pl-PL" sz="2200" b="1" dirty="0" smtClean="0"/>
              <a:t>Szczegóły produktu:</a:t>
            </a:r>
          </a:p>
          <a:p>
            <a:r>
              <a:rPr lang="pl-PL" dirty="0"/>
              <a:t>s</a:t>
            </a:r>
            <a:r>
              <a:rPr lang="pl-PL" dirty="0" smtClean="0"/>
              <a:t>tatus prawny dostawy</a:t>
            </a:r>
          </a:p>
          <a:p>
            <a:r>
              <a:rPr lang="pl-PL" dirty="0"/>
              <a:t>d</a:t>
            </a:r>
            <a:r>
              <a:rPr lang="pl-PL" dirty="0" smtClean="0"/>
              <a:t>roga podania</a:t>
            </a:r>
          </a:p>
          <a:p>
            <a:r>
              <a:rPr lang="pl-PL" dirty="0"/>
              <a:t>p</a:t>
            </a:r>
            <a:r>
              <a:rPr lang="pl-PL" dirty="0" smtClean="0"/>
              <a:t>ostać farmaceutyczna</a:t>
            </a:r>
          </a:p>
          <a:p>
            <a:r>
              <a:rPr lang="pl-PL" dirty="0"/>
              <a:t>o</a:t>
            </a:r>
            <a:r>
              <a:rPr lang="pl-PL" dirty="0" smtClean="0"/>
              <a:t>kres karencji</a:t>
            </a:r>
          </a:p>
          <a:p>
            <a:r>
              <a:rPr lang="pl-PL" dirty="0"/>
              <a:t>o</a:t>
            </a:r>
            <a:r>
              <a:rPr lang="pl-PL" dirty="0" smtClean="0"/>
              <a:t>pis pakietu</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sp>
        <p:nvSpPr>
          <p:cNvPr id="6" name="Symbol zastępczy zawartości 4"/>
          <p:cNvSpPr txBox="1">
            <a:spLocks/>
          </p:cNvSpPr>
          <p:nvPr/>
        </p:nvSpPr>
        <p:spPr>
          <a:xfrm>
            <a:off x="4000225" y="129909"/>
            <a:ext cx="4049045" cy="6591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200" b="1" dirty="0" smtClean="0"/>
              <a:t>Dostępność:</a:t>
            </a:r>
          </a:p>
          <a:p>
            <a:r>
              <a:rPr lang="pl-PL" dirty="0"/>
              <a:t>d</a:t>
            </a:r>
            <a:r>
              <a:rPr lang="pl-PL" dirty="0" smtClean="0"/>
              <a:t>ostępne </a:t>
            </a:r>
            <a:r>
              <a:rPr lang="pl-PL" dirty="0"/>
              <a:t>w tych </a:t>
            </a:r>
            <a:r>
              <a:rPr lang="pl-PL" dirty="0" smtClean="0"/>
              <a:t>krajach</a:t>
            </a:r>
            <a:endParaRPr lang="pl-PL" dirty="0"/>
          </a:p>
          <a:p>
            <a:r>
              <a:rPr lang="pl-PL" dirty="0"/>
              <a:t>d</a:t>
            </a:r>
            <a:r>
              <a:rPr lang="pl-PL" dirty="0" smtClean="0"/>
              <a:t>ata </a:t>
            </a:r>
            <a:r>
              <a:rPr lang="pl-PL" dirty="0"/>
              <a:t>zmiany statusu </a:t>
            </a:r>
            <a:r>
              <a:rPr lang="pl-PL" dirty="0" smtClean="0"/>
              <a:t>dostępności</a:t>
            </a:r>
            <a:endParaRPr lang="pl-PL" dirty="0"/>
          </a:p>
          <a:p>
            <a:r>
              <a:rPr lang="pl-PL" dirty="0" smtClean="0"/>
              <a:t>wytwórca odpowiedzialny za zwolnienie serii</a:t>
            </a:r>
          </a:p>
          <a:p>
            <a:endParaRPr lang="pl-PL" dirty="0" smtClean="0"/>
          </a:p>
          <a:p>
            <a:endParaRPr lang="pl-PL" dirty="0" smtClean="0"/>
          </a:p>
          <a:p>
            <a:endParaRPr lang="pl-PL" dirty="0" smtClean="0"/>
          </a:p>
          <a:p>
            <a:endParaRPr lang="pl-PL" dirty="0" smtClean="0"/>
          </a:p>
          <a:p>
            <a:endParaRPr lang="pl-PL" dirty="0" smtClean="0"/>
          </a:p>
          <a:p>
            <a:endParaRPr lang="pl-PL" dirty="0"/>
          </a:p>
        </p:txBody>
      </p:sp>
      <p:sp>
        <p:nvSpPr>
          <p:cNvPr id="7" name="Symbol zastępczy zawartości 4"/>
          <p:cNvSpPr txBox="1">
            <a:spLocks/>
          </p:cNvSpPr>
          <p:nvPr/>
        </p:nvSpPr>
        <p:spPr>
          <a:xfrm>
            <a:off x="7949307" y="0"/>
            <a:ext cx="4342656" cy="65915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l-PL" sz="2200" b="1" dirty="0" smtClean="0"/>
              <a:t>Dane </a:t>
            </a:r>
            <a:r>
              <a:rPr lang="pl-PL" sz="2200" b="1" dirty="0"/>
              <a:t>dotyczące </a:t>
            </a:r>
            <a:r>
              <a:rPr lang="pl-PL" sz="2200" b="1" dirty="0" smtClean="0"/>
              <a:t>pozwolenia</a:t>
            </a:r>
            <a:r>
              <a:rPr lang="pl-PL" sz="2400" b="1" dirty="0" smtClean="0"/>
              <a:t>:</a:t>
            </a:r>
          </a:p>
          <a:p>
            <a:r>
              <a:rPr lang="pl-PL" dirty="0"/>
              <a:t>s</a:t>
            </a:r>
            <a:r>
              <a:rPr lang="pl-PL" dirty="0" smtClean="0"/>
              <a:t>tatus pozwolenia</a:t>
            </a:r>
          </a:p>
          <a:p>
            <a:r>
              <a:rPr lang="pl-PL" dirty="0"/>
              <a:t>r</a:t>
            </a:r>
            <a:r>
              <a:rPr lang="pl-PL" dirty="0" smtClean="0"/>
              <a:t>odzaj </a:t>
            </a:r>
            <a:r>
              <a:rPr lang="pl-PL" dirty="0"/>
              <a:t>procedury wydawania </a:t>
            </a:r>
            <a:r>
              <a:rPr lang="pl-PL" dirty="0" smtClean="0"/>
              <a:t>pozwoleń</a:t>
            </a:r>
          </a:p>
          <a:p>
            <a:r>
              <a:rPr lang="pl-PL" dirty="0"/>
              <a:t>n</a:t>
            </a:r>
            <a:r>
              <a:rPr lang="pl-PL" dirty="0" smtClean="0"/>
              <a:t>umer procedury</a:t>
            </a:r>
          </a:p>
          <a:p>
            <a:r>
              <a:rPr lang="pl-PL" dirty="0"/>
              <a:t>d</a:t>
            </a:r>
            <a:r>
              <a:rPr lang="pl-PL" dirty="0" smtClean="0"/>
              <a:t>ata </a:t>
            </a:r>
            <a:r>
              <a:rPr lang="pl-PL" dirty="0"/>
              <a:t>zmiany statusu </a:t>
            </a:r>
            <a:r>
              <a:rPr lang="pl-PL" dirty="0" smtClean="0"/>
              <a:t>pozwolenia</a:t>
            </a:r>
          </a:p>
          <a:p>
            <a:r>
              <a:rPr lang="pl-PL" dirty="0"/>
              <a:t>p</a:t>
            </a:r>
            <a:r>
              <a:rPr lang="pl-PL" dirty="0" smtClean="0"/>
              <a:t>odstawa </a:t>
            </a:r>
            <a:r>
              <a:rPr lang="pl-PL" dirty="0"/>
              <a:t>prawna zezwolenia na </a:t>
            </a:r>
            <a:r>
              <a:rPr lang="pl-PL" dirty="0" smtClean="0"/>
              <a:t>produkt</a:t>
            </a:r>
          </a:p>
          <a:p>
            <a:r>
              <a:rPr lang="pl-PL" dirty="0"/>
              <a:t>p</a:t>
            </a:r>
            <a:r>
              <a:rPr lang="pl-PL" dirty="0" smtClean="0"/>
              <a:t>aństwo pozwolenia</a:t>
            </a:r>
          </a:p>
          <a:p>
            <a:r>
              <a:rPr lang="pl-PL" dirty="0"/>
              <a:t>o</a:t>
            </a:r>
            <a:r>
              <a:rPr lang="pl-PL" dirty="0" smtClean="0"/>
              <a:t>rgan odpowiedzialny</a:t>
            </a:r>
          </a:p>
          <a:p>
            <a:r>
              <a:rPr lang="pl-PL" dirty="0"/>
              <a:t>p</a:t>
            </a:r>
            <a:r>
              <a:rPr lang="pl-PL" dirty="0" smtClean="0"/>
              <a:t>odmiot odpowiedzialny</a:t>
            </a:r>
          </a:p>
          <a:p>
            <a:r>
              <a:rPr lang="pl-PL" dirty="0"/>
              <a:t>w</a:t>
            </a:r>
            <a:r>
              <a:rPr lang="pl-PL" dirty="0" smtClean="0"/>
              <a:t>ydane </a:t>
            </a:r>
            <a:r>
              <a:rPr lang="pl-PL" dirty="0"/>
              <a:t>dopuszczenie do </a:t>
            </a:r>
            <a:r>
              <a:rPr lang="pl-PL" dirty="0" smtClean="0"/>
              <a:t>obrotu</a:t>
            </a:r>
          </a:p>
          <a:p>
            <a:r>
              <a:rPr lang="pl-PL" dirty="0"/>
              <a:t>k</a:t>
            </a:r>
            <a:r>
              <a:rPr lang="pl-PL" dirty="0" smtClean="0"/>
              <a:t>raj referencyjny</a:t>
            </a:r>
          </a:p>
          <a:p>
            <a:r>
              <a:rPr lang="pl-PL" dirty="0"/>
              <a:t>z</a:t>
            </a:r>
            <a:r>
              <a:rPr lang="pl-PL" dirty="0" smtClean="0"/>
              <a:t>ainteresowane państwa członkowskie</a:t>
            </a:r>
          </a:p>
          <a:p>
            <a:r>
              <a:rPr lang="pl-PL" dirty="0"/>
              <a:t>r</a:t>
            </a:r>
            <a:r>
              <a:rPr lang="pl-PL" dirty="0" smtClean="0"/>
              <a:t>eferencyjny </a:t>
            </a:r>
            <a:r>
              <a:rPr lang="pl-PL" dirty="0"/>
              <a:t>identyfikator </a:t>
            </a:r>
            <a:r>
              <a:rPr lang="pl-PL" dirty="0" smtClean="0"/>
              <a:t>produktu</a:t>
            </a:r>
            <a:endParaRPr lang="pl-PL" dirty="0"/>
          </a:p>
          <a:p>
            <a:r>
              <a:rPr lang="pl-PL" dirty="0"/>
              <a:t>ź</a:t>
            </a:r>
            <a:r>
              <a:rPr lang="pl-PL" dirty="0" smtClean="0"/>
              <a:t>ródłowy </a:t>
            </a:r>
            <a:r>
              <a:rPr lang="pl-PL" dirty="0"/>
              <a:t>identyfikator </a:t>
            </a:r>
            <a:r>
              <a:rPr lang="pl-PL" dirty="0" smtClean="0"/>
              <a:t>produktu</a:t>
            </a:r>
          </a:p>
          <a:p>
            <a:pPr marL="0" indent="0">
              <a:buNone/>
            </a:pPr>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pic>
        <p:nvPicPr>
          <p:cNvPr id="8" name="Obraz 7"/>
          <p:cNvPicPr>
            <a:picLocks noChangeAspect="1"/>
          </p:cNvPicPr>
          <p:nvPr/>
        </p:nvPicPr>
        <p:blipFill>
          <a:blip r:embed="rId2"/>
          <a:stretch>
            <a:fillRect/>
          </a:stretch>
        </p:blipFill>
        <p:spPr>
          <a:xfrm>
            <a:off x="3016985" y="5391397"/>
            <a:ext cx="4604872" cy="1239185"/>
          </a:xfrm>
          <a:prstGeom prst="rect">
            <a:avLst/>
          </a:prstGeom>
        </p:spPr>
      </p:pic>
    </p:spTree>
    <p:extLst>
      <p:ext uri="{BB962C8B-B14F-4D97-AF65-F5344CB8AC3E}">
        <p14:creationId xmlns:p14="http://schemas.microsoft.com/office/powerpoint/2010/main" val="4073099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2"/>
          <a:stretch>
            <a:fillRect/>
          </a:stretch>
        </p:blipFill>
        <p:spPr>
          <a:xfrm>
            <a:off x="0" y="0"/>
            <a:ext cx="12066425" cy="6578930"/>
          </a:xfrm>
          <a:prstGeom prst="rect">
            <a:avLst/>
          </a:prstGeom>
        </p:spPr>
      </p:pic>
      <p:sp>
        <p:nvSpPr>
          <p:cNvPr id="7" name="pole tekstowe 6"/>
          <p:cNvSpPr txBox="1"/>
          <p:nvPr/>
        </p:nvSpPr>
        <p:spPr>
          <a:xfrm>
            <a:off x="529336" y="2951946"/>
            <a:ext cx="1893230" cy="954107"/>
          </a:xfrm>
          <a:prstGeom prst="rect">
            <a:avLst/>
          </a:prstGeom>
          <a:solidFill>
            <a:schemeClr val="bg1"/>
          </a:solidFill>
        </p:spPr>
        <p:txBody>
          <a:bodyPr wrap="square" rtlCol="0">
            <a:spAutoFit/>
          </a:bodyPr>
          <a:lstStyle/>
          <a:p>
            <a:pPr algn="ctr"/>
            <a:r>
              <a:rPr lang="pl-PL" sz="2800" b="1" dirty="0" smtClean="0">
                <a:solidFill>
                  <a:schemeClr val="bg1"/>
                </a:solidFill>
              </a:rPr>
              <a:t>Nazwa WPL</a:t>
            </a:r>
            <a:endParaRPr lang="pl-PL" sz="2800" b="1" dirty="0">
              <a:solidFill>
                <a:schemeClr val="bg1"/>
              </a:solidFill>
            </a:endParaRPr>
          </a:p>
        </p:txBody>
      </p:sp>
      <p:pic>
        <p:nvPicPr>
          <p:cNvPr id="8" name="Obraz 7"/>
          <p:cNvPicPr>
            <a:picLocks noChangeAspect="1"/>
          </p:cNvPicPr>
          <p:nvPr/>
        </p:nvPicPr>
        <p:blipFill>
          <a:blip r:embed="rId3"/>
          <a:stretch>
            <a:fillRect/>
          </a:stretch>
        </p:blipFill>
        <p:spPr>
          <a:xfrm>
            <a:off x="2093177" y="2268187"/>
            <a:ext cx="9019656" cy="2432415"/>
          </a:xfrm>
          <a:prstGeom prst="rect">
            <a:avLst/>
          </a:prstGeom>
        </p:spPr>
      </p:pic>
      <p:sp>
        <p:nvSpPr>
          <p:cNvPr id="9" name="Elipsa 8"/>
          <p:cNvSpPr/>
          <p:nvPr/>
        </p:nvSpPr>
        <p:spPr>
          <a:xfrm>
            <a:off x="6096000" y="3511114"/>
            <a:ext cx="5379522" cy="1329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trzałka w lewo i prawo 9"/>
          <p:cNvSpPr/>
          <p:nvPr/>
        </p:nvSpPr>
        <p:spPr>
          <a:xfrm rot="19371201">
            <a:off x="5320144" y="4530837"/>
            <a:ext cx="1045029" cy="5462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p:nvPicPr>
        <p:blipFill>
          <a:blip r:embed="rId4"/>
          <a:stretch>
            <a:fillRect/>
          </a:stretch>
        </p:blipFill>
        <p:spPr>
          <a:xfrm>
            <a:off x="5821719" y="294995"/>
            <a:ext cx="6307494" cy="2014894"/>
          </a:xfrm>
          <a:prstGeom prst="rect">
            <a:avLst/>
          </a:prstGeom>
        </p:spPr>
      </p:pic>
      <p:sp>
        <p:nvSpPr>
          <p:cNvPr id="12" name="Prostokąt 11"/>
          <p:cNvSpPr/>
          <p:nvPr/>
        </p:nvSpPr>
        <p:spPr>
          <a:xfrm>
            <a:off x="8942119" y="294995"/>
            <a:ext cx="3124306" cy="2038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81565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p:cNvSpPr txBox="1">
            <a:spLocks/>
          </p:cNvSpPr>
          <p:nvPr/>
        </p:nvSpPr>
        <p:spPr>
          <a:xfrm>
            <a:off x="261256" y="779153"/>
            <a:ext cx="10877797" cy="62985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b="1" dirty="0" smtClean="0"/>
              <a:t>rozporządzenie Parlamentu Europejskiego I Rady (UE) 2019/6 z dnia 11 grudnia 2018 r. </a:t>
            </a:r>
            <a:br>
              <a:rPr lang="pl-PL" b="1" dirty="0" smtClean="0"/>
            </a:br>
            <a:r>
              <a:rPr lang="pl-PL" b="1" i="1" dirty="0" smtClean="0"/>
              <a:t>w sprawie weterynaryjnych produktów leczniczych i uchylającego dyrektywę 2001/82/WE</a:t>
            </a:r>
          </a:p>
          <a:p>
            <a:r>
              <a:rPr lang="pl-PL" b="1" dirty="0" smtClean="0"/>
              <a:t>rozporządzenie Ministra Zdrowia z dnia 27 listopada 2008 r. </a:t>
            </a:r>
            <a:r>
              <a:rPr lang="pl-PL" b="1" i="1" dirty="0" smtClean="0"/>
              <a:t>w sprawie sposobu postępowania przy stosowaniu produktów leczniczych, w sytuacji gdy brak jest odpowiedniego produktu leczniczego weterynaryjnego dopuszczonego do obrotu dla danego gatunku zwierząt</a:t>
            </a:r>
          </a:p>
          <a:p>
            <a:r>
              <a:rPr lang="pl-PL" b="1" dirty="0" smtClean="0"/>
              <a:t>ustawa z dnia 6 września 2001 r. </a:t>
            </a:r>
            <a:r>
              <a:rPr lang="pl-PL" b="1" i="1" dirty="0" smtClean="0"/>
              <a:t>Prawo farmaceutyczne</a:t>
            </a:r>
            <a:endParaRPr lang="pl-PL" dirty="0" smtClean="0"/>
          </a:p>
          <a:p>
            <a:r>
              <a:rPr lang="pl-PL" b="1" dirty="0" smtClean="0"/>
              <a:t>rozporządzenie delegowane Komisji (UE) 2021/577 z dnia 29 stycznia 2021 r. uzupełniające rozporządzenie Parlamentu Europejskiego i Rady (UE) 2019/6 </a:t>
            </a:r>
            <a:r>
              <a:rPr lang="pl-PL" b="1" i="1" dirty="0" smtClean="0"/>
              <a:t>w odniesieniu do treści i formatu informacji niezbędnych do stosowania art. 112 ust. 4 i art. 115 ust. 5, które mają być zawarte w unikalnym dożywotnim dokumencie identyfikacyjnym, o którym mowa w art. 8 ust. 4 tego rozporządzenia </a:t>
            </a:r>
            <a:endParaRPr lang="pl-PL" i="1" dirty="0" smtClean="0"/>
          </a:p>
          <a:p>
            <a:r>
              <a:rPr lang="pl-PL" b="1" dirty="0" smtClean="0"/>
              <a:t>rozporządzenie wykonawcze Komisji (UE) 2021/963 z dnia 10 czerwca 2021 r.</a:t>
            </a:r>
            <a:r>
              <a:rPr lang="pl-PL" dirty="0" smtClean="0"/>
              <a:t> </a:t>
            </a:r>
            <a:r>
              <a:rPr lang="pl-PL" b="1" dirty="0" smtClean="0"/>
              <a:t>ustanawiające zasady stosowania rozporządzeń Parlamentu Europejskiego i Rady (UE) 2016/429, (UE) 2016/1012 i (UE) 2019/6 </a:t>
            </a:r>
            <a:r>
              <a:rPr lang="pl-PL" b="1" i="1" dirty="0" smtClean="0"/>
              <a:t>w odniesieniu do identyfikacji i rejestracji koniowatych oraz określające wzory dokumentów identyfikacyjnych dla tych zwierząt </a:t>
            </a:r>
            <a:endParaRPr lang="pl-PL" b="1" i="1" dirty="0" smtClean="0">
              <a:solidFill>
                <a:schemeClr val="tx1"/>
              </a:solidFill>
            </a:endParaRPr>
          </a:p>
          <a:p>
            <a:r>
              <a:rPr lang="pl-PL" b="1" dirty="0" smtClean="0"/>
              <a:t>rozporządzenie Komisji (WE) NR 1950/2006 z dnia 13 grudnia 2006 r. </a:t>
            </a:r>
            <a:r>
              <a:rPr lang="pl-PL" b="1" i="1" dirty="0" smtClean="0"/>
              <a:t>ustanawiające, zgodnie </a:t>
            </a:r>
            <a:br>
              <a:rPr lang="pl-PL" b="1" i="1" dirty="0" smtClean="0"/>
            </a:br>
            <a:r>
              <a:rPr lang="pl-PL" b="1" i="1" dirty="0" smtClean="0"/>
              <a:t>z dyrektywą 2001/82/WE Parlamentu Europejskiego i Rady w sprawie wspólnotowego kodeksu odnoszącego się do weterynaryjnych produktów leczniczych, wykaz substancji niezbędnych do leczenia zwierząt z rodziny koniowatych</a:t>
            </a:r>
          </a:p>
          <a:p>
            <a:endParaRPr lang="pl-PL" b="1" i="1" dirty="0" smtClean="0"/>
          </a:p>
          <a:p>
            <a:endParaRPr lang="pl-PL" b="1" dirty="0" smtClean="0"/>
          </a:p>
          <a:p>
            <a:endParaRPr lang="pl-PL" dirty="0"/>
          </a:p>
        </p:txBody>
      </p:sp>
      <p:sp>
        <p:nvSpPr>
          <p:cNvPr id="6" name="Tytuł 1"/>
          <p:cNvSpPr txBox="1">
            <a:spLocks/>
          </p:cNvSpPr>
          <p:nvPr/>
        </p:nvSpPr>
        <p:spPr>
          <a:xfrm>
            <a:off x="1559612" y="59764"/>
            <a:ext cx="9385468" cy="950778"/>
          </a:xfrm>
          <a:prstGeom prst="rect">
            <a:avLst/>
          </a:prstGeom>
        </p:spPr>
        <p:txBody>
          <a:bodyPr vert="horz" lIns="91440" tIns="45720" rIns="91440" bIns="45720" rtlCol="0" anchor="t">
            <a:normAutofit fontScale="3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11100" b="1" dirty="0" smtClean="0"/>
              <a:t>Wykaz aktów prawnych - obowiązujące</a:t>
            </a:r>
            <a:r>
              <a:rPr lang="pl-PL" dirty="0" smtClean="0"/>
              <a:t/>
            </a:r>
            <a:br>
              <a:rPr lang="pl-PL" dirty="0" smtClean="0"/>
            </a:br>
            <a:endParaRPr lang="pl-PL" dirty="0"/>
          </a:p>
        </p:txBody>
      </p:sp>
      <p:sp>
        <p:nvSpPr>
          <p:cNvPr id="10" name="Prostokąt 9"/>
          <p:cNvSpPr/>
          <p:nvPr/>
        </p:nvSpPr>
        <p:spPr>
          <a:xfrm>
            <a:off x="597719" y="754924"/>
            <a:ext cx="10010898" cy="68250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p:nvSpPr>
        <p:spPr>
          <a:xfrm>
            <a:off x="645220" y="4338435"/>
            <a:ext cx="10493833" cy="121128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645220" y="2817969"/>
            <a:ext cx="10493833" cy="14234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8096" y="1600036"/>
            <a:ext cx="810466" cy="505190"/>
          </a:xfrm>
          <a:prstGeom prst="rect">
            <a:avLst/>
          </a:prstGeom>
          <a:ln>
            <a:solidFill>
              <a:schemeClr val="tx1"/>
            </a:solidFill>
          </a:ln>
        </p:spPr>
      </p:pic>
      <p:pic>
        <p:nvPicPr>
          <p:cNvPr id="15" name="Obraz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8096" y="2355494"/>
            <a:ext cx="810466" cy="505190"/>
          </a:xfrm>
          <a:prstGeom prst="rect">
            <a:avLst/>
          </a:prstGeom>
          <a:ln>
            <a:solidFill>
              <a:schemeClr val="tx1"/>
            </a:solidFill>
          </a:ln>
        </p:spPr>
      </p:pic>
      <p:pic>
        <p:nvPicPr>
          <p:cNvPr id="16" name="Obraz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5118" y="803872"/>
            <a:ext cx="847559" cy="574353"/>
          </a:xfrm>
          <a:prstGeom prst="rect">
            <a:avLst/>
          </a:prstGeom>
        </p:spPr>
      </p:pic>
      <p:pic>
        <p:nvPicPr>
          <p:cNvPr id="17" name="Obraz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8096" y="3151560"/>
            <a:ext cx="847559" cy="574353"/>
          </a:xfrm>
          <a:prstGeom prst="rect">
            <a:avLst/>
          </a:prstGeom>
        </p:spPr>
      </p:pic>
      <p:pic>
        <p:nvPicPr>
          <p:cNvPr id="18" name="Obraz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8096" y="4538757"/>
            <a:ext cx="847559" cy="574353"/>
          </a:xfrm>
          <a:prstGeom prst="rect">
            <a:avLst/>
          </a:prstGeom>
        </p:spPr>
      </p:pic>
      <p:pic>
        <p:nvPicPr>
          <p:cNvPr id="19" name="Obraz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8096" y="5844971"/>
            <a:ext cx="847559" cy="574353"/>
          </a:xfrm>
          <a:prstGeom prst="rect">
            <a:avLst/>
          </a:prstGeom>
        </p:spPr>
      </p:pic>
    </p:spTree>
    <p:extLst>
      <p:ext uri="{BB962C8B-B14F-4D97-AF65-F5344CB8AC3E}">
        <p14:creationId xmlns:p14="http://schemas.microsoft.com/office/powerpoint/2010/main" val="30195562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rostokąt 20"/>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p:cNvSpPr txBox="1">
            <a:spLocks/>
          </p:cNvSpPr>
          <p:nvPr/>
        </p:nvSpPr>
        <p:spPr>
          <a:xfrm>
            <a:off x="261256" y="779153"/>
            <a:ext cx="10877797" cy="62985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pl-PL" b="1" i="1" dirty="0" smtClean="0"/>
          </a:p>
          <a:p>
            <a:endParaRPr lang="pl-PL" b="1" dirty="0" smtClean="0"/>
          </a:p>
          <a:p>
            <a:endParaRPr lang="pl-PL" dirty="0"/>
          </a:p>
        </p:txBody>
      </p:sp>
      <p:sp>
        <p:nvSpPr>
          <p:cNvPr id="6" name="Tytuł 1"/>
          <p:cNvSpPr txBox="1">
            <a:spLocks/>
          </p:cNvSpPr>
          <p:nvPr/>
        </p:nvSpPr>
        <p:spPr>
          <a:xfrm>
            <a:off x="1403266" y="140270"/>
            <a:ext cx="9385468" cy="950778"/>
          </a:xfrm>
          <a:prstGeom prst="rect">
            <a:avLst/>
          </a:prstGeom>
        </p:spPr>
        <p:txBody>
          <a:bodyPr vert="horz" lIns="91440" tIns="45720" rIns="91440" bIns="45720" rtlCol="0" anchor="t">
            <a:normAutofit fontScale="3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11100" b="1" dirty="0" smtClean="0"/>
              <a:t>Wykaz aktów prawnych – obowiązujące </a:t>
            </a:r>
            <a:r>
              <a:rPr lang="pl-PL" dirty="0" smtClean="0"/>
              <a:t/>
            </a:r>
            <a:br>
              <a:rPr lang="pl-PL" dirty="0" smtClean="0"/>
            </a:br>
            <a:endParaRPr lang="pl-PL" dirty="0"/>
          </a:p>
        </p:txBody>
      </p:sp>
      <p:pic>
        <p:nvPicPr>
          <p:cNvPr id="16" name="Obraz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6529" y="1222178"/>
            <a:ext cx="847559" cy="574353"/>
          </a:xfrm>
          <a:prstGeom prst="rect">
            <a:avLst/>
          </a:prstGeom>
        </p:spPr>
      </p:pic>
      <p:pic>
        <p:nvPicPr>
          <p:cNvPr id="17" name="Obraz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6529" y="2813909"/>
            <a:ext cx="847559" cy="574353"/>
          </a:xfrm>
          <a:prstGeom prst="rect">
            <a:avLst/>
          </a:prstGeom>
        </p:spPr>
      </p:pic>
      <p:sp>
        <p:nvSpPr>
          <p:cNvPr id="20" name="Symbol zastępczy zawartości 2"/>
          <p:cNvSpPr txBox="1">
            <a:spLocks/>
          </p:cNvSpPr>
          <p:nvPr/>
        </p:nvSpPr>
        <p:spPr>
          <a:xfrm>
            <a:off x="413657" y="931553"/>
            <a:ext cx="10049858" cy="49134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pl-PL" b="1" i="1" dirty="0"/>
              <a:t>Rozporządzenie Parlamentu Europejskiego i Rady (WE) nr 470/2009 z dnia 6 maja 2009 r. ustanawiające wspólnotowe procedury określania maksymalnych limitów pozostałości substancji farmakologicznie czynnych w środkach spożywczych pochodzenia zwierzęcego oraz uchylające rozporządzenie Rady (EWG) nr 2377/90 oraz zmieniające dyrektywę 2001/82/WE Parlamentu Europejskiego i Rady i rozporządzenie (WE) nr 726/2004 Parlamentu Europejskiego i Rady (Tekst mający znaczenie dla EOG </a:t>
            </a:r>
            <a:r>
              <a:rPr lang="pl-PL" b="1" i="1" dirty="0" smtClean="0"/>
              <a:t>);</a:t>
            </a:r>
          </a:p>
          <a:p>
            <a:r>
              <a:rPr lang="pl-PL" b="1" i="1" dirty="0"/>
              <a:t>ROZPORZĄDZENIE KOMISJI (UE) NR </a:t>
            </a:r>
            <a:r>
              <a:rPr lang="pl-PL" b="1" i="1" dirty="0" smtClean="0"/>
              <a:t>37/2010 z </a:t>
            </a:r>
            <a:r>
              <a:rPr lang="pl-PL" b="1" i="1" dirty="0"/>
              <a:t>dnia 22 grudnia 2009 r</a:t>
            </a:r>
            <a:r>
              <a:rPr lang="pl-PL" b="1" i="1" dirty="0" smtClean="0"/>
              <a:t>. w </a:t>
            </a:r>
            <a:r>
              <a:rPr lang="pl-PL" b="1" i="1" dirty="0"/>
              <a:t>sprawie substancji farmakologicznie czynnych i ich klasyfikacji w odniesieniu do maksymalnych limitów pozostałości w środkach spożywczych pochodzenia </a:t>
            </a:r>
            <a:r>
              <a:rPr lang="pl-PL" b="1" i="1" dirty="0" smtClean="0"/>
              <a:t>zwierzęcego</a:t>
            </a:r>
          </a:p>
          <a:p>
            <a:r>
              <a:rPr lang="pl-PL" b="1" i="1" dirty="0"/>
              <a:t>Rozporządzenie delegowane Komisji (UE) 2021/1760  z dnia 26 maja 2021 r. uzupełniające rozporządzenie Parlamentu Europejskiego i Rady (UE) 2019/6 przez ustanowienie kryteriów określania środków przeciwdrobnoustrojowych, które mają być zarezerwowane do leczenia niektórych zakażeń u ludzi </a:t>
            </a:r>
          </a:p>
          <a:p>
            <a:endParaRPr lang="pl-PL" b="1" i="1" dirty="0"/>
          </a:p>
          <a:p>
            <a:endParaRPr lang="pl-PL" b="1" i="1" dirty="0" smtClean="0"/>
          </a:p>
          <a:p>
            <a:endParaRPr lang="pl-PL" b="1" i="1" dirty="0" smtClean="0"/>
          </a:p>
          <a:p>
            <a:endParaRPr lang="pl-PL" b="1" i="1" dirty="0"/>
          </a:p>
          <a:p>
            <a:endParaRPr lang="pl-PL" b="1" i="1" dirty="0" smtClean="0"/>
          </a:p>
          <a:p>
            <a:endParaRPr lang="pl-PL" b="1" dirty="0" smtClean="0"/>
          </a:p>
          <a:p>
            <a:endParaRPr lang="pl-PL" dirty="0" smtClean="0"/>
          </a:p>
          <a:p>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1781" y="3966236"/>
            <a:ext cx="847559" cy="574353"/>
          </a:xfrm>
          <a:prstGeom prst="rect">
            <a:avLst/>
          </a:prstGeom>
        </p:spPr>
      </p:pic>
      <p:sp>
        <p:nvSpPr>
          <p:cNvPr id="9" name="Prostokąt 8"/>
          <p:cNvSpPr/>
          <p:nvPr/>
        </p:nvSpPr>
        <p:spPr>
          <a:xfrm>
            <a:off x="709183" y="3633259"/>
            <a:ext cx="10079551" cy="115865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90567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p:cNvSpPr txBox="1">
            <a:spLocks/>
          </p:cNvSpPr>
          <p:nvPr/>
        </p:nvSpPr>
        <p:spPr>
          <a:xfrm>
            <a:off x="261256" y="779153"/>
            <a:ext cx="10877797" cy="62985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pl-PL" b="1" i="1" dirty="0" smtClean="0"/>
          </a:p>
          <a:p>
            <a:endParaRPr lang="pl-PL" b="1" dirty="0" smtClean="0"/>
          </a:p>
          <a:p>
            <a:endParaRPr lang="pl-PL" dirty="0"/>
          </a:p>
        </p:txBody>
      </p:sp>
      <p:sp>
        <p:nvSpPr>
          <p:cNvPr id="6" name="Tytuł 1"/>
          <p:cNvSpPr txBox="1">
            <a:spLocks/>
          </p:cNvSpPr>
          <p:nvPr/>
        </p:nvSpPr>
        <p:spPr>
          <a:xfrm>
            <a:off x="1434055" y="461847"/>
            <a:ext cx="9155875" cy="1020770"/>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l-PL" sz="7600" b="1" dirty="0" smtClean="0"/>
              <a:t>Wykaz aktów prawnych - uchylone</a:t>
            </a:r>
            <a:r>
              <a:rPr lang="pl-PL" dirty="0" smtClean="0"/>
              <a:t/>
            </a:r>
            <a:br>
              <a:rPr lang="pl-PL" dirty="0" smtClean="0"/>
            </a:br>
            <a:endParaRPr lang="pl-PL" dirty="0"/>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5023" y="2117480"/>
            <a:ext cx="810466" cy="505190"/>
          </a:xfrm>
          <a:prstGeom prst="rect">
            <a:avLst/>
          </a:prstGeom>
          <a:ln>
            <a:solidFill>
              <a:schemeClr val="tx1"/>
            </a:solidFill>
          </a:ln>
        </p:spPr>
      </p:pic>
      <p:pic>
        <p:nvPicPr>
          <p:cNvPr id="18" name="Obraz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930" y="4627326"/>
            <a:ext cx="847559" cy="574353"/>
          </a:xfrm>
          <a:prstGeom prst="rect">
            <a:avLst/>
          </a:prstGeom>
        </p:spPr>
      </p:pic>
      <p:sp>
        <p:nvSpPr>
          <p:cNvPr id="20" name="Symbol zastępczy zawartości 2"/>
          <p:cNvSpPr txBox="1">
            <a:spLocks/>
          </p:cNvSpPr>
          <p:nvPr/>
        </p:nvSpPr>
        <p:spPr>
          <a:xfrm>
            <a:off x="547875" y="1499020"/>
            <a:ext cx="10230374" cy="53029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pl-PL" sz="2800" dirty="0" smtClean="0">
                <a:latin typeface="+mj-lt"/>
                <a:ea typeface="Calibri" panose="020F0502020204030204" pitchFamily="34" charset="0"/>
                <a:cs typeface="Times New Roman" panose="02020603050405020304" pitchFamily="18" charset="0"/>
              </a:rPr>
              <a:t>rozporządzenie </a:t>
            </a:r>
            <a:r>
              <a:rPr lang="pl-PL" sz="2800" dirty="0">
                <a:latin typeface="+mj-lt"/>
                <a:ea typeface="Calibri" panose="020F0502020204030204" pitchFamily="34" charset="0"/>
                <a:cs typeface="Times New Roman" panose="02020603050405020304" pitchFamily="18" charset="0"/>
              </a:rPr>
              <a:t>Ministra Zdrowia z dnia 21 marca 2012 r. </a:t>
            </a:r>
            <a:r>
              <a:rPr lang="pl-PL" sz="2800" dirty="0" smtClean="0">
                <a:latin typeface="+mj-lt"/>
                <a:ea typeface="Calibri" panose="020F0502020204030204" pitchFamily="34" charset="0"/>
                <a:cs typeface="Times New Roman" panose="02020603050405020304" pitchFamily="18" charset="0"/>
              </a:rPr>
              <a:t/>
            </a:r>
            <a:br>
              <a:rPr lang="pl-PL" sz="2800" dirty="0" smtClean="0">
                <a:latin typeface="+mj-lt"/>
                <a:ea typeface="Calibri" panose="020F0502020204030204" pitchFamily="34" charset="0"/>
                <a:cs typeface="Times New Roman" panose="02020603050405020304" pitchFamily="18" charset="0"/>
              </a:rPr>
            </a:br>
            <a:r>
              <a:rPr lang="pl-PL" sz="2800" i="1" dirty="0" smtClean="0">
                <a:latin typeface="+mj-lt"/>
                <a:ea typeface="Calibri" panose="020F0502020204030204" pitchFamily="34" charset="0"/>
                <a:cs typeface="Times New Roman" panose="02020603050405020304" pitchFamily="18" charset="0"/>
              </a:rPr>
              <a:t>w </a:t>
            </a:r>
            <a:r>
              <a:rPr lang="pl-PL" sz="2800" i="1" dirty="0">
                <a:latin typeface="+mj-lt"/>
                <a:ea typeface="Calibri" panose="020F0502020204030204" pitchFamily="34" charset="0"/>
                <a:cs typeface="Times New Roman" panose="02020603050405020304" pitchFamily="18" charset="0"/>
              </a:rPr>
              <a:t>sprawie sprowadzania z zagranicy produktów leczniczych niezbędnych dla ratowania życia lub zdrowia pacjenta dopuszczonych do obrotu bez konieczności uzyskania </a:t>
            </a:r>
            <a:r>
              <a:rPr lang="pl-PL" sz="2800" i="1" dirty="0" smtClean="0">
                <a:latin typeface="+mj-lt"/>
                <a:ea typeface="Calibri" panose="020F0502020204030204" pitchFamily="34" charset="0"/>
                <a:cs typeface="Times New Roman" panose="02020603050405020304" pitchFamily="18" charset="0"/>
              </a:rPr>
              <a:t>pozwolenia</a:t>
            </a:r>
          </a:p>
          <a:p>
            <a:pPr marL="0" indent="0" algn="just">
              <a:buNone/>
            </a:pPr>
            <a:endParaRPr lang="pl-PL" sz="2800" dirty="0" smtClean="0"/>
          </a:p>
          <a:p>
            <a:pPr algn="just"/>
            <a:r>
              <a:rPr lang="pl-PL" sz="2800" dirty="0" smtClean="0"/>
              <a:t>dyrektywa 2001/82/WE Parlamentu Europejskiego i Rady </a:t>
            </a:r>
            <a:br>
              <a:rPr lang="pl-PL" sz="2800" dirty="0" smtClean="0"/>
            </a:br>
            <a:r>
              <a:rPr lang="pl-PL" sz="2800" dirty="0" smtClean="0"/>
              <a:t>z </a:t>
            </a:r>
            <a:r>
              <a:rPr lang="pl-PL" sz="2800" dirty="0"/>
              <a:t>dnia 6 listopada 2001 r</a:t>
            </a:r>
            <a:r>
              <a:rPr lang="pl-PL" sz="2800" i="1" dirty="0"/>
              <a:t>. w </a:t>
            </a:r>
            <a:r>
              <a:rPr lang="pl-PL" sz="2800" i="1" dirty="0" smtClean="0"/>
              <a:t>sprawie </a:t>
            </a:r>
            <a:r>
              <a:rPr lang="pl-PL" sz="2800" i="1" dirty="0"/>
              <a:t>wspólnotowego kodeksu odnoszącego się do weterynaryjnych produktów leczniczych </a:t>
            </a:r>
            <a:endParaRPr lang="pl-PL" sz="2800" i="1" dirty="0" smtClean="0"/>
          </a:p>
          <a:p>
            <a:endParaRPr lang="pl-PL" i="1" dirty="0"/>
          </a:p>
          <a:p>
            <a:endParaRPr lang="pl-PL" b="1" i="1" dirty="0" smtClean="0"/>
          </a:p>
          <a:p>
            <a:endParaRPr lang="pl-PL" b="1" dirty="0" smtClean="0"/>
          </a:p>
          <a:p>
            <a:endParaRPr lang="pl-PL" dirty="0"/>
          </a:p>
        </p:txBody>
      </p:sp>
      <p:cxnSp>
        <p:nvCxnSpPr>
          <p:cNvPr id="21" name="Łącznik prosty 20"/>
          <p:cNvCxnSpPr/>
          <p:nvPr/>
        </p:nvCxnSpPr>
        <p:spPr>
          <a:xfrm>
            <a:off x="261256" y="709755"/>
            <a:ext cx="11915644" cy="6092258"/>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9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5444" y="248661"/>
            <a:ext cx="9749200" cy="6609339"/>
          </a:xfrm>
        </p:spPr>
        <p:txBody>
          <a:bodyPr>
            <a:normAutofit/>
          </a:bodyPr>
          <a:lstStyle/>
          <a:p>
            <a:r>
              <a:rPr lang="pl-PL" dirty="0"/>
              <a:t>§ 5. W przypadku gdy brak jest na terytorium Rzeczypospolitej Polskiej </a:t>
            </a:r>
            <a:r>
              <a:rPr lang="pl-PL" b="1" dirty="0">
                <a:solidFill>
                  <a:srgbClr val="FF0000"/>
                </a:solidFill>
              </a:rPr>
              <a:t>odpowiedniego </a:t>
            </a:r>
            <a:r>
              <a:rPr lang="pl-PL" dirty="0"/>
              <a:t>produktu leczniczego </a:t>
            </a:r>
            <a:r>
              <a:rPr lang="pl-PL" b="1" dirty="0">
                <a:solidFill>
                  <a:srgbClr val="FF0000"/>
                </a:solidFill>
              </a:rPr>
              <a:t>weterynaryjnego</a:t>
            </a:r>
            <a:r>
              <a:rPr lang="pl-PL" dirty="0"/>
              <a:t> </a:t>
            </a:r>
            <a:r>
              <a:rPr lang="pl-PL" b="1" dirty="0">
                <a:solidFill>
                  <a:srgbClr val="FF0000"/>
                </a:solidFill>
              </a:rPr>
              <a:t>dopuszczonego</a:t>
            </a:r>
            <a:r>
              <a:rPr lang="pl-PL" dirty="0"/>
              <a:t> do obrotu przeznaczonego dla </a:t>
            </a:r>
            <a:r>
              <a:rPr lang="pl-PL" b="1" dirty="0">
                <a:solidFill>
                  <a:srgbClr val="FF0000"/>
                </a:solidFill>
              </a:rPr>
              <a:t>gatunku</a:t>
            </a:r>
            <a:r>
              <a:rPr lang="pl-PL" dirty="0"/>
              <a:t> </a:t>
            </a:r>
            <a:r>
              <a:rPr lang="pl-PL" dirty="0" smtClean="0"/>
              <a:t>zwierząt, </a:t>
            </a:r>
            <a:r>
              <a:rPr lang="pl-PL" dirty="0"/>
              <a:t>od którego </a:t>
            </a:r>
            <a:r>
              <a:rPr lang="pl-PL" dirty="0" smtClean="0"/>
              <a:t>pochodzące </a:t>
            </a:r>
            <a:r>
              <a:rPr lang="pl-PL" dirty="0"/>
              <a:t>tkanki lub produkty </a:t>
            </a:r>
            <a:r>
              <a:rPr lang="pl-PL" b="1" dirty="0">
                <a:solidFill>
                  <a:srgbClr val="FF0000"/>
                </a:solidFill>
              </a:rPr>
              <a:t>nie</a:t>
            </a:r>
            <a:r>
              <a:rPr lang="pl-PL" dirty="0"/>
              <a:t> </a:t>
            </a:r>
            <a:r>
              <a:rPr lang="pl-PL" dirty="0" smtClean="0"/>
              <a:t>są </a:t>
            </a:r>
            <a:r>
              <a:rPr lang="pl-PL" dirty="0"/>
              <a:t>przeznaczone do </a:t>
            </a:r>
            <a:r>
              <a:rPr lang="pl-PL" b="1" dirty="0" smtClean="0">
                <a:solidFill>
                  <a:srgbClr val="FF0000"/>
                </a:solidFill>
              </a:rPr>
              <a:t>spożycia</a:t>
            </a:r>
            <a:r>
              <a:rPr lang="pl-PL" dirty="0" smtClean="0"/>
              <a:t> </a:t>
            </a:r>
            <a:r>
              <a:rPr lang="pl-PL" dirty="0"/>
              <a:t>przez ludzi, w drodze </a:t>
            </a:r>
            <a:r>
              <a:rPr lang="pl-PL" dirty="0" smtClean="0"/>
              <a:t>wyjątku właściwy </a:t>
            </a:r>
            <a:r>
              <a:rPr lang="pl-PL" dirty="0"/>
              <a:t>lekarz weterynarii </a:t>
            </a:r>
            <a:r>
              <a:rPr lang="pl-PL" dirty="0" smtClean="0"/>
              <a:t>może, </a:t>
            </a:r>
            <a:r>
              <a:rPr lang="pl-PL" dirty="0"/>
              <a:t>na </a:t>
            </a:r>
            <a:r>
              <a:rPr lang="pl-PL" dirty="0" smtClean="0"/>
              <a:t>własna odpowiedzialność, </a:t>
            </a:r>
            <a:r>
              <a:rPr lang="pl-PL" dirty="0"/>
              <a:t>w celu </a:t>
            </a:r>
            <a:r>
              <a:rPr lang="pl-PL" dirty="0" smtClean="0"/>
              <a:t>uniknięcia niemożliwego </a:t>
            </a:r>
            <a:r>
              <a:rPr lang="pl-PL" dirty="0"/>
              <a:t>do zaakceptowania cierpienia </a:t>
            </a:r>
            <a:r>
              <a:rPr lang="pl-PL" dirty="0" smtClean="0"/>
              <a:t>zwierząt, stosować następujące </a:t>
            </a:r>
            <a:r>
              <a:rPr lang="pl-PL" dirty="0"/>
              <a:t>produkty lecznicze: </a:t>
            </a:r>
            <a:endParaRPr lang="pl-PL" dirty="0" smtClean="0"/>
          </a:p>
          <a:p>
            <a:r>
              <a:rPr lang="pl-PL" dirty="0" smtClean="0"/>
              <a:t>1</a:t>
            </a:r>
            <a:r>
              <a:rPr lang="pl-PL" dirty="0"/>
              <a:t>) produkty lecznicze weterynaryjne </a:t>
            </a:r>
            <a:r>
              <a:rPr lang="pl-PL" dirty="0" smtClean="0"/>
              <a:t>posiadające </a:t>
            </a:r>
            <a:r>
              <a:rPr lang="pl-PL" dirty="0"/>
              <a:t>pozwolenie, o którym mowa w art. 3 ust. 1 lub 2 ustawy, do stosowania </a:t>
            </a:r>
            <a:r>
              <a:rPr lang="pl-PL" b="1" dirty="0">
                <a:solidFill>
                  <a:srgbClr val="FF0000"/>
                </a:solidFill>
              </a:rPr>
              <a:t>u innego gatunku </a:t>
            </a:r>
            <a:r>
              <a:rPr lang="pl-PL" dirty="0" smtClean="0"/>
              <a:t>zwierząt </a:t>
            </a:r>
            <a:r>
              <a:rPr lang="pl-PL" dirty="0"/>
              <a:t>lub dla tego </a:t>
            </a:r>
            <a:r>
              <a:rPr lang="pl-PL" b="1" dirty="0">
                <a:solidFill>
                  <a:srgbClr val="FF0000"/>
                </a:solidFill>
              </a:rPr>
              <a:t>samego gatunku</a:t>
            </a:r>
            <a:r>
              <a:rPr lang="pl-PL" dirty="0"/>
              <a:t>, z </a:t>
            </a:r>
            <a:r>
              <a:rPr lang="pl-PL" b="1" dirty="0">
                <a:solidFill>
                  <a:srgbClr val="FF0000"/>
                </a:solidFill>
              </a:rPr>
              <a:t>innym wskazaniem </a:t>
            </a:r>
            <a:r>
              <a:rPr lang="pl-PL" dirty="0"/>
              <a:t>do stosowania; </a:t>
            </a:r>
            <a:endParaRPr lang="pl-PL" dirty="0" smtClean="0"/>
          </a:p>
          <a:p>
            <a:r>
              <a:rPr lang="pl-PL" dirty="0" smtClean="0"/>
              <a:t>2</a:t>
            </a:r>
            <a:r>
              <a:rPr lang="pl-PL" dirty="0"/>
              <a:t>) w przypadku braku produktów leczniczych weterynaryjnych, o którym mowa w pkt 1: </a:t>
            </a:r>
            <a:endParaRPr lang="pl-PL" dirty="0" smtClean="0"/>
          </a:p>
          <a:p>
            <a:r>
              <a:rPr lang="pl-PL" dirty="0" smtClean="0"/>
              <a:t>a</a:t>
            </a:r>
            <a:r>
              <a:rPr lang="pl-PL" dirty="0"/>
              <a:t>) produkty lecznicze </a:t>
            </a:r>
            <a:r>
              <a:rPr lang="pl-PL" dirty="0" smtClean="0"/>
              <a:t>posiadającego </a:t>
            </a:r>
            <a:r>
              <a:rPr lang="pl-PL" dirty="0"/>
              <a:t>pozwolenie, o którym mowa w art. 3 ust. 1 lub 2 ustawy, do stosowania u</a:t>
            </a:r>
            <a:r>
              <a:rPr lang="pl-PL" b="1" dirty="0">
                <a:solidFill>
                  <a:srgbClr val="FF0000"/>
                </a:solidFill>
              </a:rPr>
              <a:t> ludzi</a:t>
            </a:r>
            <a:r>
              <a:rPr lang="pl-PL" dirty="0"/>
              <a:t>, </a:t>
            </a:r>
            <a:r>
              <a:rPr lang="pl-PL" dirty="0" smtClean="0"/>
              <a:t>albo</a:t>
            </a:r>
          </a:p>
          <a:p>
            <a:r>
              <a:rPr lang="pl-PL" dirty="0" smtClean="0"/>
              <a:t> </a:t>
            </a:r>
            <a:r>
              <a:rPr lang="pl-PL" dirty="0"/>
              <a:t>b) produkty lecznicze weterynaryjne </a:t>
            </a:r>
            <a:r>
              <a:rPr lang="pl-PL" b="1" dirty="0">
                <a:solidFill>
                  <a:srgbClr val="FF0000"/>
                </a:solidFill>
              </a:rPr>
              <a:t>dopuszczone</a:t>
            </a:r>
            <a:r>
              <a:rPr lang="pl-PL" dirty="0"/>
              <a:t> do obrotu w </a:t>
            </a:r>
            <a:r>
              <a:rPr lang="pl-PL" b="1" dirty="0">
                <a:solidFill>
                  <a:srgbClr val="FF0000"/>
                </a:solidFill>
              </a:rPr>
              <a:t>innym </a:t>
            </a:r>
            <a:r>
              <a:rPr lang="pl-PL" b="1" dirty="0" smtClean="0">
                <a:solidFill>
                  <a:srgbClr val="FF0000"/>
                </a:solidFill>
              </a:rPr>
              <a:t>pastwie członkowskim</a:t>
            </a:r>
            <a:r>
              <a:rPr lang="pl-PL" dirty="0" smtClean="0"/>
              <a:t> </a:t>
            </a:r>
            <a:r>
              <a:rPr lang="pl-PL" dirty="0"/>
              <a:t>Unii Europejskiej lub </a:t>
            </a:r>
            <a:r>
              <a:rPr lang="pl-PL" dirty="0" smtClean="0"/>
              <a:t>państwie członkowskim </a:t>
            </a:r>
            <a:r>
              <a:rPr lang="pl-PL" dirty="0"/>
              <a:t>Europejskiego Porozumienia o Wolnym Handlu (EFTA) — stronie umowy o Europejskim Obszarze Gospodarczym </a:t>
            </a:r>
            <a:r>
              <a:rPr lang="pl-PL" dirty="0" smtClean="0"/>
              <a:t>zgodnie </a:t>
            </a:r>
            <a:r>
              <a:rPr lang="pl-PL" dirty="0"/>
              <a:t>z wymaganiami </a:t>
            </a:r>
            <a:r>
              <a:rPr lang="pl-PL" dirty="0" smtClean="0"/>
              <a:t>określonymi </a:t>
            </a:r>
            <a:r>
              <a:rPr lang="pl-PL" dirty="0"/>
              <a:t>w dyrektywie 2001/82/WE, do stosowania </a:t>
            </a:r>
            <a:r>
              <a:rPr lang="pl-PL" dirty="0" smtClean="0"/>
              <a:t>u tego </a:t>
            </a:r>
            <a:r>
              <a:rPr lang="pl-PL" b="1" dirty="0" smtClean="0">
                <a:solidFill>
                  <a:srgbClr val="FF0000"/>
                </a:solidFill>
              </a:rPr>
              <a:t>samego gatunku</a:t>
            </a:r>
            <a:r>
              <a:rPr lang="pl-PL" dirty="0" smtClean="0"/>
              <a:t> zwierząt lub </a:t>
            </a:r>
            <a:r>
              <a:rPr lang="pl-PL" b="1" dirty="0">
                <a:solidFill>
                  <a:srgbClr val="FF0000"/>
                </a:solidFill>
              </a:rPr>
              <a:t>innego gatunku </a:t>
            </a:r>
            <a:r>
              <a:rPr lang="pl-PL" dirty="0" smtClean="0"/>
              <a:t>zwierząt, </a:t>
            </a:r>
            <a:r>
              <a:rPr lang="pl-PL" dirty="0"/>
              <a:t>z tymi </a:t>
            </a:r>
            <a:r>
              <a:rPr lang="pl-PL" b="1" dirty="0">
                <a:solidFill>
                  <a:srgbClr val="FF0000"/>
                </a:solidFill>
              </a:rPr>
              <a:t>samymi wskazaniami </a:t>
            </a:r>
            <a:r>
              <a:rPr lang="pl-PL" dirty="0"/>
              <a:t>lub </a:t>
            </a:r>
            <a:r>
              <a:rPr lang="pl-PL" b="1" dirty="0">
                <a:solidFill>
                  <a:srgbClr val="FF0000"/>
                </a:solidFill>
              </a:rPr>
              <a:t>innymi wskazaniami </a:t>
            </a:r>
            <a:r>
              <a:rPr lang="pl-PL" dirty="0"/>
              <a:t>do stosowania; </a:t>
            </a:r>
            <a:endParaRPr lang="pl-PL" dirty="0" smtClean="0"/>
          </a:p>
          <a:p>
            <a:r>
              <a:rPr lang="pl-PL" dirty="0" smtClean="0"/>
              <a:t>3</a:t>
            </a:r>
            <a:r>
              <a:rPr lang="pl-PL" dirty="0"/>
              <a:t>) w przypadku braku produktów leczniczych, o którym mowa w pkt 2, produkt leczniczy weterynaryjny, który jest </a:t>
            </a:r>
            <a:r>
              <a:rPr lang="pl-PL" b="1" dirty="0">
                <a:solidFill>
                  <a:srgbClr val="FF0000"/>
                </a:solidFill>
              </a:rPr>
              <a:t>lekiem recepturowym</a:t>
            </a:r>
            <a:r>
              <a:rPr lang="pl-PL" dirty="0"/>
              <a:t>. </a:t>
            </a:r>
          </a:p>
        </p:txBody>
      </p:sp>
      <p:pic>
        <p:nvPicPr>
          <p:cNvPr id="4" name="Obraz 3">
            <a:extLst>
              <a:ext uri="{FF2B5EF4-FFF2-40B4-BE49-F238E27FC236}">
                <a16:creationId xmlns="" xmlns:a16="http://schemas.microsoft.com/office/drawing/2014/main" id="{BEE3DD16-BF20-47FE-A343-843002E9D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042" y="5479338"/>
            <a:ext cx="1205298" cy="1023101"/>
          </a:xfrm>
          <a:prstGeom prst="rect">
            <a:avLst/>
          </a:prstGeom>
          <a:ln w="228600" cap="sq" cmpd="thickThin">
            <a:solidFill>
              <a:srgbClr val="000000"/>
            </a:solidFill>
            <a:prstDash val="solid"/>
            <a:miter lim="800000"/>
          </a:ln>
          <a:effectLst>
            <a:innerShdw blurRad="76200">
              <a:srgbClr val="000000"/>
            </a:innerShdw>
          </a:effectLst>
        </p:spPr>
      </p:pic>
      <p:sp>
        <p:nvSpPr>
          <p:cNvPr id="5" name="Prostokąt 4"/>
          <p:cNvSpPr/>
          <p:nvPr/>
        </p:nvSpPr>
        <p:spPr>
          <a:xfrm>
            <a:off x="9876483" y="154379"/>
            <a:ext cx="2196764" cy="1200329"/>
          </a:xfrm>
          <a:prstGeom prst="rect">
            <a:avLst/>
          </a:prstGeom>
          <a:solidFill>
            <a:schemeClr val="accent1">
              <a:lumMod val="60000"/>
              <a:lumOff val="40000"/>
            </a:schemeClr>
          </a:solidFill>
          <a:ln w="57150">
            <a:solidFill>
              <a:schemeClr val="accent2"/>
            </a:solidFill>
          </a:ln>
        </p:spPr>
        <p:txBody>
          <a:bodyPr wrap="square">
            <a:spAutoFit/>
          </a:bodyPr>
          <a:lstStyle/>
          <a:p>
            <a:pPr algn="ctr"/>
            <a:r>
              <a:rPr lang="pl-PL" b="1" dirty="0"/>
              <a:t>Rozporządzenie Ministra Zdrowia z dnia 27 listopada 2008 r</a:t>
            </a:r>
            <a:r>
              <a:rPr lang="pl-PL" b="1" dirty="0" smtClean="0"/>
              <a:t>.</a:t>
            </a:r>
            <a:endParaRPr lang="pl-PL" dirty="0"/>
          </a:p>
        </p:txBody>
      </p:sp>
      <p:sp>
        <p:nvSpPr>
          <p:cNvPr id="2" name="Prostokąt 1"/>
          <p:cNvSpPr/>
          <p:nvPr/>
        </p:nvSpPr>
        <p:spPr>
          <a:xfrm>
            <a:off x="10168547" y="1561312"/>
            <a:ext cx="1904700" cy="2893100"/>
          </a:xfrm>
          <a:prstGeom prst="rect">
            <a:avLst/>
          </a:prstGeom>
          <a:solidFill>
            <a:schemeClr val="accent1">
              <a:lumMod val="40000"/>
              <a:lumOff val="60000"/>
            </a:schemeClr>
          </a:solidFill>
        </p:spPr>
        <p:txBody>
          <a:bodyPr wrap="square">
            <a:spAutoFit/>
          </a:bodyPr>
          <a:lstStyle/>
          <a:p>
            <a:pPr algn="ctr"/>
            <a:r>
              <a:rPr lang="pl-PL" sz="1400" b="1" i="1" dirty="0"/>
              <a:t>w sprawie sposobu postępowania przy stosowaniu produktów leczniczych, w sytuacji gdy brak jest odpowiedniego produktu leczniczego weterynaryjnego dopuszczonego do obrotu dla danego gatunku zwierząt</a:t>
            </a:r>
            <a:endParaRPr lang="pl-PL" sz="1400" dirty="0"/>
          </a:p>
        </p:txBody>
      </p:sp>
      <p:sp>
        <p:nvSpPr>
          <p:cNvPr id="6" name="pole tekstowe 5"/>
          <p:cNvSpPr txBox="1"/>
          <p:nvPr/>
        </p:nvSpPr>
        <p:spPr>
          <a:xfrm>
            <a:off x="10300632" y="4661016"/>
            <a:ext cx="1772615" cy="523220"/>
          </a:xfrm>
          <a:prstGeom prst="rect">
            <a:avLst/>
          </a:prstGeom>
          <a:solidFill>
            <a:schemeClr val="accent1">
              <a:lumMod val="60000"/>
              <a:lumOff val="40000"/>
            </a:schemeClr>
          </a:solidFill>
        </p:spPr>
        <p:txBody>
          <a:bodyPr wrap="square" rtlCol="0">
            <a:spAutoFit/>
          </a:bodyPr>
          <a:lstStyle/>
          <a:p>
            <a:pPr algn="ctr"/>
            <a:r>
              <a:rPr lang="pl-PL" sz="2800" b="1" dirty="0" smtClean="0"/>
              <a:t>KASKADA</a:t>
            </a:r>
            <a:endParaRPr lang="pl-PL" sz="2800" b="1" dirty="0"/>
          </a:p>
        </p:txBody>
      </p:sp>
    </p:spTree>
    <p:extLst>
      <p:ext uri="{BB962C8B-B14F-4D97-AF65-F5344CB8AC3E}">
        <p14:creationId xmlns:p14="http://schemas.microsoft.com/office/powerpoint/2010/main" val="9105016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02181" y="2562190"/>
            <a:ext cx="10365143" cy="1897643"/>
          </a:xfrm>
        </p:spPr>
        <p:txBody>
          <a:bodyPr/>
          <a:lstStyle/>
          <a:p>
            <a:pPr algn="ctr"/>
            <a:r>
              <a:rPr lang="pl-PL" dirty="0"/>
              <a:t/>
            </a:r>
            <a:br>
              <a:rPr lang="pl-PL" dirty="0"/>
            </a:br>
            <a:r>
              <a:rPr lang="pl-PL" dirty="0"/>
              <a:t> </a:t>
            </a:r>
            <a:r>
              <a:rPr lang="pl-PL" sz="7200" dirty="0"/>
              <a:t/>
            </a:r>
            <a:br>
              <a:rPr lang="pl-PL" sz="7200" dirty="0"/>
            </a:br>
            <a:r>
              <a:rPr lang="pl-PL" sz="7200" dirty="0"/>
              <a:t> </a:t>
            </a:r>
            <a:br>
              <a:rPr lang="pl-PL" sz="7200" dirty="0"/>
            </a:br>
            <a:r>
              <a:rPr lang="pl-PL" sz="4800" dirty="0"/>
              <a:t/>
            </a:r>
            <a:br>
              <a:rPr lang="pl-PL" sz="4800" dirty="0"/>
            </a:br>
            <a:r>
              <a:rPr lang="pl-PL" sz="4800" b="1" dirty="0" smtClean="0"/>
              <a:t>Dziękuję za uwagę</a:t>
            </a:r>
            <a:endParaRPr lang="pl-PL" sz="4800" b="1" dirty="0"/>
          </a:p>
        </p:txBody>
      </p:sp>
      <p:sp>
        <p:nvSpPr>
          <p:cNvPr id="3" name="Podtytuł 2"/>
          <p:cNvSpPr>
            <a:spLocks noGrp="1"/>
          </p:cNvSpPr>
          <p:nvPr>
            <p:ph type="subTitle" idx="1"/>
          </p:nvPr>
        </p:nvSpPr>
        <p:spPr>
          <a:xfrm>
            <a:off x="796719" y="3429000"/>
            <a:ext cx="8866126" cy="1030833"/>
          </a:xfrm>
        </p:spPr>
        <p:txBody>
          <a:bodyPr>
            <a:normAutofit fontScale="62500" lnSpcReduction="20000"/>
          </a:bodyPr>
          <a:lstStyle/>
          <a:p>
            <a:endParaRPr lang="pl-PL" sz="4800" dirty="0"/>
          </a:p>
          <a:p>
            <a:r>
              <a:rPr lang="pl-PL" sz="4800" dirty="0"/>
              <a:t> </a:t>
            </a:r>
          </a:p>
          <a:p>
            <a:endParaRPr lang="pl-PL" sz="4800" dirty="0"/>
          </a:p>
        </p:txBody>
      </p:sp>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402" y="4091186"/>
            <a:ext cx="3158700" cy="3158700"/>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404" y="243486"/>
            <a:ext cx="4406699" cy="3305024"/>
          </a:xfrm>
          <a:prstGeom prst="rect">
            <a:avLst/>
          </a:prstGeom>
        </p:spPr>
      </p:pic>
    </p:spTree>
    <p:extLst>
      <p:ext uri="{BB962C8B-B14F-4D97-AF65-F5344CB8AC3E}">
        <p14:creationId xmlns:p14="http://schemas.microsoft.com/office/powerpoint/2010/main" val="3414796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107874" y="0"/>
            <a:ext cx="608412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
        <p:nvSpPr>
          <p:cNvPr id="4" name="Prostokąt 3"/>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mtClean="0"/>
              <a:t>§ 1. W przypadku gdy brak jest na terytorium Rzeczypospolitej Polskiej odpowiedniego produktu leczniczego weterynaryjnego dopuszczonego do obrotu dla danego gatunku zwierząt, od którego pochodzące tkanki lub produkty są przeznaczone do spożycia przez ludzi, w drodze wyjątku właściwy lekarz weterynarii, na własna odpowiedzialność, może w konkretnym gospodarstwie, w celu uniknięcia niemożliwego do zaakceptowania cierpienia zwierząt, stosować następujące produkty lecznicze:</a:t>
            </a:r>
            <a:endParaRPr lang="pl-PL" dirty="0"/>
          </a:p>
        </p:txBody>
      </p:sp>
      <p:cxnSp>
        <p:nvCxnSpPr>
          <p:cNvPr id="5" name="Łącznik prosty 4"/>
          <p:cNvCxnSpPr/>
          <p:nvPr/>
        </p:nvCxnSpPr>
        <p:spPr>
          <a:xfrm>
            <a:off x="6107874" y="0"/>
            <a:ext cx="0" cy="6858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417614" y="2392195"/>
            <a:ext cx="5272646" cy="4093428"/>
          </a:xfrm>
          <a:prstGeom prst="rect">
            <a:avLst/>
          </a:prstGeom>
          <a:noFill/>
        </p:spPr>
        <p:txBody>
          <a:bodyPr wrap="square" rtlCol="0">
            <a:spAutoFit/>
          </a:bodyPr>
          <a:lstStyle/>
          <a:p>
            <a:pPr algn="ctr"/>
            <a:r>
              <a:rPr lang="pl-PL" sz="2000" dirty="0" smtClean="0"/>
              <a:t>Na </a:t>
            </a:r>
            <a:r>
              <a:rPr lang="pl-PL" sz="2000" dirty="0"/>
              <a:t>zasadzie odstępstwa od art. 106 ust. 1, jeżeli w państwie członkowskim </a:t>
            </a:r>
            <a:r>
              <a:rPr lang="pl-PL" sz="2000" b="1" dirty="0">
                <a:solidFill>
                  <a:srgbClr val="FF0000"/>
                </a:solidFill>
              </a:rPr>
              <a:t>nie istnieje żaden dopuszczony </a:t>
            </a:r>
            <a:r>
              <a:rPr lang="pl-PL" sz="2000" dirty="0"/>
              <a:t>do obrotu weterynaryjny produkt leczniczy stosowany dla </a:t>
            </a:r>
            <a:r>
              <a:rPr lang="pl-PL" sz="2000" b="1" dirty="0">
                <a:solidFill>
                  <a:srgbClr val="FF0000"/>
                </a:solidFill>
              </a:rPr>
              <a:t>danego objawu </a:t>
            </a:r>
            <a:r>
              <a:rPr lang="pl-PL" sz="2000" dirty="0"/>
              <a:t>u </a:t>
            </a:r>
            <a:r>
              <a:rPr lang="pl-PL" sz="2000" b="1" dirty="0">
                <a:solidFill>
                  <a:srgbClr val="FF0000"/>
                </a:solidFill>
              </a:rPr>
              <a:t>gatunku</a:t>
            </a:r>
            <a:r>
              <a:rPr lang="pl-PL" sz="2000" dirty="0"/>
              <a:t> zwierząt </a:t>
            </a:r>
            <a:r>
              <a:rPr lang="pl-PL" sz="2000" b="1" dirty="0">
                <a:solidFill>
                  <a:srgbClr val="FF0000"/>
                </a:solidFill>
              </a:rPr>
              <a:t>niesłużących </a:t>
            </a:r>
            <a:r>
              <a:rPr lang="pl-PL" sz="2000" dirty="0"/>
              <a:t>do produkcji </a:t>
            </a:r>
            <a:r>
              <a:rPr lang="pl-PL" sz="2000" b="1" dirty="0">
                <a:solidFill>
                  <a:srgbClr val="FF0000"/>
                </a:solidFill>
              </a:rPr>
              <a:t>żywności</a:t>
            </a:r>
            <a:r>
              <a:rPr lang="pl-PL" sz="2000" dirty="0"/>
              <a:t>, odpowiedzialny lekarz weterynarii może w drodze wyjątku, na swoją własną bezpośrednią odpowiedzialność, </a:t>
            </a:r>
            <a:r>
              <a:rPr lang="pl-PL" sz="2000" dirty="0" smtClean="0"/>
              <a:t/>
            </a:r>
            <a:br>
              <a:rPr lang="pl-PL" sz="2000" dirty="0" smtClean="0"/>
            </a:br>
            <a:r>
              <a:rPr lang="pl-PL" sz="2000" dirty="0" smtClean="0"/>
              <a:t>a </a:t>
            </a:r>
            <a:r>
              <a:rPr lang="pl-PL" sz="2000" dirty="0"/>
              <a:t>w szczególności w celu uniknięcia spowodowania niedopuszczalnego cierpienia, leczyć chore zwierzęta, stosując następujący produkt </a:t>
            </a:r>
            <a:r>
              <a:rPr lang="pl-PL" sz="2000" dirty="0" smtClean="0"/>
              <a:t>leczniczy:</a:t>
            </a:r>
            <a:endParaRPr lang="pl-PL" sz="2000" dirty="0"/>
          </a:p>
        </p:txBody>
      </p:sp>
      <p:sp>
        <p:nvSpPr>
          <p:cNvPr id="8" name="pole tekstowe 7"/>
          <p:cNvSpPr txBox="1"/>
          <p:nvPr/>
        </p:nvSpPr>
        <p:spPr>
          <a:xfrm>
            <a:off x="6744869" y="2392195"/>
            <a:ext cx="5053265" cy="4093428"/>
          </a:xfrm>
          <a:prstGeom prst="rect">
            <a:avLst/>
          </a:prstGeom>
          <a:solidFill>
            <a:schemeClr val="accent6">
              <a:lumMod val="40000"/>
              <a:lumOff val="60000"/>
            </a:schemeClr>
          </a:solidFill>
        </p:spPr>
        <p:txBody>
          <a:bodyPr wrap="square" rtlCol="0">
            <a:spAutoFit/>
          </a:bodyPr>
          <a:lstStyle/>
          <a:p>
            <a:pPr algn="ctr"/>
            <a:r>
              <a:rPr lang="pl-PL" sz="2000" dirty="0" smtClean="0"/>
              <a:t>W </a:t>
            </a:r>
            <a:r>
              <a:rPr lang="pl-PL" sz="2000" dirty="0"/>
              <a:t>przypadku gdy brak jest na terytorium Rzeczypospolitej Polskiej </a:t>
            </a:r>
            <a:r>
              <a:rPr lang="pl-PL" sz="2000" b="1" dirty="0">
                <a:solidFill>
                  <a:srgbClr val="FF0000"/>
                </a:solidFill>
              </a:rPr>
              <a:t>odpowiedniego </a:t>
            </a:r>
            <a:r>
              <a:rPr lang="pl-PL" sz="2000" dirty="0"/>
              <a:t>produktu leczniczego </a:t>
            </a:r>
            <a:r>
              <a:rPr lang="pl-PL" sz="2000" b="1" dirty="0">
                <a:solidFill>
                  <a:srgbClr val="FF0000"/>
                </a:solidFill>
              </a:rPr>
              <a:t>weterynaryjnego</a:t>
            </a:r>
            <a:r>
              <a:rPr lang="pl-PL" sz="2000" dirty="0"/>
              <a:t> </a:t>
            </a:r>
            <a:r>
              <a:rPr lang="pl-PL" sz="2000" b="1" dirty="0">
                <a:solidFill>
                  <a:srgbClr val="FF0000"/>
                </a:solidFill>
              </a:rPr>
              <a:t>dopuszczonego</a:t>
            </a:r>
            <a:r>
              <a:rPr lang="pl-PL" sz="2000" dirty="0"/>
              <a:t> do obrotu przeznaczonego dla </a:t>
            </a:r>
            <a:r>
              <a:rPr lang="pl-PL" sz="2000" b="1" dirty="0">
                <a:solidFill>
                  <a:srgbClr val="FF0000"/>
                </a:solidFill>
              </a:rPr>
              <a:t>gatunku</a:t>
            </a:r>
            <a:r>
              <a:rPr lang="pl-PL" sz="2000" dirty="0"/>
              <a:t> zwierząt, od którego pochodzące tkanki lub produkty </a:t>
            </a:r>
            <a:r>
              <a:rPr lang="pl-PL" sz="2000" b="1" dirty="0">
                <a:solidFill>
                  <a:srgbClr val="FF0000"/>
                </a:solidFill>
              </a:rPr>
              <a:t>nie</a:t>
            </a:r>
            <a:r>
              <a:rPr lang="pl-PL" sz="2000" dirty="0"/>
              <a:t> są przeznaczone do </a:t>
            </a:r>
            <a:r>
              <a:rPr lang="pl-PL" sz="2000" b="1" dirty="0">
                <a:solidFill>
                  <a:srgbClr val="FF0000"/>
                </a:solidFill>
              </a:rPr>
              <a:t>spożycia</a:t>
            </a:r>
            <a:r>
              <a:rPr lang="pl-PL" sz="2000" dirty="0"/>
              <a:t> przez ludzi, w drodze wyjątku właściwy lekarz weterynarii może, na własna odpowiedzialność, w celu uniknięcia niemożliwego do zaakceptowania cierpienia zwierząt, stosować następujące produkty </a:t>
            </a:r>
            <a:r>
              <a:rPr lang="pl-PL" sz="2000" dirty="0" smtClean="0"/>
              <a:t>lecznicze:</a:t>
            </a:r>
            <a:endParaRPr lang="pl-PL" sz="2000" dirty="0"/>
          </a:p>
        </p:txBody>
      </p:sp>
      <p:sp>
        <p:nvSpPr>
          <p:cNvPr id="9" name="pole tekstowe 8"/>
          <p:cNvSpPr txBox="1"/>
          <p:nvPr/>
        </p:nvSpPr>
        <p:spPr>
          <a:xfrm>
            <a:off x="6438660" y="254337"/>
            <a:ext cx="5482442" cy="2308324"/>
          </a:xfrm>
          <a:prstGeom prst="rect">
            <a:avLst/>
          </a:prstGeom>
          <a:noFill/>
        </p:spPr>
        <p:txBody>
          <a:bodyPr wrap="square" rtlCol="0">
            <a:spAutoFit/>
          </a:bodyPr>
          <a:lstStyle/>
          <a:p>
            <a:pPr algn="ctr"/>
            <a:r>
              <a:rPr lang="pl-PL" b="1" dirty="0" smtClean="0">
                <a:solidFill>
                  <a:schemeClr val="accent2">
                    <a:lumMod val="75000"/>
                  </a:schemeClr>
                </a:solidFill>
              </a:rPr>
              <a:t>Rozporządzenie </a:t>
            </a:r>
            <a:r>
              <a:rPr lang="pl-PL" b="1" dirty="0">
                <a:solidFill>
                  <a:schemeClr val="accent2">
                    <a:lumMod val="75000"/>
                  </a:schemeClr>
                </a:solidFill>
              </a:rPr>
              <a:t>Ministra Zdrowia z dnia 27 listopada 2008 r. </a:t>
            </a:r>
            <a:r>
              <a:rPr lang="pl-PL" b="1" i="1" dirty="0">
                <a:solidFill>
                  <a:schemeClr val="accent2">
                    <a:lumMod val="75000"/>
                  </a:schemeClr>
                </a:solidFill>
              </a:rPr>
              <a:t>w sprawie sposobu postępowania przy stosowaniu produktów leczniczych, w sytuacji gdy brak jest odpowiedniego produktu leczniczego weterynaryjnego dopuszczonego do obrotu dla danego gatunku zwierząt</a:t>
            </a:r>
          </a:p>
          <a:p>
            <a:endParaRPr lang="pl-PL" dirty="0"/>
          </a:p>
        </p:txBody>
      </p:sp>
      <p:sp>
        <p:nvSpPr>
          <p:cNvPr id="10" name="pole tekstowe 9"/>
          <p:cNvSpPr txBox="1"/>
          <p:nvPr/>
        </p:nvSpPr>
        <p:spPr>
          <a:xfrm>
            <a:off x="477980" y="357465"/>
            <a:ext cx="5151913" cy="1631216"/>
          </a:xfrm>
          <a:prstGeom prst="rect">
            <a:avLst/>
          </a:prstGeom>
          <a:noFill/>
        </p:spPr>
        <p:txBody>
          <a:bodyPr wrap="square" rtlCol="0">
            <a:spAutoFit/>
          </a:bodyPr>
          <a:lstStyle/>
          <a:p>
            <a:pPr algn="ctr"/>
            <a:r>
              <a:rPr lang="pl-PL" sz="2000" b="1" dirty="0" smtClean="0">
                <a:solidFill>
                  <a:schemeClr val="accent2">
                    <a:lumMod val="75000"/>
                  </a:schemeClr>
                </a:solidFill>
              </a:rPr>
              <a:t>Rozporządzenie </a:t>
            </a:r>
            <a:r>
              <a:rPr lang="pl-PL" sz="2000" b="1" dirty="0">
                <a:solidFill>
                  <a:schemeClr val="accent2">
                    <a:lumMod val="75000"/>
                  </a:schemeClr>
                </a:solidFill>
              </a:rPr>
              <a:t>Parlamentu Europejskiego i Rady (UE) nr 2019/6 z dnia 11 grudnia 2018 r. </a:t>
            </a:r>
            <a:r>
              <a:rPr lang="pl-PL" sz="2000" b="1" i="1" dirty="0">
                <a:solidFill>
                  <a:schemeClr val="accent2">
                    <a:lumMod val="75000"/>
                  </a:schemeClr>
                </a:solidFill>
              </a:rPr>
              <a:t>w sprawie weterynaryjnych produktów leczniczych i uchylającego dyrektywę 2001/82/WE</a:t>
            </a:r>
          </a:p>
        </p:txBody>
      </p:sp>
    </p:spTree>
    <p:extLst>
      <p:ext uri="{BB962C8B-B14F-4D97-AF65-F5344CB8AC3E}">
        <p14:creationId xmlns:p14="http://schemas.microsoft.com/office/powerpoint/2010/main" val="2313104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1921</TotalTime>
  <Words>6905</Words>
  <Application>Microsoft Office PowerPoint</Application>
  <PresentationFormat>Panoramiczny</PresentationFormat>
  <Paragraphs>549</Paragraphs>
  <Slides>80</Slides>
  <Notes>31</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80</vt:i4>
      </vt:variant>
    </vt:vector>
  </HeadingPairs>
  <TitlesOfParts>
    <vt:vector size="91" baseType="lpstr">
      <vt:lpstr>Arial</vt:lpstr>
      <vt:lpstr>Calibri</vt:lpstr>
      <vt:lpstr>EUAlbertina</vt:lpstr>
      <vt:lpstr>Fira Sans</vt:lpstr>
      <vt:lpstr>Old English Text MT</vt:lpstr>
      <vt:lpstr>Roboto</vt:lpstr>
      <vt:lpstr>Times New Roman</vt:lpstr>
      <vt:lpstr>Trebuchet MS</vt:lpstr>
      <vt:lpstr>Wingdings</vt:lpstr>
      <vt:lpstr>Wingdings 3</vt:lpstr>
      <vt:lpstr>Faseta</vt:lpstr>
      <vt:lpstr>Stosowanie produktów leczniczych w sposób nieuwzględniony w warunkach pozwolenia na dopuszczenie do obrotu</vt:lpstr>
      <vt:lpstr>Stosowanie produktów leczniczych  </vt:lpstr>
      <vt:lpstr>Stosowanie produktów leczniczych w sposób nieuwzględniony w warunkach pozwolenia na dopuszczenie do obrotu </vt:lpstr>
      <vt:lpstr>Artykuł 112  </vt:lpstr>
      <vt:lpstr>Artykuł 112 ust. 1  </vt:lpstr>
      <vt:lpstr>Prezentacja programu PowerPoint</vt:lpstr>
      <vt:lpstr>Artykuł 112  </vt:lpstr>
      <vt:lpstr>Prezentacja programu PowerPoint</vt:lpstr>
      <vt:lpstr>Prezentacja programu PowerPoint</vt:lpstr>
      <vt:lpstr>Prezentacja programu PowerPoint</vt:lpstr>
      <vt:lpstr>Import docelowy</vt:lpstr>
      <vt:lpstr>WNIOSEK o import docelowy</vt:lpstr>
      <vt:lpstr>Opinia naukowa</vt:lpstr>
      <vt:lpstr>Prezentacja programu PowerPoint</vt:lpstr>
      <vt:lpstr>Art. 68 ust. 5 i 6 – sprowadzanie z zagranicy 5 najmniejszych opakowań produktu leczniczego</vt:lpstr>
      <vt:lpstr>Prezentacja programu PowerPoint</vt:lpstr>
      <vt:lpstr>Prezentacja programu PowerPoint</vt:lpstr>
      <vt:lpstr>Artykuł 113  </vt:lpstr>
      <vt:lpstr>Artykuł 113 ust. 1  </vt:lpstr>
      <vt:lpstr>Artykuł 113  </vt:lpstr>
      <vt:lpstr>Prezentacja programu PowerPoint</vt:lpstr>
      <vt:lpstr>Prezentacja programu PowerPoint</vt:lpstr>
      <vt:lpstr>Prezentacja programu PowerPoint</vt:lpstr>
      <vt:lpstr>Artykuł 114  </vt:lpstr>
      <vt:lpstr>Artykuł 114  </vt:lpstr>
      <vt:lpstr>Artykuł 114  </vt:lpstr>
      <vt:lpstr>Artykuł 114  </vt:lpstr>
      <vt:lpstr>Artykuł 114  </vt:lpstr>
      <vt:lpstr>Prezentacja programu PowerPoint</vt:lpstr>
      <vt:lpstr>Art. 37 ust. 5 rozporządzenia 2019/6</vt:lpstr>
      <vt:lpstr>Opinia naukowa</vt:lpstr>
      <vt:lpstr>ROZPORZĄDZENIE DELEGOWANE KOMISJI (UE) 2021/1760  z dnia 26 maja 2021 r.</vt:lpstr>
      <vt:lpstr>Opinia naukowa</vt:lpstr>
      <vt:lpstr>Prezentacja programu PowerPoint</vt:lpstr>
      <vt:lpstr>Prezentacja programu PowerPoint</vt:lpstr>
      <vt:lpstr>Ogólne zasady </vt:lpstr>
      <vt:lpstr>Definicje</vt:lpstr>
      <vt:lpstr>Definicje</vt:lpstr>
      <vt:lpstr>Rozporządzenie Parlamentu Europejskiego i Rady (WE) nr 470/2009 z dnia 6 maja 2009 r. </vt:lpstr>
      <vt:lpstr>Artykuł 1</vt:lpstr>
      <vt:lpstr>ROZPORZĄDZENIE KOMISJI (UE) NR 37/2010 z dnia 22 grudnia 2009 r.   </vt:lpstr>
      <vt:lpstr>Prezentacja programu PowerPoint</vt:lpstr>
      <vt:lpstr>Prezentacja programu PowerPoint</vt:lpstr>
      <vt:lpstr>Prezentacja programu PowerPoint</vt:lpstr>
      <vt:lpstr>Tabela 2 – substancje zakazane</vt:lpstr>
      <vt:lpstr>Artykuł 115  </vt:lpstr>
      <vt:lpstr>Artykuł 115  </vt:lpstr>
      <vt:lpstr>Artykuł 115  </vt:lpstr>
      <vt:lpstr>Artykuł 115  </vt:lpstr>
      <vt:lpstr>Artykuł 115  </vt:lpstr>
      <vt:lpstr>Prezentacja programu PowerPoint</vt:lpstr>
      <vt:lpstr>Okresy karencji</vt:lpstr>
      <vt:lpstr>Prezentacja programu PowerPoint</vt:lpstr>
      <vt:lpstr>Artykuł 115  </vt:lpstr>
      <vt:lpstr>ROZPORZĄDZENIE KOMISJI (WE) NR 1950/2006 z dnia 13 grudnia 2006 r.</vt:lpstr>
      <vt:lpstr>Wykaz substancji niezbędnych w leczeniu zwierząt z rodziny koniowatych</vt:lpstr>
      <vt:lpstr>Prezentacja programu PowerPoint</vt:lpstr>
      <vt:lpstr>Rozporządzenie wykonawcze Komisji (UE) 2021/963 z dnia 10 czerwca 2021 r. ustanawiające zasady stosowania rozporządzeń Parlamentu Europejskiego i Rady (UE) 2016/429, (UE) 2016/1012 i (UE) 2019/6 w odniesieniu do identyfikacji i rejestracji koniowatych oraz określające wzory dokumentów identyfikacyjnych dla tych zwierząt   </vt:lpstr>
      <vt:lpstr>Artykuł 38  </vt:lpstr>
      <vt:lpstr>Prezentacja programu PowerPoint</vt:lpstr>
      <vt:lpstr>Artykuł 39  </vt:lpstr>
      <vt:lpstr>Rozporządzenie delegowane Komisji (UE) 2021/577 z dnia 29 stycznia 2021 r. uzupełniające rozporządzenie Parlamentu Europejskiego i Rady (UE) 2019/6 w odniesieniu do treści i formatu informacji niezbędnych do stosowania art. 112 ust. 4 i art. 115 ust. 5, które mają być zawarte w unikalnym dożywotnim dokumencie identyfikacyjnym, o którym mowa w art. 8 ust. 4 tego rozporządzenia    </vt:lpstr>
      <vt:lpstr>Artykuł 1  </vt:lpstr>
      <vt:lpstr>ZAŁĄCZNIK I  </vt:lpstr>
      <vt:lpstr>ZAŁĄCZNIK II  </vt:lpstr>
      <vt:lpstr>Rozporządzenie Ministra Zdrowia z dnia 27 listopada 2008 r. w sprawie sposobu postępowania przy stosowaniu produktów leczniczych, w sytuacji gdy brak jest odpowiedniego produktu leczniczego weterynaryjnego dopuszczonego do obrotu dla danego gatunku zwierząt </vt:lpstr>
      <vt:lpstr>Prezentacja programu PowerPoint</vt:lpstr>
      <vt:lpstr>Prezentacja programu PowerPoint</vt:lpstr>
      <vt:lpstr>Artykuł 110  </vt:lpstr>
      <vt:lpstr>Prezentacja programu PowerPoint</vt:lpstr>
      <vt:lpstr>Prezentacja programu PowerPoint</vt:lpstr>
      <vt:lpstr>Artykuł 111  </vt:lpstr>
      <vt:lpstr>Artykuł 116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Dziękuję za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 Galewska</dc:creator>
  <cp:lastModifiedBy>Monika Galewska</cp:lastModifiedBy>
  <cp:revision>586</cp:revision>
  <dcterms:created xsi:type="dcterms:W3CDTF">2022-04-26T11:09:30Z</dcterms:created>
  <dcterms:modified xsi:type="dcterms:W3CDTF">2022-06-10T07:01:54Z</dcterms:modified>
</cp:coreProperties>
</file>