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356" r:id="rId2"/>
    <p:sldId id="1223" r:id="rId3"/>
    <p:sldId id="1224" r:id="rId4"/>
    <p:sldId id="1225" r:id="rId5"/>
    <p:sldId id="1226" r:id="rId6"/>
    <p:sldId id="1227" r:id="rId7"/>
    <p:sldId id="1228" r:id="rId8"/>
    <p:sldId id="1229" r:id="rId9"/>
    <p:sldId id="1230" r:id="rId10"/>
    <p:sldId id="1231" r:id="rId11"/>
    <p:sldId id="1233" r:id="rId12"/>
    <p:sldId id="1232" r:id="rId13"/>
    <p:sldId id="1234" r:id="rId14"/>
    <p:sldId id="1235" r:id="rId15"/>
    <p:sldId id="1236" r:id="rId16"/>
    <p:sldId id="1237" r:id="rId17"/>
    <p:sldId id="1238" r:id="rId18"/>
    <p:sldId id="1246" r:id="rId19"/>
    <p:sldId id="1247" r:id="rId20"/>
    <p:sldId id="1248" r:id="rId21"/>
    <p:sldId id="1249" r:id="rId22"/>
    <p:sldId id="1250" r:id="rId23"/>
    <p:sldId id="1239" r:id="rId24"/>
    <p:sldId id="1240" r:id="rId25"/>
    <p:sldId id="1241" r:id="rId26"/>
    <p:sldId id="1244" r:id="rId27"/>
    <p:sldId id="1242" r:id="rId28"/>
    <p:sldId id="1243" r:id="rId29"/>
    <p:sldId id="1245" r:id="rId30"/>
    <p:sldId id="1251" r:id="rId31"/>
    <p:sldId id="1252" r:id="rId32"/>
    <p:sldId id="1253" r:id="rId33"/>
    <p:sldId id="1254" r:id="rId34"/>
    <p:sldId id="1255" r:id="rId35"/>
    <p:sldId id="1256" r:id="rId36"/>
    <p:sldId id="1257" r:id="rId37"/>
    <p:sldId id="1258" r:id="rId38"/>
    <p:sldId id="1259" r:id="rId39"/>
    <p:sldId id="1260" r:id="rId40"/>
    <p:sldId id="1261" r:id="rId41"/>
    <p:sldId id="1262" r:id="rId42"/>
    <p:sldId id="1263" r:id="rId43"/>
    <p:sldId id="1264" r:id="rId44"/>
    <p:sldId id="1265" r:id="rId45"/>
    <p:sldId id="1266" r:id="rId46"/>
    <p:sldId id="1267" r:id="rId47"/>
    <p:sldId id="1268" r:id="rId48"/>
    <p:sldId id="1269" r:id="rId49"/>
    <p:sldId id="1216" r:id="rId50"/>
    <p:sldId id="1219" r:id="rId51"/>
    <p:sldId id="1217" r:id="rId52"/>
    <p:sldId id="1218" r:id="rId53"/>
    <p:sldId id="1220" r:id="rId54"/>
    <p:sldId id="1221" r:id="rId55"/>
    <p:sldId id="1222" r:id="rId56"/>
    <p:sldId id="1270" r:id="rId57"/>
    <p:sldId id="1271" r:id="rId58"/>
    <p:sldId id="1272" r:id="rId59"/>
    <p:sldId id="1273" r:id="rId60"/>
    <p:sldId id="1108" r:id="rId61"/>
  </p:sldIdLst>
  <p:sldSz cx="12192000" cy="6858000"/>
  <p:notesSz cx="6735763" cy="98663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14" autoAdjust="0"/>
    <p:restoredTop sz="75138" autoAdjust="0"/>
  </p:normalViewPr>
  <p:slideViewPr>
    <p:cSldViewPr snapToGrid="0">
      <p:cViewPr varScale="1">
        <p:scale>
          <a:sx n="87" d="100"/>
          <a:sy n="87" d="100"/>
        </p:scale>
        <p:origin x="73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1884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0B059-8DF4-4702-8A50-ACC8C45D5D5B}" type="datetimeFigureOut">
              <a:rPr lang="pl-PL" smtClean="0"/>
              <a:t>2022-06-10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C283-458B-41A7-9149-0B3C3EBB7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67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58" cy="492684"/>
          </a:xfrm>
          <a:prstGeom prst="rect">
            <a:avLst/>
          </a:prstGeom>
        </p:spPr>
        <p:txBody>
          <a:bodyPr vert="horz" lIns="91034" tIns="45518" rIns="91034" bIns="455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4738" y="0"/>
            <a:ext cx="2919458" cy="492684"/>
          </a:xfrm>
          <a:prstGeom prst="rect">
            <a:avLst/>
          </a:prstGeom>
        </p:spPr>
        <p:txBody>
          <a:bodyPr vert="horz" lIns="91034" tIns="45518" rIns="91034" bIns="455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D4E8E3-9C96-4F67-A2CE-7774047426A4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4" tIns="45518" rIns="91034" bIns="45518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04" y="4686815"/>
            <a:ext cx="5387356" cy="4438894"/>
          </a:xfrm>
          <a:prstGeom prst="rect">
            <a:avLst/>
          </a:prstGeom>
        </p:spPr>
        <p:txBody>
          <a:bodyPr vert="horz" lIns="91034" tIns="45518" rIns="91034" bIns="45518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2050"/>
            <a:ext cx="2919458" cy="492684"/>
          </a:xfrm>
          <a:prstGeom prst="rect">
            <a:avLst/>
          </a:prstGeom>
        </p:spPr>
        <p:txBody>
          <a:bodyPr vert="horz" lIns="91034" tIns="45518" rIns="91034" bIns="455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4738" y="9372050"/>
            <a:ext cx="2919458" cy="492684"/>
          </a:xfrm>
          <a:prstGeom prst="rect">
            <a:avLst/>
          </a:prstGeom>
        </p:spPr>
        <p:txBody>
          <a:bodyPr vert="horz" lIns="91034" tIns="45518" rIns="91034" bIns="455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0CCF8D-8FBF-4909-9103-F4E74C0F66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073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5B509-DF5B-4D36-B0B3-E2CEB1D8A200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48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22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7009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23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3378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24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9636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25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1634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26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44463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27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9684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28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74595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29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7688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30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13549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31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2108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EF2E864B-A347-4492-A409-AA909419A42D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14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778250" y="9264650"/>
            <a:ext cx="28860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fld id="{9CE8F104-9B86-488A-B644-722F9EF3A45D}" type="slidenum">
              <a:rPr lang="pl-PL" altLang="pl-PL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 typeface="Calibri" panose="020F0502020204030204" pitchFamily="34" charset="0"/>
                <a:buNone/>
              </a:pPr>
              <a:t>14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1111250" y="731838"/>
            <a:ext cx="4446588" cy="3657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2400">
              <a:solidFill>
                <a:schemeClr val="bg1"/>
              </a:solidFill>
            </a:endParaRP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32107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32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6411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33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36541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34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629250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35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36584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36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18986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37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214655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38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38830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39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53340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40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47626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41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41201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16595AC0-A698-4C2A-966D-F0DDDBCB6018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15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778250" y="9264650"/>
            <a:ext cx="28860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fld id="{FF72C3FD-EC3A-4343-B765-C9EF38C877F2}" type="slidenum">
              <a:rPr lang="pl-PL" altLang="pl-PL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 typeface="Calibri" panose="020F0502020204030204" pitchFamily="34" charset="0"/>
                <a:buNone/>
              </a:pPr>
              <a:t>15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1111250" y="731838"/>
            <a:ext cx="4446588" cy="3657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2400">
              <a:solidFill>
                <a:schemeClr val="bg1"/>
              </a:solidFill>
            </a:endParaRP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35669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42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97498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43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87355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44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71571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45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35409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46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4800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47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43586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CCF8D-8FBF-4909-9103-F4E74C0F6625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5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80692480-AE9E-44B5-96E5-4A89B519EF19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16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6957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17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52547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18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63692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19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4798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20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9285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773E7FD4-6C4D-4847-B8E9-1193DC4F095C}" type="slidenum">
              <a:rPr lang="pl-PL" altLang="pl-P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21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1838"/>
            <a:ext cx="6494463" cy="365442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241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2051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833E304-8090-4FC3-AC7A-81BD21BC294F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1900617-DC5C-42AB-A741-9363AD615B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0DCD-E3AF-4B00-AEB9-FA1F601D07D2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BE6E-DE02-4F04-AC4F-0E48F2CEDC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AF51-5ED2-409F-B10A-38A631BB04BD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FD01A2-CEB6-4588-BE9C-4336956F8C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02BA370-F276-45A4-8652-B13B9579A3B3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2D55EB-A613-493E-B8AA-A4DAE96D0A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98F5-D0FF-4496-8F14-14ACF5978FA8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4BA3-2769-42AD-9DB3-BC8EEA474D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8971-5C61-451F-BC52-C4AF7C1AAC47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EC1B-F878-493F-8C21-9AE319759D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318B-8EBF-4ADD-9681-C719D28583D8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E87A-E609-4647-B01D-32B911BC75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3CA23C-1F50-4163-B2D9-26B8CEE549DF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43EE-870F-4AC6-8BAD-FC34F0D434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E072-CD2E-4099-99C4-0ECE779F2848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F7A6-4754-4D95-B025-9C6A9B1E75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6262-801F-4C2F-A865-BE3D32C12528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237F-ECF1-4FE3-9A69-3526405DFA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D10A-3FAD-4696-BE1D-8D3D0AD1B8EE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73F6-E6D4-4405-96A1-8BD8A02182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D4CE-195C-4B53-A333-096C7B4634A2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6680-3295-49EF-9E54-BC27FD8950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6BBC-4C6A-4279-8F90-88FB35B39A01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5060-9D19-4544-92F1-F9DE138186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654D-D2C9-4F1D-8DB1-C848253FC431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F31A-CF5F-4AE3-9A53-00DC3D52F3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8BCCF7-33B6-4547-854F-3C9000F8245A}" type="datetimeFigureOut">
              <a:rPr lang="pl-PL"/>
              <a:pPr>
                <a:defRPr/>
              </a:pPr>
              <a:t>2022-06-10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7A577-2308-4E68-A249-AD2B159B45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7" r:id="rId11"/>
    <p:sldLayoutId id="2147483678" r:id="rId12"/>
    <p:sldLayoutId id="2147483673" r:id="rId13"/>
    <p:sldLayoutId id="214748367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AidUA@msz.gov.pl" TargetMode="External"/><Relationship Id="rId2" Type="http://schemas.openxmlformats.org/officeDocument/2006/relationships/hyperlink" Target="http://www.pomagamukrainie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8763" y="1433513"/>
            <a:ext cx="9197975" cy="390207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pl-PL" sz="3200" b="1" cap="none" dirty="0">
                <a:solidFill>
                  <a:srgbClr val="262626"/>
                </a:solidFill>
              </a:rPr>
              <a:t/>
            </a:r>
            <a:br>
              <a:rPr lang="pl-PL" sz="3200" b="1" cap="none" dirty="0">
                <a:solidFill>
                  <a:srgbClr val="262626"/>
                </a:solidFill>
              </a:rPr>
            </a:br>
            <a:r>
              <a:rPr lang="pl-PL" sz="2800" b="1" cap="none" dirty="0">
                <a:solidFill>
                  <a:srgbClr val="262626"/>
                </a:solidFill>
              </a:rPr>
              <a:t/>
            </a:r>
            <a:br>
              <a:rPr lang="pl-PL" sz="2800" b="1" cap="none" dirty="0">
                <a:solidFill>
                  <a:srgbClr val="262626"/>
                </a:solidFill>
              </a:rPr>
            </a:br>
            <a:r>
              <a:rPr lang="pl-PL" sz="2800" b="1" u="sng" cap="none" dirty="0">
                <a:solidFill>
                  <a:srgbClr val="262626"/>
                </a:solidFill>
              </a:rPr>
              <a:t/>
            </a:r>
            <a:br>
              <a:rPr lang="pl-PL" sz="2800" b="1" u="sng" cap="none" dirty="0">
                <a:solidFill>
                  <a:srgbClr val="262626"/>
                </a:solidFill>
              </a:rPr>
            </a:br>
            <a:r>
              <a:rPr lang="pl-PL" sz="2800" b="1" u="sng" cap="none" dirty="0">
                <a:solidFill>
                  <a:srgbClr val="262626"/>
                </a:solidFill>
              </a:rPr>
              <a:t/>
            </a:r>
            <a:br>
              <a:rPr lang="pl-PL" sz="2800" b="1" u="sng" cap="none" dirty="0">
                <a:solidFill>
                  <a:srgbClr val="262626"/>
                </a:solidFill>
              </a:rPr>
            </a:br>
            <a:r>
              <a:rPr lang="pl-PL" sz="2400" b="1" u="sng" cap="none" dirty="0">
                <a:solidFill>
                  <a:srgbClr val="262626"/>
                </a:solidFill>
              </a:rPr>
              <a:t/>
            </a:r>
            <a:br>
              <a:rPr lang="pl-PL" sz="2400" b="1" u="sng" cap="none" dirty="0">
                <a:solidFill>
                  <a:srgbClr val="262626"/>
                </a:solidFill>
              </a:rPr>
            </a:br>
            <a:r>
              <a:rPr lang="pl-PL" sz="2000" b="1" u="sng" cap="none" dirty="0">
                <a:solidFill>
                  <a:srgbClr val="262626"/>
                </a:solidFill>
              </a:rPr>
              <a:t/>
            </a:r>
            <a:br>
              <a:rPr lang="pl-PL" sz="2000" b="1" u="sng" cap="none" dirty="0">
                <a:solidFill>
                  <a:srgbClr val="262626"/>
                </a:solidFill>
              </a:rPr>
            </a:br>
            <a:r>
              <a:rPr lang="pl-PL" sz="1800" cap="none" dirty="0" smtClean="0">
                <a:solidFill>
                  <a:srgbClr val="262626"/>
                </a:solidFill>
                <a:latin typeface="+mn-lt"/>
              </a:rPr>
              <a:t>Ogólnopolska Konferencja Farmaceutyczna </a:t>
            </a:r>
            <a:r>
              <a:rPr lang="pl-PL" sz="1800" cap="none" dirty="0">
                <a:solidFill>
                  <a:srgbClr val="262626"/>
                </a:solidFill>
                <a:latin typeface="+mn-lt"/>
              </a:rPr>
              <a:t>Lekarzy Weterynarii </a:t>
            </a:r>
            <a:r>
              <a:rPr lang="pl-PL" sz="1800" cap="none" dirty="0" smtClean="0">
                <a:solidFill>
                  <a:srgbClr val="262626"/>
                </a:solidFill>
                <a:latin typeface="+mn-lt"/>
              </a:rPr>
              <a:t/>
            </a:r>
            <a:br>
              <a:rPr lang="pl-PL" sz="1800" cap="none" dirty="0" smtClean="0">
                <a:solidFill>
                  <a:srgbClr val="262626"/>
                </a:solidFill>
                <a:latin typeface="+mn-lt"/>
              </a:rPr>
            </a:br>
            <a:r>
              <a:rPr lang="pl-PL" sz="1800" cap="none" dirty="0">
                <a:solidFill>
                  <a:srgbClr val="262626"/>
                </a:solidFill>
                <a:latin typeface="+mn-lt"/>
              </a:rPr>
              <a:t/>
            </a:r>
            <a:br>
              <a:rPr lang="pl-PL" sz="1800" cap="none" dirty="0">
                <a:solidFill>
                  <a:srgbClr val="262626"/>
                </a:solidFill>
                <a:latin typeface="+mn-lt"/>
              </a:rPr>
            </a:br>
            <a:r>
              <a:rPr lang="pl-PL" sz="1800" cap="none" dirty="0" smtClean="0">
                <a:solidFill>
                  <a:srgbClr val="262626"/>
                </a:solidFill>
                <a:latin typeface="+mn-lt"/>
              </a:rPr>
              <a:t>„</a:t>
            </a:r>
            <a:r>
              <a:rPr lang="pl-PL" sz="1800" cap="none" dirty="0">
                <a:solidFill>
                  <a:srgbClr val="262626"/>
                </a:solidFill>
                <a:latin typeface="+mn-lt"/>
              </a:rPr>
              <a:t>Zadania i obowiązki lekarza weterynarii w świetle nowych przepisów prawa dotyczącego produktów leczniczych weterynaryjnych oraz pasz leczniczych”</a:t>
            </a:r>
            <a:br>
              <a:rPr lang="pl-PL" sz="1800" cap="none" dirty="0">
                <a:solidFill>
                  <a:srgbClr val="262626"/>
                </a:solidFill>
                <a:latin typeface="+mn-lt"/>
              </a:rPr>
            </a:br>
            <a:r>
              <a:rPr lang="pl-PL" sz="1800" cap="none" dirty="0">
                <a:solidFill>
                  <a:srgbClr val="000000"/>
                </a:solidFill>
                <a:latin typeface="+mn-lt"/>
              </a:rPr>
              <a:t/>
            </a:r>
            <a:br>
              <a:rPr lang="pl-PL" sz="1800" cap="none" dirty="0">
                <a:solidFill>
                  <a:srgbClr val="000000"/>
                </a:solidFill>
                <a:latin typeface="+mn-lt"/>
              </a:rPr>
            </a:br>
            <a: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lek. wet. </a:t>
            </a:r>
            <a:r>
              <a:rPr lang="pl-PL" sz="1800" cap="none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Marta Koncewicz-Jarząb</a:t>
            </a:r>
            <a: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/>
            </a:r>
            <a:b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/>
            </a:r>
            <a:b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pl-PL" sz="1800" cap="none" dirty="0">
                <a:solidFill>
                  <a:srgbClr val="2E663E"/>
                </a:solidFill>
                <a:latin typeface="+mn-lt"/>
              </a:rPr>
              <a:t>Główny Inspektorat Weterynarii</a:t>
            </a:r>
            <a:br>
              <a:rPr lang="pl-PL" sz="1800" cap="none" dirty="0">
                <a:solidFill>
                  <a:srgbClr val="2E663E"/>
                </a:solidFill>
                <a:latin typeface="+mn-lt"/>
              </a:rPr>
            </a:br>
            <a: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/>
            </a:r>
            <a:b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pl-PL" sz="1800" cap="none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11 czerwca </a:t>
            </a:r>
            <a:r>
              <a:rPr lang="pl-PL" sz="1800" cap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2022 r .</a:t>
            </a:r>
            <a:r>
              <a:rPr lang="pl-PL" sz="1800" u="sng" cap="none" dirty="0">
                <a:solidFill>
                  <a:srgbClr val="262626"/>
                </a:solidFill>
                <a:latin typeface="+mn-lt"/>
              </a:rPr>
              <a:t/>
            </a:r>
            <a:br>
              <a:rPr lang="pl-PL" sz="1800" u="sng" cap="none" dirty="0">
                <a:solidFill>
                  <a:srgbClr val="262626"/>
                </a:solidFill>
                <a:latin typeface="+mn-lt"/>
              </a:rPr>
            </a:br>
            <a:r>
              <a:rPr lang="pl-PL" sz="2800" cap="none" dirty="0">
                <a:solidFill>
                  <a:srgbClr val="262626"/>
                </a:solidFill>
              </a:rPr>
              <a:t/>
            </a:r>
            <a:br>
              <a:rPr lang="pl-PL" sz="2800" cap="none" dirty="0">
                <a:solidFill>
                  <a:srgbClr val="262626"/>
                </a:solidFill>
              </a:rPr>
            </a:br>
            <a:r>
              <a:rPr lang="pl-PL" sz="3200" cap="none" dirty="0">
                <a:solidFill>
                  <a:srgbClr val="262626"/>
                </a:solidFill>
                <a:latin typeface="Arial" charset="0"/>
              </a:rPr>
              <a:t/>
            </a:r>
            <a:br>
              <a:rPr lang="pl-PL" sz="3200" cap="none" dirty="0">
                <a:solidFill>
                  <a:srgbClr val="262626"/>
                </a:solidFill>
                <a:latin typeface="Arial" charset="0"/>
              </a:rPr>
            </a:br>
            <a:r>
              <a:rPr lang="pl-PL" sz="3200" i="1" cap="none" dirty="0">
                <a:solidFill>
                  <a:srgbClr val="262626"/>
                </a:solidFill>
              </a:rPr>
              <a:t> </a:t>
            </a:r>
            <a:br>
              <a:rPr lang="pl-PL" sz="3200" i="1" cap="none" dirty="0">
                <a:solidFill>
                  <a:srgbClr val="262626"/>
                </a:solidFill>
              </a:rPr>
            </a:br>
            <a:r>
              <a:rPr lang="pl-PL" sz="3200" i="1" cap="none" dirty="0">
                <a:solidFill>
                  <a:srgbClr val="262626"/>
                </a:solidFill>
              </a:rPr>
              <a:t/>
            </a:r>
            <a:br>
              <a:rPr lang="pl-PL" sz="3200" i="1" cap="none" dirty="0">
                <a:solidFill>
                  <a:srgbClr val="262626"/>
                </a:solidFill>
              </a:rPr>
            </a:br>
            <a:r>
              <a:rPr lang="pl-PL" sz="2000" b="1" cap="none" dirty="0">
                <a:solidFill>
                  <a:srgbClr val="262626"/>
                </a:solidFill>
              </a:rPr>
              <a:t/>
            </a:r>
            <a:br>
              <a:rPr lang="pl-PL" sz="2000" b="1" cap="none" dirty="0">
                <a:solidFill>
                  <a:srgbClr val="262626"/>
                </a:solidFill>
              </a:rPr>
            </a:br>
            <a:r>
              <a:rPr lang="pl-PL" altLang="pl-PL" sz="2000" b="1" cap="none" dirty="0">
                <a:solidFill>
                  <a:schemeClr val="tx1"/>
                </a:solidFill>
              </a:rPr>
              <a:t/>
            </a:r>
            <a:br>
              <a:rPr lang="pl-PL" altLang="pl-PL" sz="2000" b="1" cap="none" dirty="0">
                <a:solidFill>
                  <a:schemeClr val="tx1"/>
                </a:solidFill>
              </a:rPr>
            </a:br>
            <a:endParaRPr lang="pl-PL" sz="2000" cap="none" dirty="0">
              <a:solidFill>
                <a:srgbClr val="262626"/>
              </a:solidFill>
            </a:endParaRPr>
          </a:p>
        </p:txBody>
      </p:sp>
      <p:pic>
        <p:nvPicPr>
          <p:cNvPr id="17410" name="Picture 4" descr="Znalezione obrazy dla zapytania inspekcja weterynaryjn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888" y="4325938"/>
            <a:ext cx="1271587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8299" y="616946"/>
            <a:ext cx="10276901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u="sng" dirty="0" smtClean="0"/>
              <a:t>2. zasady nabywania i stosowania weterynaryjnych produktów leczniczych </a:t>
            </a:r>
          </a:p>
          <a:p>
            <a:pPr marL="0" indent="0" algn="ctr">
              <a:buNone/>
            </a:pPr>
            <a:endParaRPr lang="pl-PL" u="sng" dirty="0" smtClean="0"/>
          </a:p>
          <a:p>
            <a:pPr marL="0" indent="0" algn="ctr">
              <a:buNone/>
            </a:pPr>
            <a:r>
              <a:rPr lang="pl-PL" dirty="0"/>
              <a:t>o</a:t>
            </a:r>
            <a:r>
              <a:rPr lang="pl-PL" dirty="0" smtClean="0"/>
              <a:t>brót wyłącznie pomiędzy podmiotami uprawnionymi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rozporządzenie </a:t>
            </a:r>
            <a:r>
              <a:rPr lang="pl-PL" dirty="0"/>
              <a:t>Ministra Rolnictwa i Rozwoju Wsi z dnia 30 października 2008 r. w sprawie wykazu podmiotów uprawnionych do zakupu produktów leczniczych weterynaryjnych w hurtowniach farmaceutycznych produktów leczniczych weterynaryjnych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299" y="1151704"/>
            <a:ext cx="100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1508" y="826265"/>
            <a:ext cx="7864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84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4493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299" y="1151704"/>
            <a:ext cx="100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1508" y="826265"/>
            <a:ext cx="7864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02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299" y="1151704"/>
            <a:ext cx="100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1508" y="826265"/>
            <a:ext cx="7864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066800" y="826266"/>
            <a:ext cx="10058400" cy="520941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a</a:t>
            </a:r>
            <a:r>
              <a:rPr lang="pl-PL" dirty="0" smtClean="0"/>
              <a:t>rt. 101 rozporządzenia (WE) nr 2019/6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hurtownik </a:t>
            </a:r>
            <a:r>
              <a:rPr lang="pl-PL" dirty="0"/>
              <a:t>dostarcza weterynaryjne produkty lecznicze wyłącznie osobom uprawnionym do prowadzenia działalności detalicznej w danym państwie </a:t>
            </a:r>
            <a:r>
              <a:rPr lang="pl-PL" dirty="0" smtClean="0"/>
              <a:t>członkowskim, </a:t>
            </a:r>
            <a:r>
              <a:rPr lang="pl-PL" dirty="0"/>
              <a:t>innym hurtownikom </a:t>
            </a:r>
            <a:r>
              <a:rPr lang="pl-PL" dirty="0" smtClean="0"/>
              <a:t>weterynaryjnych produktów </a:t>
            </a:r>
            <a:r>
              <a:rPr lang="pl-PL" dirty="0"/>
              <a:t>leczniczych oraz innym osobom lub podmiotom zgodnie z prawem </a:t>
            </a:r>
            <a:r>
              <a:rPr lang="pl-PL" dirty="0" smtClean="0"/>
              <a:t>krajowym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679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299" y="1151704"/>
            <a:ext cx="100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1508" y="826265"/>
            <a:ext cx="7864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066800" y="550843"/>
            <a:ext cx="10058400" cy="584995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Należy zharmonizować w Unii warunki regulujące dostarczanie ogółowi społeczeństwa </a:t>
            </a:r>
            <a:r>
              <a:rPr lang="pl-PL" dirty="0" smtClean="0"/>
              <a:t>weterynaryjnych produktów </a:t>
            </a:r>
            <a:r>
              <a:rPr lang="pl-PL" dirty="0"/>
              <a:t>leczniczych. Weterynaryjne produkty lecznicze powinny być dostarczane </a:t>
            </a:r>
            <a:r>
              <a:rPr lang="pl-PL" u="sng" dirty="0"/>
              <a:t>wyłącznie przez </a:t>
            </a:r>
            <a:r>
              <a:rPr lang="pl-PL" u="sng" dirty="0" smtClean="0"/>
              <a:t>osoby uprawnione </a:t>
            </a:r>
            <a:r>
              <a:rPr lang="pl-PL" u="sng" dirty="0"/>
              <a:t>do tego </a:t>
            </a:r>
            <a:r>
              <a:rPr lang="pl-PL" dirty="0"/>
              <a:t>przez państwo członkowskie, w którym prowadzą działalność. </a:t>
            </a: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Jednocześnie</a:t>
            </a:r>
            <a:r>
              <a:rPr lang="pl-PL" dirty="0"/>
              <a:t>, aby </a:t>
            </a:r>
            <a:r>
              <a:rPr lang="pl-PL" dirty="0" smtClean="0"/>
              <a:t>poprawić dostęp </a:t>
            </a:r>
            <a:r>
              <a:rPr lang="pl-PL" dirty="0"/>
              <a:t>do weterynaryjnych produktów leczniczych w Unii, </a:t>
            </a:r>
            <a:r>
              <a:rPr lang="pl-PL" u="sng" dirty="0"/>
              <a:t>osoby prowadzące handel detaliczny uprawnione </a:t>
            </a:r>
            <a:r>
              <a:rPr lang="pl-PL" u="sng" dirty="0" smtClean="0"/>
              <a:t>do dostarczania </a:t>
            </a:r>
            <a:r>
              <a:rPr lang="pl-PL" u="sng" dirty="0"/>
              <a:t>weterynaryjnych produktów leczniczych </a:t>
            </a:r>
            <a:r>
              <a:rPr lang="pl-PL" dirty="0"/>
              <a:t>przez właściwy organ w państwie członkowskim, w </a:t>
            </a:r>
            <a:r>
              <a:rPr lang="pl-PL" dirty="0" smtClean="0"/>
              <a:t>którym mają </a:t>
            </a:r>
            <a:r>
              <a:rPr lang="pl-PL" dirty="0"/>
              <a:t>siedzibę, powinny mieć prawo sprzedawania na odległość weterynaryjnych produktów leczniczych wydawanych bez recepty weterynaryjnej nabywcom z innych państw członkowskich. </a:t>
            </a: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Jednak </a:t>
            </a:r>
            <a:r>
              <a:rPr lang="pl-PL" dirty="0"/>
              <a:t>biorąc pod uwagę fakt, </a:t>
            </a:r>
            <a:r>
              <a:rPr lang="pl-PL" dirty="0" smtClean="0"/>
              <a:t>że w </a:t>
            </a:r>
            <a:r>
              <a:rPr lang="pl-PL" dirty="0"/>
              <a:t>niektórych państwach członkowskich powszechną praktyką jest sprzedaż na odległość również tych weterynaryjnych produktów leczniczych, które są wydawane na receptę, państwa członkowskie powinny mieć </a:t>
            </a:r>
            <a:r>
              <a:rPr lang="pl-PL" dirty="0" smtClean="0"/>
              <a:t>możliwość kontynuowania </a:t>
            </a:r>
            <a:r>
              <a:rPr lang="pl-PL" dirty="0"/>
              <a:t>takich praktyk na określonych </a:t>
            </a:r>
            <a:r>
              <a:rPr lang="pl-PL" u="sng" dirty="0"/>
              <a:t>warunkach i wyłącznie na swoim terytorium</a:t>
            </a:r>
            <a:r>
              <a:rPr lang="pl-PL" dirty="0"/>
              <a:t>. W takim przypadku </a:t>
            </a:r>
            <a:r>
              <a:rPr lang="pl-PL" dirty="0" smtClean="0"/>
              <a:t>te państwa </a:t>
            </a:r>
            <a:r>
              <a:rPr lang="pl-PL" dirty="0"/>
              <a:t>członkowskie powinny przyjąć odpowiednie środki w celu uniknięcia niezamierzonych skutków </a:t>
            </a:r>
            <a:r>
              <a:rPr lang="pl-PL" dirty="0" smtClean="0"/>
              <a:t>takiego dostarczania </a:t>
            </a:r>
            <a:r>
              <a:rPr lang="pl-PL" dirty="0"/>
              <a:t>i ustanowić przepisy przewidujące odpowiednie kary.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2670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1800" dirty="0">
              <a:latin typeface="+mn-lt"/>
            </a:endParaRP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981200" y="1417638"/>
            <a:ext cx="8305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6700" indent="-26670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633413" indent="-24130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E3314F"/>
              </a:buClr>
              <a:buSzPct val="70000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Clr>
                <a:srgbClr val="E3314F"/>
              </a:buClr>
              <a:buSzPct val="70000"/>
            </a:pPr>
            <a:r>
              <a:rPr lang="pl-PL" altLang="pl-PL" sz="1800" dirty="0">
                <a:solidFill>
                  <a:srgbClr val="000000"/>
                </a:solidFill>
                <a:latin typeface="+mn-lt"/>
              </a:rPr>
              <a:t>Lekarz weterynarii świadczący usługi lekarsko-weterynaryjne w ramach zakładu leczniczego dla zwierząt jest zobowiązany do prowadzenia dokumentacji  w odniesieniu do każdej transakcji, dotyczącej produktów leczniczych weterynaryjnych </a:t>
            </a:r>
            <a:r>
              <a:rPr lang="pl-PL" altLang="pl-PL" sz="1800" dirty="0" smtClean="0">
                <a:solidFill>
                  <a:srgbClr val="000000"/>
                </a:solidFill>
                <a:latin typeface="+mn-lt"/>
              </a:rPr>
              <a:t>wydawanych </a:t>
            </a:r>
            <a:r>
              <a:rPr lang="pl-PL" altLang="pl-PL" sz="1800" dirty="0">
                <a:solidFill>
                  <a:srgbClr val="000000"/>
                </a:solidFill>
                <a:latin typeface="+mn-lt"/>
              </a:rPr>
              <a:t>z przepisu, w postaci: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E3314F"/>
              </a:buClr>
              <a:buSzPct val="70000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  <a:p>
            <a:pPr marL="392113" lvl="1" indent="0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</a:pPr>
            <a:r>
              <a:rPr lang="pl-PL" altLang="pl-PL" sz="1800" dirty="0" smtClean="0">
                <a:solidFill>
                  <a:srgbClr val="000000"/>
                </a:solidFill>
                <a:latin typeface="+mn-lt"/>
              </a:rPr>
              <a:t>- dokumentacji </a:t>
            </a:r>
            <a:r>
              <a:rPr lang="pl-PL" altLang="pl-PL" sz="1800" dirty="0">
                <a:solidFill>
                  <a:srgbClr val="000000"/>
                </a:solidFill>
                <a:latin typeface="+mn-lt"/>
              </a:rPr>
              <a:t>obrotu detalicznego,</a:t>
            </a: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  <a:p>
            <a:pPr marL="392113" lvl="1" indent="0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</a:pPr>
            <a:r>
              <a:rPr lang="pl-PL" altLang="pl-PL" sz="1800" dirty="0" smtClean="0">
                <a:solidFill>
                  <a:srgbClr val="000000"/>
                </a:solidFill>
                <a:latin typeface="+mn-lt"/>
              </a:rPr>
              <a:t>- dokumentacji </a:t>
            </a:r>
            <a:r>
              <a:rPr lang="pl-PL" altLang="pl-PL" sz="1800" dirty="0">
                <a:solidFill>
                  <a:srgbClr val="000000"/>
                </a:solidFill>
                <a:latin typeface="+mn-lt"/>
              </a:rPr>
              <a:t>lekarsko-weterynaryjnej.</a:t>
            </a: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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  <a:p>
            <a:pPr lvl="1" algn="ctr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</a:pPr>
            <a:r>
              <a:rPr lang="pl-PL" altLang="pl-PL" sz="1800" i="1" dirty="0">
                <a:solidFill>
                  <a:srgbClr val="000000"/>
                </a:solidFill>
                <a:latin typeface="+mn-lt"/>
              </a:rPr>
              <a:t>(art</a:t>
            </a:r>
            <a:r>
              <a:rPr lang="pl-PL" altLang="pl-PL" sz="1800" i="1" dirty="0" smtClean="0">
                <a:solidFill>
                  <a:srgbClr val="000000"/>
                </a:solidFill>
                <a:latin typeface="+mn-lt"/>
              </a:rPr>
              <a:t>. 69 </a:t>
            </a:r>
            <a:r>
              <a:rPr lang="pl-PL" altLang="pl-PL" sz="1800" i="1" dirty="0">
                <a:solidFill>
                  <a:srgbClr val="000000"/>
                </a:solidFill>
                <a:latin typeface="+mn-lt"/>
              </a:rPr>
              <a:t>ust.1 ustawy Prawo farmaceutyczne)</a:t>
            </a:r>
            <a:r>
              <a:rPr lang="ar-SA" altLang="pl-PL" sz="1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‏</a:t>
            </a:r>
            <a:endParaRPr lang="pl-PL" altLang="pl-PL" sz="1800" i="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9448801" y="6356350"/>
            <a:ext cx="7604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>
                <a:srgbClr val="4B251A"/>
              </a:buClr>
              <a:buSzPct val="100000"/>
              <a:buFont typeface="Arial" panose="020B0604020202020204" pitchFamily="34" charset="0"/>
              <a:buNone/>
            </a:pPr>
            <a:endParaRPr lang="pl-PL" altLang="pl-PL" sz="1200" dirty="0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1825625" y="-17463"/>
            <a:ext cx="85344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>
                <a:srgbClr val="E0A208"/>
              </a:buClr>
              <a:buSzPct val="100000"/>
              <a:buFont typeface="Century Schoolbook" pitchFamily="18" charset="0"/>
              <a:buNone/>
            </a:pPr>
            <a:r>
              <a:rPr lang="pl-PL" altLang="pl-PL" sz="1800" u="sng" dirty="0" smtClean="0">
                <a:solidFill>
                  <a:schemeClr val="tx1"/>
                </a:solidFill>
                <a:latin typeface="+mn-lt"/>
              </a:rPr>
              <a:t>3. prowadzenie dokumentacji leczenia zwierząt, od których lub z których pozyskuje się żywność</a:t>
            </a:r>
            <a:endParaRPr lang="pl-PL" altLang="pl-PL" sz="1800" u="sng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87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9448801" y="6356350"/>
            <a:ext cx="7604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>
                <a:srgbClr val="4B251A"/>
              </a:buClr>
              <a:buSzPct val="100000"/>
              <a:buFont typeface="Arial" panose="020B0604020202020204" pitchFamily="34" charset="0"/>
              <a:buNone/>
            </a:pPr>
            <a:fld id="{6D3F028E-8A75-467B-A2D4-C4C9612C83ED}" type="slidenum">
              <a:rPr lang="pl-PL" altLang="pl-PL" sz="1200">
                <a:solidFill>
                  <a:srgbClr val="4B251A"/>
                </a:solidFill>
                <a:latin typeface="Arial" panose="020B0604020202020204" pitchFamily="34" charset="0"/>
              </a:rPr>
              <a:pPr algn="r" eaLnBrk="1" hangingPunct="1">
                <a:buClr>
                  <a:srgbClr val="4B251A"/>
                </a:buClr>
                <a:buSzPct val="100000"/>
                <a:buFont typeface="Arial" panose="020B0604020202020204" pitchFamily="34" charset="0"/>
                <a:buNone/>
              </a:pPr>
              <a:t>15</a:t>
            </a:fld>
            <a:endParaRPr lang="pl-PL" altLang="pl-PL" sz="1200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pic>
        <p:nvPicPr>
          <p:cNvPr id="1126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5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90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4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26265" y="553052"/>
            <a:ext cx="105836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a</a:t>
            </a:r>
            <a:r>
              <a:rPr lang="pl-PL" dirty="0" smtClean="0">
                <a:latin typeface="+mn-lt"/>
              </a:rPr>
              <a:t>ktualnie 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art</a:t>
            </a:r>
            <a:r>
              <a:rPr lang="pl-PL" dirty="0">
                <a:latin typeface="+mn-lt"/>
              </a:rPr>
              <a:t>. 53. </a:t>
            </a:r>
            <a:r>
              <a:rPr lang="pl-PL" dirty="0" smtClean="0">
                <a:latin typeface="+mn-lt"/>
              </a:rPr>
              <a:t>ustawy o ochronie zdrowia zwierząt oraz zwalczaniu chorób zakaźnych zwierząt</a:t>
            </a:r>
          </a:p>
          <a:p>
            <a:pPr algn="ctr"/>
            <a:r>
              <a:rPr lang="pl-PL" dirty="0" smtClean="0">
                <a:latin typeface="+mn-lt"/>
              </a:rPr>
              <a:t>Ewidencja </a:t>
            </a:r>
            <a:r>
              <a:rPr lang="pl-PL" dirty="0">
                <a:latin typeface="+mn-lt"/>
              </a:rPr>
              <a:t>leczenia zwierząt gospodarskich </a:t>
            </a: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1. Posiadacz </a:t>
            </a:r>
            <a:r>
              <a:rPr lang="pl-PL" dirty="0">
                <a:latin typeface="+mn-lt"/>
              </a:rPr>
              <a:t>zwierząt gospodarskich jest obowiązany do prowadzenia ewidencji leczenia zwierząt.</a:t>
            </a: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2. Lekarze </a:t>
            </a:r>
            <a:r>
              <a:rPr lang="pl-PL" dirty="0">
                <a:latin typeface="+mn-lt"/>
              </a:rPr>
              <a:t>weterynarii są obowiązani do prowadzenia dokumentacji lekarsko-weterynaryjnej z wykonywanych zabiegów leczniczych i profilaktycznych oraz stosowanych produktów leczniczych i pasz leczniczych.</a:t>
            </a: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3. Lekarz </a:t>
            </a:r>
            <a:r>
              <a:rPr lang="pl-PL" dirty="0">
                <a:latin typeface="+mn-lt"/>
              </a:rPr>
              <a:t>weterynarii leczący zwierzęta dokonuje wpisów w ewidencji leczenia zwierząt.</a:t>
            </a:r>
          </a:p>
        </p:txBody>
      </p:sp>
    </p:spTree>
    <p:extLst>
      <p:ext uri="{BB962C8B-B14F-4D97-AF65-F5344CB8AC3E}">
        <p14:creationId xmlns:p14="http://schemas.microsoft.com/office/powerpoint/2010/main" val="3281241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26265" y="553052"/>
            <a:ext cx="1058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589" y="553052"/>
            <a:ext cx="1070839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p</a:t>
            </a:r>
            <a:r>
              <a:rPr lang="pl-PL" dirty="0" smtClean="0">
                <a:latin typeface="+mn-lt"/>
              </a:rPr>
              <a:t>ropozycja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a</a:t>
            </a:r>
            <a:r>
              <a:rPr lang="pl-PL" dirty="0" smtClean="0">
                <a:latin typeface="+mn-lt"/>
              </a:rPr>
              <a:t>rt</a:t>
            </a:r>
            <a:r>
              <a:rPr lang="pl-PL" dirty="0">
                <a:latin typeface="+mn-lt"/>
              </a:rPr>
              <a:t>. 53.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1</a:t>
            </a:r>
            <a:r>
              <a:rPr lang="pl-PL" dirty="0">
                <a:latin typeface="+mn-lt"/>
              </a:rPr>
              <a:t>. Lekarze weterynarii świadczący usługi lekarsko-weterynaryjne w ramach zakładu leczniczego dla zwierząt dokonują wpisów w prowadzonej dokumentacji leczenia zwierząt gospodarskich dotyczącej stosowanych produktów leczniczych i pasz leczniczych oraz wykonywanych zabiegów leczniczych i profilaktycznych w formie elektronicznej w systemie teleinformatycznym dostarczonym przez Inspekcję Weterynaryjną</a:t>
            </a:r>
            <a:r>
              <a:rPr lang="pl-PL" dirty="0" smtClean="0">
                <a:latin typeface="+mn-lt"/>
              </a:rPr>
              <a:t>.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2. Posiadacz zwierząt gospodarskich ma dostęp do dokumentacji leczenia zwierząt gospodarskich, o której mowa w ust. 1, w systemie teleinformatycznym dostarczonym przez Inspekcję Weterynaryjną oraz wprowadza w tej dokumentacji dane, o których mowa w art. 108 ust. 2 lit. 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a, d i e </a:t>
            </a:r>
            <a:r>
              <a:rPr lang="pl-PL" dirty="0">
                <a:latin typeface="+mn-lt"/>
              </a:rPr>
              <a:t>rozporządzenia PE i R (UE) 2019/6</a:t>
            </a:r>
            <a:r>
              <a:rPr lang="pl-PL" dirty="0" smtClean="0">
                <a:latin typeface="+mn-lt"/>
              </a:rPr>
              <a:t>.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solidFill>
                  <a:srgbClr val="FF0000"/>
                </a:solidFill>
                <a:latin typeface="+mn-lt"/>
              </a:rPr>
              <a:t>datę pierwszego podania produktu leczniczego zwierzętom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i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mię i nazwisko lub firmę ora stały adres lub siedzibę dostawcy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d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owód nabycia stosowanych produktów leczniczych</a:t>
            </a:r>
          </a:p>
          <a:p>
            <a:pPr algn="ctr"/>
            <a:endParaRPr lang="pl-PL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4417764" y="4759287"/>
            <a:ext cx="506776" cy="6499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071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16946"/>
            <a:ext cx="10058400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„</a:t>
            </a:r>
            <a:r>
              <a:rPr lang="pl-PL" dirty="0"/>
              <a:t>Inne kwestie dotyczące sprzedaży i stosowania weterynaryjnych produktów leczniczych określone w Rozporządzeniu Parlamentu Europejskiego i Rady (UE) 2019/6</a:t>
            </a:r>
            <a:r>
              <a:rPr lang="pl-PL" dirty="0" smtClean="0"/>
              <a:t>”</a:t>
            </a: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- </a:t>
            </a:r>
            <a:r>
              <a:rPr lang="pl-PL" dirty="0"/>
              <a:t>właściwe organy do rejestracji i nadzoru nad produktami leczniczymi weterynaryjnymi, zasady ich nabywania i stosowania</a:t>
            </a:r>
          </a:p>
          <a:p>
            <a:pPr marL="0" indent="0" algn="ctr">
              <a:buNone/>
            </a:pPr>
            <a:r>
              <a:rPr lang="pl-PL" dirty="0"/>
              <a:t>- prowadzenie dokumentacji przez właścicieli i posiadaczy zwierząt, od których lub z których pozyskuje się żywność</a:t>
            </a:r>
          </a:p>
          <a:p>
            <a:pPr marL="0" indent="0" algn="ctr">
              <a:buNone/>
            </a:pPr>
            <a:r>
              <a:rPr lang="pl-PL" dirty="0"/>
              <a:t>- </a:t>
            </a:r>
            <a:r>
              <a:rPr lang="pl-PL" dirty="0" smtClean="0"/>
              <a:t>zbieranie </a:t>
            </a:r>
            <a:r>
              <a:rPr lang="pl-PL" dirty="0"/>
              <a:t>i usuwanie odpadów weterynaryjnych produktów leczniczych</a:t>
            </a:r>
          </a:p>
          <a:p>
            <a:pPr marL="0" indent="0" algn="ctr">
              <a:buNone/>
            </a:pPr>
            <a:r>
              <a:rPr lang="pl-PL" dirty="0"/>
              <a:t>- działania podejmowane przez Inspekcję Weterynaryjną w zakresie ochrony antybiotyków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26265" y="553052"/>
            <a:ext cx="1058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589" y="553052"/>
            <a:ext cx="10708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6265" y="1859340"/>
            <a:ext cx="10396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3. Posiadacz zwierząt gospodarskich potwierdza w terminie 5 dni od dokonania wpisu prawidłowość dokonanego przez lekarza weterynarii wpisu lub odmawia potwierdzenia prawidłowości dokonanego przez lekarza weterynarii wpisu w dokumentacji leczenia zwierząt gospodarskich, o której mowa w ust. 1, potwierdza, że przepisane lub nabyte produkty lecznicze lub pasze lecznicze zostaną zastosowane zgodnie z zaleceniami lekarza weterynarii, a także wprowadza zmiany w dokonanym przez lekarza weterynarii wpisie w zakresie daty pierwszego podania produktu leczniczego.</a:t>
            </a:r>
          </a:p>
        </p:txBody>
      </p:sp>
    </p:spTree>
    <p:extLst>
      <p:ext uri="{BB962C8B-B14F-4D97-AF65-F5344CB8AC3E}">
        <p14:creationId xmlns:p14="http://schemas.microsoft.com/office/powerpoint/2010/main" val="3680542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26265" y="553052"/>
            <a:ext cx="1058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589" y="553052"/>
            <a:ext cx="10708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71528" y="1450151"/>
            <a:ext cx="9893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4. Dostęp do systemu teleinformatycznego dostarczonego przez Inspekcję Weterynaryjną dla posiadaczy zwierząt gospodarskich oraz lekarzy weterynarii jest nieodpłatny</a:t>
            </a:r>
            <a:r>
              <a:rPr lang="pl-PL" dirty="0" smtClean="0">
                <a:latin typeface="+mn-lt"/>
              </a:rPr>
              <a:t>.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5. Administratorem danych osobowych przetwarzanych w systemie teleinformatycznym dostarczonym przez Inspekcję Weterynaryjną jest Główny Lekarz Weterynarii.</a:t>
            </a:r>
          </a:p>
        </p:txBody>
      </p:sp>
    </p:spTree>
    <p:extLst>
      <p:ext uri="{BB962C8B-B14F-4D97-AF65-F5344CB8AC3E}">
        <p14:creationId xmlns:p14="http://schemas.microsoft.com/office/powerpoint/2010/main" val="1569619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26265" y="553052"/>
            <a:ext cx="1058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589" y="553052"/>
            <a:ext cx="10708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68635" y="612845"/>
            <a:ext cx="103413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6. Dokumentacja leczenia zwierząt gospodarskich, o której mowa w ust. 1, zawiera w szczególności następujące informacje: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marL="342900" indent="-342900" algn="ctr">
              <a:buAutoNum type="alphaLcParenR"/>
            </a:pPr>
            <a:r>
              <a:rPr lang="pl-PL" dirty="0" smtClean="0">
                <a:latin typeface="+mn-lt"/>
              </a:rPr>
              <a:t>wymienione </a:t>
            </a:r>
            <a:r>
              <a:rPr lang="pl-PL" dirty="0">
                <a:latin typeface="+mn-lt"/>
              </a:rPr>
              <a:t>w art. 105 rozporządzenia PE i R (UE) 2019/6</a:t>
            </a:r>
            <a:r>
              <a:rPr lang="pl-PL" dirty="0" smtClean="0">
                <a:latin typeface="+mn-lt"/>
              </a:rPr>
              <a:t>;</a:t>
            </a:r>
            <a:endParaRPr lang="pl-PL" dirty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b) wymienione w art. 108 rozporządzenia PE i R (UE) 2019/6;</a:t>
            </a:r>
          </a:p>
          <a:p>
            <a:pPr algn="ctr"/>
            <a:r>
              <a:rPr lang="pl-PL" dirty="0">
                <a:latin typeface="+mn-lt"/>
              </a:rPr>
              <a:t>c) wymienione w rozporządzeniu wydanym na podstawie art. 57 ust. 4 rozporządzenia PE i R (UE) 2019/6;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d) datę i godzinę wykonania czynności lekarsko-weterynaryjnych;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e) rozpoznanie albo wstępne rozpoznanie choroby;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f) numer serii zastosowanego produktu leczniczego lub produktu leczniczego weterynaryjnego,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g) zabiegi lecznicze lub profilaktyczne, zalecenia lekarskie oraz uwagi,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h) wyniki badań,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+mn-lt"/>
              </a:rPr>
              <a:t>i) potwierdzenie, że przepisane lub nabyte produkty lecznicze lub pasze lecznicze zostaną zastosowane zgodnie z zaleceniami lekarza weterynarii.</a:t>
            </a:r>
          </a:p>
        </p:txBody>
      </p:sp>
    </p:spTree>
    <p:extLst>
      <p:ext uri="{BB962C8B-B14F-4D97-AF65-F5344CB8AC3E}">
        <p14:creationId xmlns:p14="http://schemas.microsoft.com/office/powerpoint/2010/main" val="6314541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49985" y="1035585"/>
            <a:ext cx="86041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Książka Leczenia Zwierząt (KLZ) jest modułem IW-SYSTEMU umożliwiającym lekarzom weterynarii dokonywanie wpisów dotyczących leczenia zwierząt (głównie gospodarskich).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Lekarze </a:t>
            </a:r>
            <a:r>
              <a:rPr lang="pl-PL" dirty="0">
                <a:latin typeface="+mn-lt"/>
              </a:rPr>
              <a:t>weterynarii korzystający z systemów informatycznych zakładów leczniczych dla zwierząt będą mieli możliwość dokonywania wpisów o leczeniu zwierząt jak obecnie, w istniejących systemach informatycznych</a:t>
            </a:r>
            <a:r>
              <a:rPr lang="pl-PL" dirty="0" smtClean="0">
                <a:latin typeface="+mn-lt"/>
              </a:rPr>
              <a:t>.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Będą jednak zobowiązani do przesyłania wybranych informacji o wpisie dotyczącym leczenia zwierząt do KLZ.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W </a:t>
            </a:r>
            <a:r>
              <a:rPr lang="pl-PL" dirty="0">
                <a:latin typeface="+mn-lt"/>
              </a:rPr>
              <a:t>celu ujednolicenia opisu zwierzęcia, posiadacza oraz produktu leczniczego systemy informatyczne zakładów leczniczych dla zwierząt będą miały możliwość pobierania informacji dotyczących zwierzęcia, posiadacza oraz produktu leczniczego z KLZ.</a:t>
            </a:r>
          </a:p>
        </p:txBody>
      </p:sp>
    </p:spTree>
    <p:extLst>
      <p:ext uri="{BB962C8B-B14F-4D97-AF65-F5344CB8AC3E}">
        <p14:creationId xmlns:p14="http://schemas.microsoft.com/office/powerpoint/2010/main" val="1177195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56771" y="2274838"/>
            <a:ext cx="9915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W przypadku podania produktu leczniczego wymagającego karencji tj. czasu niezbędnego od ostatniego dnia podania leku do momentu przeznaczenia zwierzęcia do uboju, KLZ musi automatycznie blokować możliwość wystawienia dokumentu o nazwie: „Łańcuch Żywnościowy</a:t>
            </a:r>
            <a:r>
              <a:rPr lang="pl-PL" dirty="0" smtClean="0">
                <a:latin typeface="+mn-lt"/>
              </a:rPr>
              <a:t>”.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„Łańcuch Żywnościowy” musi zostać automatycznie odblokowany po okresie upłynięciu okresu karencji.</a:t>
            </a:r>
          </a:p>
        </p:txBody>
      </p:sp>
    </p:spTree>
    <p:extLst>
      <p:ext uri="{BB962C8B-B14F-4D97-AF65-F5344CB8AC3E}">
        <p14:creationId xmlns:p14="http://schemas.microsoft.com/office/powerpoint/2010/main" val="2405754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299990" y="1443841"/>
            <a:ext cx="9749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W przypadku niezgodności pomiędzy faktycznym posiadaczem zwierzęcia a posiadaczem zarejestrowanym w systemie IRZ ARIMR dokument „Łańcuch Żywnościowy” również </a:t>
            </a:r>
            <a:r>
              <a:rPr lang="pl-PL" dirty="0" smtClean="0">
                <a:latin typeface="+mn-lt"/>
              </a:rPr>
              <a:t>będzie zablokowany</a:t>
            </a:r>
            <a:r>
              <a:rPr lang="pl-PL" dirty="0">
                <a:latin typeface="+mn-lt"/>
              </a:rPr>
              <a:t>, a odpowiedni komunikat przesłany do IRZ ARIMR.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„</a:t>
            </a:r>
            <a:r>
              <a:rPr lang="pl-PL" dirty="0">
                <a:latin typeface="+mn-lt"/>
              </a:rPr>
              <a:t>Łańcuch Żywnościowy” odblokowany może zostać, po wyjaśnieniu niezgodności, „ręcznie” przez lekarza weterynarii prowadzącego leczenie zwierząt</a:t>
            </a:r>
            <a:r>
              <a:rPr lang="pl-PL" dirty="0" smtClean="0">
                <a:latin typeface="+mn-lt"/>
              </a:rPr>
              <a:t>.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W przypadku leczenia zwierzęcia, które nie jest zarejestrowane w IRZ ARIMR, „Łańcuch Żywnościowy” jest blokowany, a odpowiedni komunikat musi być wysłany do IRZ ARIMR.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Po </a:t>
            </a:r>
            <a:r>
              <a:rPr lang="pl-PL" dirty="0">
                <a:latin typeface="+mn-lt"/>
              </a:rPr>
              <a:t>zarejestrowaniu zwierzęcia, po przedstawieniu właściwej informacji lekarzowi weterynarii, </a:t>
            </a:r>
            <a:r>
              <a:rPr lang="pl-PL" dirty="0" smtClean="0">
                <a:latin typeface="+mn-lt"/>
              </a:rPr>
              <a:t>będzie istniała możliwość </a:t>
            </a:r>
            <a:r>
              <a:rPr lang="pl-PL" dirty="0" smtClean="0">
                <a:latin typeface="+mn-lt"/>
              </a:rPr>
              <a:t>odblokowania </a:t>
            </a:r>
            <a:r>
              <a:rPr lang="pl-PL" dirty="0">
                <a:latin typeface="+mn-lt"/>
              </a:rPr>
              <a:t>„</a:t>
            </a:r>
            <a:r>
              <a:rPr lang="pl-PL" dirty="0" smtClean="0">
                <a:latin typeface="+mn-lt"/>
              </a:rPr>
              <a:t>Łańcucha Żywnościowego”.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702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13552" y="2136339"/>
            <a:ext cx="9882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P</a:t>
            </a:r>
            <a:r>
              <a:rPr lang="pl-PL" dirty="0" smtClean="0">
                <a:latin typeface="+mn-lt"/>
              </a:rPr>
              <a:t>o </a:t>
            </a:r>
            <a:r>
              <a:rPr lang="pl-PL" dirty="0">
                <a:latin typeface="+mn-lt"/>
              </a:rPr>
              <a:t>połączeniu z Centrum Systemów Informacyjnych Ochrony Zdrowia, </a:t>
            </a:r>
            <a:r>
              <a:rPr lang="pl-PL" dirty="0" smtClean="0">
                <a:latin typeface="+mn-lt"/>
              </a:rPr>
              <a:t>IW-system umożliwi </a:t>
            </a:r>
            <a:r>
              <a:rPr lang="pl-PL" dirty="0">
                <a:latin typeface="+mn-lt"/>
              </a:rPr>
              <a:t>zaproponowanie lekarzowi okresu karencji automatycznie w oparciu o kartę charakterystyki zastosowanego produktu leczniczego.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Po </a:t>
            </a:r>
            <a:r>
              <a:rPr lang="pl-PL" dirty="0">
                <a:latin typeface="+mn-lt"/>
              </a:rPr>
              <a:t>połączeniu modułu z modułem ULW, pozwoli na weryfikację, czy nie istnieje konflikt interesów, jeżeli ten sam lekarz prowadził leczenie zwierząt, a później wykonuje czynności urzędowe zlecone przez PLW np. w rzeźni.</a:t>
            </a:r>
          </a:p>
        </p:txBody>
      </p:sp>
    </p:spTree>
    <p:extLst>
      <p:ext uri="{BB962C8B-B14F-4D97-AF65-F5344CB8AC3E}">
        <p14:creationId xmlns:p14="http://schemas.microsoft.com/office/powerpoint/2010/main" val="1057922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158169" y="13698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latin typeface="+mn-lt"/>
              </a:rPr>
              <a:t>KLZ zawiera moduł analityczny dostępny dla Inspekcji Weterynaryjnej (IW) służący do przygotowywania raportów.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167" y="2402308"/>
            <a:ext cx="5522004" cy="30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79653" y="1028343"/>
            <a:ext cx="10142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Moduł </a:t>
            </a:r>
            <a:r>
              <a:rPr lang="pl-PL" dirty="0">
                <a:latin typeface="+mn-lt"/>
              </a:rPr>
              <a:t>systemu służący do wystawiania recept elektronicznych przez lekarzy weterynarii.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Działający </a:t>
            </a:r>
            <a:r>
              <a:rPr lang="pl-PL" dirty="0">
                <a:latin typeface="+mn-lt"/>
              </a:rPr>
              <a:t>podobnie jak aplikacja </a:t>
            </a:r>
            <a:r>
              <a:rPr lang="pl-PL" dirty="0" smtClean="0">
                <a:latin typeface="+mn-lt"/>
              </a:rPr>
              <a:t>e-Recepta </a:t>
            </a:r>
            <a:r>
              <a:rPr lang="pl-PL" dirty="0">
                <a:latin typeface="+mn-lt"/>
              </a:rPr>
              <a:t>na rynku leków dla ludzi, umożliwiająca realizację recepty na podstawie </a:t>
            </a:r>
            <a:r>
              <a:rPr lang="pl-PL" dirty="0" err="1">
                <a:latin typeface="+mn-lt"/>
              </a:rPr>
              <a:t>PINu</a:t>
            </a:r>
            <a:r>
              <a:rPr lang="pl-PL" dirty="0">
                <a:latin typeface="+mn-lt"/>
              </a:rPr>
              <a:t> otrzymanego </a:t>
            </a:r>
            <a:r>
              <a:rPr lang="pl-PL" dirty="0" err="1">
                <a:latin typeface="+mn-lt"/>
              </a:rPr>
              <a:t>sms-em</a:t>
            </a:r>
            <a:r>
              <a:rPr lang="pl-PL" dirty="0">
                <a:latin typeface="+mn-lt"/>
              </a:rPr>
              <a:t> oraz swojego numeru PESEL (lub NIP dla podmiotów gospodarczych).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Moduł </a:t>
            </a:r>
            <a:r>
              <a:rPr lang="pl-PL" dirty="0">
                <a:latin typeface="+mn-lt"/>
              </a:rPr>
              <a:t>ten umożliwi lepsze monitorowanie leków przepisywanych </a:t>
            </a:r>
            <a:r>
              <a:rPr lang="pl-PL" dirty="0" smtClean="0">
                <a:latin typeface="+mn-lt"/>
              </a:rPr>
              <a:t>zwierzętom, a </a:t>
            </a:r>
            <a:r>
              <a:rPr lang="pl-PL" dirty="0">
                <a:latin typeface="+mn-lt"/>
              </a:rPr>
              <a:t>tym samym bezpieczeństwa </a:t>
            </a:r>
            <a:r>
              <a:rPr lang="pl-PL" dirty="0" smtClean="0">
                <a:latin typeface="+mn-lt"/>
              </a:rPr>
              <a:t>żywności.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Zapis </a:t>
            </a:r>
            <a:r>
              <a:rPr lang="pl-PL" dirty="0">
                <a:latin typeface="+mn-lt"/>
              </a:rPr>
              <a:t>leków na </a:t>
            </a:r>
            <a:r>
              <a:rPr lang="pl-PL" dirty="0" smtClean="0">
                <a:latin typeface="+mn-lt"/>
              </a:rPr>
              <a:t>e-Receptę </a:t>
            </a:r>
            <a:r>
              <a:rPr lang="pl-PL" dirty="0">
                <a:latin typeface="+mn-lt"/>
              </a:rPr>
              <a:t>będą tworzyły historię leczenia w </a:t>
            </a:r>
            <a:r>
              <a:rPr lang="pl-PL" dirty="0" smtClean="0">
                <a:latin typeface="+mn-lt"/>
              </a:rPr>
              <a:t>KLZ. </a:t>
            </a:r>
            <a:r>
              <a:rPr lang="pl-PL" dirty="0">
                <a:latin typeface="+mn-lt"/>
              </a:rPr>
              <a:t>Do systemu będą miały dostęp (poza osobami z IW) </a:t>
            </a:r>
            <a:r>
              <a:rPr lang="pl-PL" dirty="0" smtClean="0">
                <a:latin typeface="+mn-lt"/>
              </a:rPr>
              <a:t>lekarze weterynarii oraz apteki ogólnodostępne i hurtownie farmaceutyczne.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0131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79653" y="1028343"/>
            <a:ext cx="1014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69484" y="1942766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n-lt"/>
              </a:rPr>
              <a:t>Do </a:t>
            </a:r>
            <a:r>
              <a:rPr lang="pl-PL" dirty="0">
                <a:latin typeface="+mn-lt"/>
              </a:rPr>
              <a:t>dnia 1 października 2023 roku potwierdzanie </a:t>
            </a:r>
            <a:r>
              <a:rPr lang="pl-PL" dirty="0" smtClean="0">
                <a:latin typeface="+mn-lt"/>
              </a:rPr>
              <a:t>wpisów w KLZ może </a:t>
            </a:r>
            <a:r>
              <a:rPr lang="pl-PL" dirty="0">
                <a:latin typeface="+mn-lt"/>
              </a:rPr>
              <a:t>być realizowane na dotychczasowych </a:t>
            </a:r>
            <a:r>
              <a:rPr lang="pl-PL" dirty="0" smtClean="0">
                <a:latin typeface="+mn-lt"/>
              </a:rPr>
              <a:t>zasadach </a:t>
            </a:r>
            <a:r>
              <a:rPr lang="pl-PL" dirty="0">
                <a:latin typeface="+mn-lt"/>
              </a:rPr>
              <a:t>(</a:t>
            </a:r>
            <a:r>
              <a:rPr lang="pl-PL" dirty="0" smtClean="0">
                <a:latin typeface="+mn-lt"/>
              </a:rPr>
              <a:t>wersja papierowa).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475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16946"/>
            <a:ext cx="10058400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u="sng" dirty="0" smtClean="0"/>
              <a:t>1. właściwe </a:t>
            </a:r>
            <a:r>
              <a:rPr lang="pl-PL" u="sng" dirty="0"/>
              <a:t>organy do rejestracji i nadzoru nad produktami leczniczymi weterynaryjnymi, zasady ich nabywania i </a:t>
            </a:r>
            <a:r>
              <a:rPr lang="pl-PL" u="sng" dirty="0" smtClean="0"/>
              <a:t>stosowania</a:t>
            </a:r>
          </a:p>
          <a:p>
            <a:pPr algn="ctr">
              <a:buFontTx/>
              <a:buChar char="-"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podział kompetencji w Polsce pomiędzy wieloma instytucjami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</a:t>
            </a:r>
            <a:r>
              <a:rPr lang="pl-PL" dirty="0" smtClean="0"/>
              <a:t>roblem?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26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79653" y="1028343"/>
            <a:ext cx="1014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44906" y="1028343"/>
            <a:ext cx="99777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 smtClean="0">
                <a:latin typeface="+mn-lt"/>
              </a:rPr>
              <a:t>4. zbieranie </a:t>
            </a:r>
            <a:r>
              <a:rPr lang="pl-PL" u="sng" dirty="0">
                <a:latin typeface="+mn-lt"/>
              </a:rPr>
              <a:t>i usuwanie odpadów weterynaryjnych produktów </a:t>
            </a:r>
            <a:r>
              <a:rPr lang="pl-PL" u="sng" dirty="0" smtClean="0">
                <a:latin typeface="+mn-lt"/>
              </a:rPr>
              <a:t>leczniczych</a:t>
            </a:r>
          </a:p>
          <a:p>
            <a:pPr algn="ctr"/>
            <a:endParaRPr lang="pl-PL" u="sng" dirty="0">
              <a:latin typeface="+mn-lt"/>
            </a:endParaRPr>
          </a:p>
          <a:p>
            <a:pPr algn="ctr"/>
            <a:endParaRPr lang="pl-PL" u="sng" dirty="0" smtClean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a</a:t>
            </a:r>
            <a:r>
              <a:rPr lang="pl-PL" dirty="0" smtClean="0">
                <a:latin typeface="+mn-lt"/>
              </a:rPr>
              <a:t>rt. 117 rozporządzenia (WE) nr 2019/6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Zbieranie i usuwanie odpadów weterynaryjnych produktów leczniczych</a:t>
            </a: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Państwa </a:t>
            </a:r>
            <a:r>
              <a:rPr lang="pl-PL" dirty="0">
                <a:latin typeface="+mn-lt"/>
              </a:rPr>
              <a:t>członkowskie zapewniają stosowanie odpowiednich systemów zbierania i usuwania odpadów </a:t>
            </a:r>
            <a:r>
              <a:rPr lang="pl-PL" dirty="0" smtClean="0">
                <a:latin typeface="+mn-lt"/>
              </a:rPr>
              <a:t>weterynaryjnych produktów </a:t>
            </a:r>
            <a:r>
              <a:rPr lang="pl-PL" dirty="0">
                <a:latin typeface="+mn-lt"/>
              </a:rPr>
              <a:t>leczniczych.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8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79653" y="1028343"/>
            <a:ext cx="1014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9653" y="1141678"/>
            <a:ext cx="10322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p</a:t>
            </a:r>
            <a:r>
              <a:rPr lang="pl-PL" dirty="0" smtClean="0">
                <a:latin typeface="+mn-lt"/>
              </a:rPr>
              <a:t>rojekt</a:t>
            </a: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Zbieranie </a:t>
            </a:r>
            <a:r>
              <a:rPr lang="pl-PL" dirty="0">
                <a:latin typeface="+mn-lt"/>
              </a:rPr>
              <a:t>i usuwanie odpadów weterynaryjnych produktów leczniczych stosowanych u </a:t>
            </a:r>
            <a:r>
              <a:rPr lang="pl-PL" dirty="0" smtClean="0">
                <a:latin typeface="+mn-lt"/>
              </a:rPr>
              <a:t>zwierząt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art</a:t>
            </a:r>
            <a:r>
              <a:rPr lang="pl-PL" dirty="0">
                <a:latin typeface="+mn-lt"/>
              </a:rPr>
              <a:t>. 164. Odpady weterynaryjne produktów leczniczych stosowanych u zwierząt są zbierane i usuwane na zasadach określonych w ustawie z dnia 14 grudnia 2012 r. </a:t>
            </a:r>
            <a:r>
              <a:rPr lang="pl-PL" i="1" dirty="0">
                <a:latin typeface="+mn-lt"/>
              </a:rPr>
              <a:t>o odpadach </a:t>
            </a:r>
            <a:r>
              <a:rPr lang="pl-PL" dirty="0">
                <a:latin typeface="+mn-lt"/>
              </a:rPr>
              <a:t>(Dz. U. z 2020 r. poz. 797, 875 i 2361</a:t>
            </a:r>
            <a:r>
              <a:rPr lang="pl-PL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913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79653" y="1028343"/>
            <a:ext cx="10142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Pozostałości po lekach weterynaryjnych nienadające się do wykorzystania w wyniku przeterminowania, uszkodzenia itp. zaliczane są do odpadów weterynaryjnych, zgodnie z katalogiem odpadów do podgrupy 18 02.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Odpady </a:t>
            </a:r>
            <a:r>
              <a:rPr lang="pl-PL" dirty="0">
                <a:latin typeface="+mn-lt"/>
              </a:rPr>
              <a:t>po lekach weterynaryjnych to przede wszystkim resztki leków w blistrach, fiolkach i ampułkach.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Pozostałości </a:t>
            </a:r>
            <a:r>
              <a:rPr lang="pl-PL" dirty="0">
                <a:latin typeface="+mn-lt"/>
              </a:rPr>
              <a:t>leków zaliczane do odpadów weterynaryjnych powstają również w wyniku stłuczenia pojemnika z lekiem bądź jego rozlania czy rozsypania.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905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n-lt"/>
              </a:rPr>
              <a:t>Tabela 1.Podział odpadów weterynaryjnych na poszczególne kody zgodnie z katalogiem </a:t>
            </a:r>
            <a:r>
              <a:rPr lang="pl-PL" dirty="0" smtClean="0">
                <a:latin typeface="+mn-lt"/>
              </a:rPr>
              <a:t>odpadów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solidFill>
                  <a:srgbClr val="FF0000"/>
                </a:solidFill>
                <a:latin typeface="+mn-lt"/>
              </a:rPr>
              <a:t>18 Odpady 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medyczne i weterynaryjne (z wyłączeniem odpadów kuchennych i restauracyjnych niezwiązanych z opieką zdrowotną lub weterynaryjną)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18 02 Odpady </a:t>
            </a:r>
            <a:r>
              <a:rPr lang="pl-PL" dirty="0">
                <a:latin typeface="+mn-lt"/>
              </a:rPr>
              <a:t>z badań, diagnozowania, leczenia i profilaktyki </a:t>
            </a:r>
            <a:r>
              <a:rPr lang="pl-PL" dirty="0" smtClean="0">
                <a:latin typeface="+mn-lt"/>
              </a:rPr>
              <a:t>weterynaryjnej</a:t>
            </a: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18 02 01 Narzędzia </a:t>
            </a:r>
            <a:r>
              <a:rPr lang="pl-PL" dirty="0">
                <a:latin typeface="+mn-lt"/>
              </a:rPr>
              <a:t>chirurgiczne i zabiegowe oraz ich resztki (z wyłączeniem 18 02 02</a:t>
            </a:r>
            <a:r>
              <a:rPr lang="pl-PL" dirty="0" smtClean="0">
                <a:latin typeface="+mn-lt"/>
              </a:rPr>
              <a:t>)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18 02 02 Inne </a:t>
            </a:r>
            <a:r>
              <a:rPr lang="pl-PL" dirty="0">
                <a:latin typeface="+mn-lt"/>
              </a:rPr>
              <a:t>odpady, które zawierają żywe drobnoustroje chorobotwórcze lub ich toksyny oraz inne formy zdolne do przeniesienia materiału genetycznego, o których wiadomo lub co do których istnieją wiarygodne podstawy do sądzenia, że wywołują choroby u ludzi i zwierząt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345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 smtClean="0"/>
              <a:t>18 02 07 Leki cytotoksyczne i cytostatyczne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18 02 08 Inne leki niż wymienione w 18 02 07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0077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/>
              <a:t>Leki weterynaryjne w zależności od właściwości dzielą się na dwie grupy:</a:t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</a:t>
            </a:r>
            <a:r>
              <a:rPr lang="pl-PL" sz="1800" dirty="0"/>
              <a:t>) odpady weterynaryjne niebezpieczne, do których zaliczać będziemy kod 18 02 </a:t>
            </a:r>
            <a:r>
              <a:rPr lang="pl-PL" sz="1800" dirty="0" smtClean="0"/>
              <a:t>07, </a:t>
            </a:r>
            <a:r>
              <a:rPr lang="pl-PL" sz="1800" dirty="0"/>
              <a:t>czyli leki stosowane w chemioterapii, podczas leczenia nowotworów </a:t>
            </a:r>
            <a:r>
              <a:rPr lang="pl-PL" sz="1800" dirty="0" smtClean="0"/>
              <a:t>oraz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b) odpady weterynaryjne, klasyfikujące leki o kodzie 18 02 08, nieposiadające właściwości niebezpiecznych, czyli wszystkie pozostałe</a:t>
            </a:r>
            <a:r>
              <a:rPr lang="pl-PL" sz="1800" dirty="0" smtClean="0"/>
              <a:t>.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Leki weterynaryjne o kodzie 18 02 </a:t>
            </a:r>
            <a:r>
              <a:rPr lang="pl-PL" sz="1800" dirty="0" smtClean="0"/>
              <a:t>07, </a:t>
            </a:r>
            <a:r>
              <a:rPr lang="pl-PL" sz="1800" dirty="0"/>
              <a:t>będące odpadami weterynaryjnymi niebezpiecznymi, to odpady zawierające substancje chemiczne, o których wiadomo lub do których istnieją wiarygodne podstawy do przyjęcia, że powodują choroby niezakaźne u ludzi czy zwierząt lub mogą być źródłem skażenia środowiska.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Zgodnie </a:t>
            </a:r>
            <a:r>
              <a:rPr lang="pl-PL" sz="1800" dirty="0"/>
              <a:t>z wytycznymi należy je zbierać do pojemników lub worków jednorazowego użytku </a:t>
            </a:r>
            <a:r>
              <a:rPr lang="pl-PL" sz="1800" dirty="0">
                <a:solidFill>
                  <a:srgbClr val="FFFF00"/>
                </a:solidFill>
              </a:rPr>
              <a:t>w kolorze żółtym</a:t>
            </a:r>
            <a:r>
              <a:rPr lang="pl-PL" sz="1800" dirty="0"/>
              <a:t>. Z kolei pozostałe leki  o kodzie 18 02 08 umieszcza się w pojemniku lub worku w kolorze innym niż czerwony czy </a:t>
            </a:r>
            <a:r>
              <a:rPr lang="pl-PL" sz="1800" dirty="0" smtClean="0"/>
              <a:t>żółty </a:t>
            </a:r>
            <a:r>
              <a:rPr lang="pl-PL" sz="1800" dirty="0"/>
              <a:t>np. </a:t>
            </a:r>
            <a:r>
              <a:rPr lang="pl-PL" sz="1800" dirty="0">
                <a:solidFill>
                  <a:srgbClr val="00B0F0"/>
                </a:solidFill>
              </a:rPr>
              <a:t>niebieskim</a:t>
            </a:r>
            <a:r>
              <a:rPr lang="pl-PL" sz="1800" dirty="0"/>
              <a:t>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Worki </a:t>
            </a:r>
            <a:r>
              <a:rPr lang="pl-PL" sz="1800" dirty="0"/>
              <a:t>takie umieszcza się w stelażach lub pojemnikach jedno- lub wielorazowego użytku.</a:t>
            </a:r>
            <a:br>
              <a:rPr lang="pl-PL" sz="1800" dirty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13101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/>
              <a:t>W zakładzie leczniczym dla zwierząt należy opracować zasady postępowania z odpadami weterynaryjnymi, szczególnie gdy mamy do czynienia z tymi niebezpiecznymi</a:t>
            </a:r>
            <a:r>
              <a:rPr lang="pl-PL" sz="1800" dirty="0" smtClean="0"/>
              <a:t>.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</a:t>
            </a:r>
            <a:r>
              <a:rPr lang="pl-PL" sz="1800" dirty="0"/>
              <a:t>Za kontrolę i nadzór nad ewidencjonowaniem i magazynowaniem odpadów, w tym za właściwą gospodarkę lekami weterynaryjnymi, odpowiedzialna jest osoba kierująca zakładem leczniczym dla zwierząt.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Kierownik </a:t>
            </a:r>
            <a:r>
              <a:rPr lang="pl-PL" sz="1800" dirty="0"/>
              <a:t>zakładu leczniczego dla zwierząt powinien również zadbać, aby każdy pracownik mający styczność z odpadami tego typu zapoznał się z tymi procedurami, a następnie wdrożył je w swojej codziennej pracy.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Dlatego </a:t>
            </a:r>
            <a:r>
              <a:rPr lang="pl-PL" sz="1800" dirty="0"/>
              <a:t>tak istotne jest, aby w placówce, w której odpady weterynaryjne powstają, została opracowana i wdrożona procedura postępowania z nimi (w tym tymi w postaci leków weterynaryjnych) dotycząca ich odpowiedniej segregacji, magazynowania i utylizacji.</a:t>
            </a:r>
          </a:p>
        </p:txBody>
      </p:sp>
    </p:spTree>
    <p:extLst>
      <p:ext uri="{BB962C8B-B14F-4D97-AF65-F5344CB8AC3E}">
        <p14:creationId xmlns:p14="http://schemas.microsoft.com/office/powerpoint/2010/main" val="3590947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/>
              <a:t>Jedyną dopuszczalną w naszym kraju metodą unieszkodliwiania leków weterynaryjnych (zarówno tych niebezpiecznych, jak i tych nieposiadających właściwości niebezpiecznych) jest termiczne przekształcanie na lądzie (tzw. metoda D10).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Oznacza </a:t>
            </a:r>
            <a:r>
              <a:rPr lang="pl-PL" sz="1800" dirty="0"/>
              <a:t>to, że leki weterynaryjne powinny być regularnie unieszkodliwiane poprzez ich spalenie w spalarniach odpadów niebezpiecznych.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Zakłady </a:t>
            </a:r>
            <a:r>
              <a:rPr lang="pl-PL" sz="1800" dirty="0"/>
              <a:t>lecznicze muszą prowadzić dokumentację przekazanych do utylizacji leków</a:t>
            </a:r>
            <a:r>
              <a:rPr lang="pl-PL" sz="1800" dirty="0" smtClean="0"/>
              <a:t>.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70182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/>
              <a:t>W Polsce dokumentację utylizacji leków prowadzi się w postaci protokołu przekazania produktu leczniczego – wyrobu medycznego do utylizacji.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Zawiera </a:t>
            </a:r>
            <a:r>
              <a:rPr lang="pl-PL" sz="1800" dirty="0"/>
              <a:t>on informacje dotyczące:</a:t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</a:t>
            </a:r>
            <a:r>
              <a:rPr lang="pl-PL" sz="1800" dirty="0"/>
              <a:t>) nazwy podmiotu, który odpad przekazuje;</a:t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b</a:t>
            </a:r>
            <a:r>
              <a:rPr lang="pl-PL" sz="1800" dirty="0"/>
              <a:t>) datę sporządzenia;</a:t>
            </a:r>
            <a:br>
              <a:rPr lang="pl-PL" sz="1800" dirty="0"/>
            </a:br>
            <a:r>
              <a:rPr lang="pl-PL" sz="1800" dirty="0"/>
              <a:t>c) nazwy produktów leczniczych/wyrobów medycznych przekazanych do utylizacji, w tym: ilość, numer serii, termin ważności, numer faktury stanowiącej dowód zakupu oraz datę jej wystawienia;</a:t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</a:t>
            </a:r>
            <a:r>
              <a:rPr lang="pl-PL" sz="1800" dirty="0"/>
              <a:t>) podpisy osób uczestniczących w obrocie przekazania ich do utylizacji:</a:t>
            </a:r>
            <a:br>
              <a:rPr lang="pl-PL" sz="1800" dirty="0"/>
            </a:br>
            <a:r>
              <a:rPr lang="pl-PL" sz="1800" dirty="0"/>
              <a:t>- podmiotu, który przekazuje,</a:t>
            </a:r>
            <a:br>
              <a:rPr lang="pl-PL" sz="1800" dirty="0"/>
            </a:br>
            <a:r>
              <a:rPr lang="pl-PL" sz="1800" dirty="0"/>
              <a:t>- osoby upoważnionej przez inspektora farmaceutycznego – dotyczy określonej grupy leków psychotropowych i odurzających oraz</a:t>
            </a:r>
            <a:br>
              <a:rPr lang="pl-PL" sz="1800" dirty="0"/>
            </a:br>
            <a:r>
              <a:rPr lang="pl-PL" sz="1800" dirty="0"/>
              <a:t>- przyjmującego te leki do utylizacji.</a:t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286981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/>
              <a:t>Dokumentem potwierdzającym oddanie leków odpowiednim podmiotom, mającym uprawnienia w tym zakresie, jest </a:t>
            </a:r>
            <a:r>
              <a:rPr lang="pl-PL" sz="1800" dirty="0" smtClean="0"/>
              <a:t>„karta </a:t>
            </a:r>
            <a:r>
              <a:rPr lang="pl-PL" sz="1800" dirty="0"/>
              <a:t>przekazania </a:t>
            </a:r>
            <a:r>
              <a:rPr lang="pl-PL" sz="1800" dirty="0" smtClean="0"/>
              <a:t>odpadów”.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Karta </a:t>
            </a:r>
            <a:r>
              <a:rPr lang="pl-PL" sz="1800" dirty="0"/>
              <a:t>taka posiada jednak tylko kod i rodzaj odpadów, zgodny z katalogiem odpadów i nie można w niej wyszczególnić rodzajów przekazanych leków.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Z </a:t>
            </a:r>
            <a:r>
              <a:rPr lang="pl-PL" sz="1800" dirty="0"/>
              <a:t>tego też względu każde ich przekazanie do utylizacji powinno zostać pokwitowane sporządzeniem </a:t>
            </a:r>
            <a:r>
              <a:rPr lang="pl-PL" sz="1800" dirty="0" smtClean="0"/>
              <a:t>protokołu. 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87" y="3196931"/>
            <a:ext cx="4501998" cy="33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00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16946"/>
            <a:ext cx="10058400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Urząd Rejestracji Produktów Leczniczych, Wyrobów Medycznych i Produktów Biobójczych</a:t>
            </a:r>
          </a:p>
          <a:p>
            <a:pPr marL="0" indent="0" algn="ctr">
              <a:buNone/>
            </a:pPr>
            <a:r>
              <a:rPr lang="pl-PL" dirty="0" smtClean="0"/>
              <a:t>Państwowa Inspekcja Farmaceutyczna</a:t>
            </a:r>
          </a:p>
          <a:p>
            <a:pPr marL="0" indent="0" algn="ctr">
              <a:buNone/>
            </a:pPr>
            <a:r>
              <a:rPr lang="pl-PL" dirty="0" smtClean="0"/>
              <a:t>Inspekcja Weterynaryjna</a:t>
            </a:r>
          </a:p>
          <a:p>
            <a:pPr marL="0" indent="0" algn="ctr">
              <a:buNone/>
            </a:pPr>
            <a:r>
              <a:rPr lang="pl-PL" dirty="0" smtClean="0"/>
              <a:t>Izba Lekarsko-Weterynaryjna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951" y="3029203"/>
            <a:ext cx="5300125" cy="33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7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u="sng" dirty="0" smtClean="0"/>
              <a:t>5. </a:t>
            </a:r>
            <a:r>
              <a:rPr lang="pl-PL" sz="1800" u="sng" dirty="0"/>
              <a:t>d</a:t>
            </a:r>
            <a:r>
              <a:rPr lang="pl-PL" sz="1800" u="sng" dirty="0" smtClean="0"/>
              <a:t>ziałania podejmowane przez Inspekcję Weterynaryjną w zakresie ochrony antybiotyków</a:t>
            </a:r>
            <a:endParaRPr lang="pl-PL" sz="1800" u="sng" dirty="0"/>
          </a:p>
        </p:txBody>
      </p:sp>
    </p:spTree>
    <p:extLst>
      <p:ext uri="{BB962C8B-B14F-4D97-AF65-F5344CB8AC3E}">
        <p14:creationId xmlns:p14="http://schemas.microsoft.com/office/powerpoint/2010/main" val="1409596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 err="1"/>
              <a:t>Antybiotykooporność</a:t>
            </a:r>
            <a:r>
              <a:rPr lang="pl-PL" sz="1800" dirty="0"/>
              <a:t> jest obecnie uważana za jedno z najważniejszych zjawisk dotyczących zdrowia publicznego.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Proces </a:t>
            </a:r>
            <a:r>
              <a:rPr lang="pl-PL" sz="1800" dirty="0"/>
              <a:t>ten jest rozpatrywany zarówno pod kątem stosowania antybiotyków u ludzi, jak i produktów leczniczych weterynaryjnych stosowanych u zwierząt. Problem walki z </a:t>
            </a:r>
            <a:r>
              <a:rPr lang="pl-PL" sz="1800" dirty="0" err="1"/>
              <a:t>antybiotykoopornością</a:t>
            </a:r>
            <a:r>
              <a:rPr lang="pl-PL" sz="1800" dirty="0"/>
              <a:t> dotyczy zarówno lekarzy medycyny ludzkiej, jak i lekarzy medycyny weterynaryjnej.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Obie </a:t>
            </a:r>
            <a:r>
              <a:rPr lang="pl-PL" sz="1800" dirty="0"/>
              <a:t>te grupy zawodowe muszą dokonać refleksji nad stosowaniem antybiotyków. W związku z faktem, że w najbliższym czasie nie możemy spodziewać się wprowadzenia na rynek nowych generacji antybiotyków, ochrona tych, które posiadamy w chwili obecnej, jest priorytetem dla państw członkowskich Unii Europejskiej.</a:t>
            </a:r>
          </a:p>
        </p:txBody>
      </p:sp>
    </p:spTree>
    <p:extLst>
      <p:ext uri="{BB962C8B-B14F-4D97-AF65-F5344CB8AC3E}">
        <p14:creationId xmlns:p14="http://schemas.microsoft.com/office/powerpoint/2010/main" val="3205162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dirty="0"/>
              <a:t>Biorąc pod uwagę narastającą </a:t>
            </a:r>
            <a:r>
              <a:rPr lang="pl-PL" sz="1800" dirty="0" err="1"/>
              <a:t>antybiotykooporność</a:t>
            </a:r>
            <a:r>
              <a:rPr lang="pl-PL" sz="1800" dirty="0"/>
              <a:t> oraz mając na względzie konieczność podjęcia działań mających na celu rozważne stosowanie antybiotyków w medycynie weterynaryjnej,  Inspekcja Weterynaryjna podejmuje następujące działania:</a:t>
            </a:r>
          </a:p>
        </p:txBody>
      </p:sp>
    </p:spTree>
    <p:extLst>
      <p:ext uri="{BB962C8B-B14F-4D97-AF65-F5344CB8AC3E}">
        <p14:creationId xmlns:p14="http://schemas.microsoft.com/office/powerpoint/2010/main" val="3922227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u="sng" dirty="0"/>
              <a:t>Regularny nadzór i kontrole oporności na antybiotyki w przypadku zwierząt przeznaczonych do produkcji żywności i zwierząt domowych. </a:t>
            </a:r>
            <a:r>
              <a:rPr lang="pl-PL" sz="1800" u="sng" dirty="0" smtClean="0"/>
              <a:t/>
            </a:r>
            <a:br>
              <a:rPr lang="pl-PL" sz="1800" u="sng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Główny </a:t>
            </a:r>
            <a:r>
              <a:rPr lang="pl-PL" sz="1800" dirty="0"/>
              <a:t>Lekarz Weterynarii w oparciu o współpracę z Państwowym Instytutem Weterynaryjnym- Państwowym Instytutem Badawczym w Puławach prowadzi od 2014 roku monitoring oporności bakterii występujących u zwierząt (</a:t>
            </a:r>
            <a:r>
              <a:rPr lang="pl-PL" sz="1800" dirty="0" smtClean="0"/>
              <a:t>Salmonella</a:t>
            </a:r>
            <a:r>
              <a:rPr lang="pl-PL" sz="1800" dirty="0"/>
              <a:t>, E. coli, </a:t>
            </a:r>
            <a:r>
              <a:rPr lang="pl-PL" sz="1800" dirty="0" err="1"/>
              <a:t>Campylobacter</a:t>
            </a:r>
            <a:r>
              <a:rPr lang="pl-PL" sz="1800" dirty="0"/>
              <a:t>) na środki przeciwbakteryjne.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Od </a:t>
            </a:r>
            <a:r>
              <a:rPr lang="pl-PL" sz="1800" dirty="0"/>
              <a:t>roku 2015 w proces monitoringu </a:t>
            </a:r>
            <a:r>
              <a:rPr lang="pl-PL" sz="1800" dirty="0" err="1"/>
              <a:t>antybiotykooporności</a:t>
            </a:r>
            <a:r>
              <a:rPr lang="pl-PL" sz="1800" dirty="0"/>
              <a:t> włączyła się również Inspekcja </a:t>
            </a:r>
            <a:r>
              <a:rPr lang="pl-PL" sz="1800" dirty="0" smtClean="0"/>
              <a:t>Sanitarna</a:t>
            </a:r>
            <a:r>
              <a:rPr lang="pl-PL" sz="1800" dirty="0"/>
              <a:t>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roku 2021 ~ 86 000 EUR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731207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r>
              <a:rPr lang="pl-PL" sz="1800" u="sng" dirty="0"/>
              <a:t>Program badania wody stosowanej do pojenia zwierząt gospodarskich na obecność pozostałości antybiotyków realizowany przez Inspekcję Weterynaryjną. </a:t>
            </a:r>
            <a:r>
              <a:rPr lang="pl-PL" sz="1800" u="sng" dirty="0" smtClean="0"/>
              <a:t/>
            </a:r>
            <a:br>
              <a:rPr lang="pl-PL" sz="1800" u="sng" dirty="0" smtClean="0"/>
            </a:br>
            <a:r>
              <a:rPr lang="pl-PL" sz="1800" u="sng" dirty="0"/>
              <a:t/>
            </a:r>
            <a:br>
              <a:rPr lang="pl-PL" sz="1800" u="sng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Corocznie </a:t>
            </a:r>
            <a:r>
              <a:rPr lang="pl-PL" sz="1800" dirty="0"/>
              <a:t>pobieranych jest ok. 4000 próbek wody do badań laboratoryjnych. Każdorazowo w przypadku stwierdzenia pozostałości antybiotyków w wodzie powiatowi lekarze weterynarii wydają decyzje administracyjne o zablokowaniu stada zwierząt oraz nakazujące czyszczenie linii przeznaczonej do pojenia zwierząt.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Decyzja </a:t>
            </a:r>
            <a:r>
              <a:rPr lang="pl-PL" sz="1800" dirty="0"/>
              <a:t>o zablokowaniu stada ma na celu uniemożliwienie wprowadzania zwierząt do obrotu, dzięki czemu istnieje możliwość kontroli, czy zwierzęta w sposób nielegalny nie zostały sprzedane do dalszej hodowli lub rzeźni.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Monitoring </a:t>
            </a:r>
            <a:r>
              <a:rPr lang="pl-PL" sz="1800" dirty="0"/>
              <a:t>wody prowadzony jest w gospodarstwach utrzymujących drób (kury, indyki, kaczki) oraz trzodę chlewną. </a:t>
            </a:r>
          </a:p>
        </p:txBody>
      </p:sp>
    </p:spTree>
    <p:extLst>
      <p:ext uri="{BB962C8B-B14F-4D97-AF65-F5344CB8AC3E}">
        <p14:creationId xmlns:p14="http://schemas.microsoft.com/office/powerpoint/2010/main" val="4155880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602" y="865707"/>
            <a:ext cx="8289809" cy="4841030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5196002"/>
          </a:xfrm>
        </p:spPr>
        <p:txBody>
          <a:bodyPr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1744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84241" y="727744"/>
            <a:ext cx="97829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latin typeface="+mn-lt"/>
              </a:rPr>
              <a:t>Monitoring na obecność antybiotyków w produktach pochodzenia zwierzęcego oraz w </a:t>
            </a:r>
            <a:r>
              <a:rPr lang="pl-PL" u="sng" dirty="0" smtClean="0">
                <a:latin typeface="+mn-lt"/>
              </a:rPr>
              <a:t>paszach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W</a:t>
            </a:r>
            <a:r>
              <a:rPr lang="pl-PL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obu przypadkach niezgodności są stwierdzane bardzo rzadko.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B</a:t>
            </a:r>
            <a:r>
              <a:rPr lang="pl-PL" dirty="0" smtClean="0">
                <a:latin typeface="+mn-lt"/>
              </a:rPr>
              <a:t>adania </a:t>
            </a:r>
            <a:r>
              <a:rPr lang="pl-PL" dirty="0">
                <a:latin typeface="+mn-lt"/>
              </a:rPr>
              <a:t>kontrolne pozostałości substancji przeciwbakteryjnych z grupy B1 i B2 w żywności pochodzenia zwierzęcego i paszach obejmują corocznie ok. 12000 prób.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Otrzymane </a:t>
            </a:r>
            <a:r>
              <a:rPr lang="pl-PL" dirty="0">
                <a:latin typeface="+mn-lt"/>
              </a:rPr>
              <a:t>wyniki badań laboratoryjnych wskazują jedynie na 0,25% próbek niespełniających wymagań w tym zakresie. </a:t>
            </a:r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Każdorazowo </a:t>
            </a:r>
            <a:r>
              <a:rPr lang="pl-PL" dirty="0">
                <a:latin typeface="+mn-lt"/>
              </a:rPr>
              <a:t>w przypadku otrzymania pozytywnego podejmowane są stosowane działania administracyjne. W rezultacie prowadzonych działań Inspekcja Weterynaryjna przeprowadza wzmożone kontrole w gospodarstwie, w którym zidentyfikowano próbę dodatnią. </a:t>
            </a:r>
          </a:p>
        </p:txBody>
      </p:sp>
    </p:spTree>
    <p:extLst>
      <p:ext uri="{BB962C8B-B14F-4D97-AF65-F5344CB8AC3E}">
        <p14:creationId xmlns:p14="http://schemas.microsoft.com/office/powerpoint/2010/main" val="2999110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44906" y="1028343"/>
            <a:ext cx="997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84241" y="1190979"/>
            <a:ext cx="1049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70333" y="738761"/>
            <a:ext cx="103523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latin typeface="+mn-lt"/>
              </a:rPr>
              <a:t>Nadzór nad obrotem i stosowaniem produktów leczniczych weterynaryjnych </a:t>
            </a:r>
            <a:r>
              <a:rPr lang="pl-PL" u="sng" dirty="0" smtClean="0">
                <a:latin typeface="+mn-lt"/>
              </a:rPr>
              <a:t>w ok. 125 </a:t>
            </a:r>
            <a:r>
              <a:rPr lang="pl-PL" u="sng" dirty="0">
                <a:latin typeface="+mn-lt"/>
              </a:rPr>
              <a:t>hurtowniach produktów leczniczych </a:t>
            </a:r>
            <a:r>
              <a:rPr lang="pl-PL" u="sng" dirty="0" smtClean="0">
                <a:latin typeface="+mn-lt"/>
              </a:rPr>
              <a:t>weterynaryjnych, w </a:t>
            </a:r>
            <a:r>
              <a:rPr lang="pl-PL" u="sng" dirty="0">
                <a:latin typeface="+mn-lt"/>
              </a:rPr>
              <a:t>ok. </a:t>
            </a:r>
            <a:r>
              <a:rPr lang="pl-PL" u="sng" dirty="0" smtClean="0">
                <a:latin typeface="+mn-lt"/>
              </a:rPr>
              <a:t>7500 </a:t>
            </a:r>
            <a:r>
              <a:rPr lang="pl-PL" u="sng" dirty="0">
                <a:latin typeface="+mn-lt"/>
              </a:rPr>
              <a:t>zakładach leczniczych dla </a:t>
            </a:r>
            <a:r>
              <a:rPr lang="pl-PL" u="sng" dirty="0" smtClean="0">
                <a:latin typeface="+mn-lt"/>
              </a:rPr>
              <a:t>zwierząt</a:t>
            </a:r>
            <a:r>
              <a:rPr lang="pl-PL" u="sng" dirty="0">
                <a:latin typeface="+mn-lt"/>
              </a:rPr>
              <a:t> </a:t>
            </a:r>
            <a:r>
              <a:rPr lang="pl-PL" u="sng" dirty="0" smtClean="0">
                <a:latin typeface="+mn-lt"/>
              </a:rPr>
              <a:t>oraz w ok. 6500 podmiotów prowadzących obrót weterynaryjnymi produktami leczniczymi wydawanymi bez przepisu lekarza (OTC)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Corocznie </a:t>
            </a:r>
            <a:r>
              <a:rPr lang="pl-PL" dirty="0">
                <a:latin typeface="+mn-lt"/>
              </a:rPr>
              <a:t>Inspekcja Weterynaryjna przeprowadza ok. </a:t>
            </a:r>
            <a:r>
              <a:rPr lang="pl-PL" dirty="0" smtClean="0">
                <a:latin typeface="+mn-lt"/>
              </a:rPr>
              <a:t>1300 </a:t>
            </a:r>
            <a:r>
              <a:rPr lang="pl-PL" dirty="0">
                <a:latin typeface="+mn-lt"/>
              </a:rPr>
              <a:t>kontroli w/w podmiotów sektora </a:t>
            </a:r>
            <a:r>
              <a:rPr lang="pl-PL" dirty="0" smtClean="0">
                <a:latin typeface="+mn-lt"/>
              </a:rPr>
              <a:t>farmaceutycznego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Kontrole </a:t>
            </a:r>
            <a:r>
              <a:rPr lang="pl-PL" dirty="0">
                <a:latin typeface="+mn-lt"/>
              </a:rPr>
              <a:t>wykazują, że największym problemem lekarzy weterynarii jest </a:t>
            </a:r>
            <a:r>
              <a:rPr lang="pl-PL" dirty="0" smtClean="0">
                <a:latin typeface="+mn-lt"/>
              </a:rPr>
              <a:t>prowadzenie </a:t>
            </a:r>
            <a:r>
              <a:rPr lang="pl-PL" dirty="0">
                <a:latin typeface="+mn-lt"/>
              </a:rPr>
              <a:t>dokumentacji </a:t>
            </a:r>
            <a:r>
              <a:rPr lang="pl-PL" dirty="0" smtClean="0">
                <a:latin typeface="+mn-lt"/>
              </a:rPr>
              <a:t>lekarsko-weterynaryjnej (</a:t>
            </a:r>
            <a:r>
              <a:rPr lang="pl-PL" dirty="0" err="1" smtClean="0">
                <a:latin typeface="+mn-lt"/>
              </a:rPr>
              <a:t>eKLZ</a:t>
            </a:r>
            <a:r>
              <a:rPr lang="pl-PL" dirty="0" smtClean="0">
                <a:latin typeface="+mn-lt"/>
              </a:rPr>
              <a:t> cos zmieni?) 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Kontrolowane </a:t>
            </a:r>
            <a:r>
              <a:rPr lang="pl-PL" dirty="0">
                <a:latin typeface="+mn-lt"/>
              </a:rPr>
              <a:t>są także gospodarstwa w zakresie obecności i stosowania antybiotyków, w tym w szczególności kwestie związane z zachowaniem przez hodowców zwierząt gospodarskich właściwego okresu karencji po zastosowaniu produktów leczniczych </a:t>
            </a:r>
            <a:r>
              <a:rPr lang="pl-PL" dirty="0" smtClean="0">
                <a:latin typeface="+mn-lt"/>
              </a:rPr>
              <a:t>weterynaryjnych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8851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05928"/>
            <a:ext cx="10058400" cy="542974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Corocznie jest publikowany raport Europejskiego Urzędu ds. Monitoringu Zużycia Antybiotyków w Weterynarii (ESVAC) dotyczący sprzedaży produktów leczniczych weterynaryjnych o działaniu przeciwbakteryjnym w krajach Unii Europejskiej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Ogólne dane o sprzedaży przeciwbakteryjnych weterynaryjnych produktów leczniczych są podawane w tonach substancji czynnej. Dostępne są w podziale na substancje czynne i formy farmaceutyczne. </a:t>
            </a: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Dane </a:t>
            </a:r>
            <a:r>
              <a:rPr lang="pl-PL" dirty="0"/>
              <a:t>dotyczące sprzedaży weterynaryjnych produktów leczniczych przeciwbakteryjnych u zwierząt przeznaczonych do produkcji żywności zostały znormalizowane i wyrażone w mg substancji czynnej na </a:t>
            </a:r>
            <a:r>
              <a:rPr lang="pl-PL" dirty="0" err="1"/>
              <a:t>Population</a:t>
            </a:r>
            <a:r>
              <a:rPr lang="pl-PL" dirty="0"/>
              <a:t> </a:t>
            </a:r>
            <a:r>
              <a:rPr lang="pl-PL" dirty="0" err="1"/>
              <a:t>Correction</a:t>
            </a:r>
            <a:r>
              <a:rPr lang="pl-PL" dirty="0"/>
              <a:t> Unit - Współczynnik Korekcyjny Populacji PCU (mg/PCU).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583894"/>
            <a:ext cx="10058400" cy="545178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Sprzedaż przeciwbakteryjnych produktów leczniczych weterynaryjnych w latach 2012-2020 w Polsce kształtowała się następująco: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Rok </a:t>
            </a:r>
            <a:r>
              <a:rPr lang="pl-PL" dirty="0"/>
              <a:t>2012 – 530,2 t</a:t>
            </a:r>
          </a:p>
          <a:p>
            <a:pPr marL="0" indent="0" algn="ctr">
              <a:buNone/>
            </a:pPr>
            <a:r>
              <a:rPr lang="pl-PL" dirty="0"/>
              <a:t>Rok 2013 – 578,9 t</a:t>
            </a:r>
          </a:p>
          <a:p>
            <a:pPr marL="0" indent="0" algn="ctr">
              <a:buNone/>
            </a:pPr>
            <a:r>
              <a:rPr lang="pl-PL" dirty="0"/>
              <a:t>Rok 2014 – 581,2 t</a:t>
            </a:r>
          </a:p>
          <a:p>
            <a:pPr marL="0" indent="0" algn="ctr">
              <a:buNone/>
            </a:pPr>
            <a:r>
              <a:rPr lang="pl-PL" dirty="0"/>
              <a:t>Rok 2015 – 582,5 t</a:t>
            </a:r>
          </a:p>
          <a:p>
            <a:pPr marL="0" indent="0" algn="ctr">
              <a:buNone/>
            </a:pPr>
            <a:r>
              <a:rPr lang="pl-PL" dirty="0"/>
              <a:t>Rok 2016 – 572,9 t</a:t>
            </a:r>
          </a:p>
          <a:p>
            <a:pPr marL="0" indent="0" algn="ctr">
              <a:buNone/>
            </a:pPr>
            <a:r>
              <a:rPr lang="pl-PL" dirty="0"/>
              <a:t>Rok 2017 – 751,6 t</a:t>
            </a:r>
          </a:p>
          <a:p>
            <a:pPr marL="0" indent="0" algn="ctr">
              <a:buNone/>
            </a:pPr>
            <a:r>
              <a:rPr lang="pl-PL" dirty="0"/>
              <a:t>Rok 2018 – 784,0 t</a:t>
            </a:r>
          </a:p>
          <a:p>
            <a:pPr marL="0" indent="0" algn="ctr">
              <a:buNone/>
            </a:pPr>
            <a:r>
              <a:rPr lang="pl-PL" dirty="0"/>
              <a:t>Rok 2019 – 840,6 t</a:t>
            </a:r>
          </a:p>
          <a:p>
            <a:pPr marL="0" indent="0" algn="ctr">
              <a:buNone/>
            </a:pPr>
            <a:r>
              <a:rPr lang="pl-PL" dirty="0"/>
              <a:t>Rok 2020 – 856,7 </a:t>
            </a:r>
            <a:r>
              <a:rPr lang="pl-PL" dirty="0" smtClean="0"/>
              <a:t>t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16946"/>
            <a:ext cx="10058400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w</a:t>
            </a:r>
            <a:r>
              <a:rPr lang="pl-PL" dirty="0" smtClean="0"/>
              <a:t> zakresie prowadzenia państwowych badań jakości weterynaryjnych produktów leczniczych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Państwowy Instytut Weterynaryjny-Państwowy Instytut Badawczy w Puławach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Narodowy Instytut Leków w Warszawie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z</a:t>
            </a:r>
            <a:r>
              <a:rPr lang="pl-PL" dirty="0" smtClean="0"/>
              <a:t>wiązki branżowe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Polskie Stowarzyszenie Producentów i Importerów Leków Weterynaryjnych POLPROWET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52727"/>
              </p:ext>
            </p:extLst>
          </p:nvPr>
        </p:nvGraphicFramePr>
        <p:xfrm>
          <a:off x="2126254" y="253369"/>
          <a:ext cx="7766892" cy="6345734"/>
        </p:xfrm>
        <a:graphic>
          <a:graphicData uri="http://schemas.openxmlformats.org/drawingml/2006/table">
            <a:tbl>
              <a:tblPr/>
              <a:tblGrid>
                <a:gridCol w="1109556"/>
                <a:gridCol w="1109556"/>
                <a:gridCol w="1109556"/>
                <a:gridCol w="1109556"/>
                <a:gridCol w="1109556"/>
                <a:gridCol w="1109556"/>
                <a:gridCol w="1109556"/>
              </a:tblGrid>
              <a:tr h="211184">
                <a:tc>
                  <a:txBody>
                    <a:bodyPr/>
                    <a:lstStyle/>
                    <a:p>
                      <a:endParaRPr lang="pl-PL" sz="1000" dirty="0">
                        <a:latin typeface="+mj-lt"/>
                      </a:endParaRPr>
                    </a:p>
                  </a:txBody>
                  <a:tcPr marL="33137" marR="33137" marT="16568" marB="165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latin typeface="+mj-lt"/>
                      </a:endParaRPr>
                    </a:p>
                  </a:txBody>
                  <a:tcPr marL="33137" marR="33137" marT="16568" marB="16568">
                    <a:lnL>
                      <a:noFill/>
                    </a:lnL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latin typeface="+mj-lt"/>
                      </a:endParaRPr>
                    </a:p>
                  </a:txBody>
                  <a:tcPr marL="33137" marR="33137" marT="16568" marB="16568"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latin typeface="+mj-lt"/>
                      </a:endParaRPr>
                    </a:p>
                  </a:txBody>
                  <a:tcPr marL="33137" marR="33137" marT="16568" marB="16568"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latin typeface="+mj-lt"/>
                      </a:endParaRPr>
                    </a:p>
                  </a:txBody>
                  <a:tcPr marL="33137" marR="33137" marT="16568" marB="16568"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latin typeface="+mj-lt"/>
                      </a:endParaRPr>
                    </a:p>
                  </a:txBody>
                  <a:tcPr marL="33137" marR="33137" marT="16568" marB="16568"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latin typeface="+mj-lt"/>
                      </a:endParaRPr>
                    </a:p>
                  </a:txBody>
                  <a:tcPr marL="33137" marR="33137" marT="16568" marB="16568"/>
                </a:tc>
              </a:tr>
              <a:tr h="33269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1000" b="1" i="0" dirty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l-PL" sz="1000" b="1" i="0" dirty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000" b="1" i="0" dirty="0" err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Tablets</a:t>
                      </a:r>
                      <a:endParaRPr lang="pl-PL" sz="1000" b="1" i="0" dirty="0">
                        <a:solidFill>
                          <a:srgbClr val="333399"/>
                        </a:solidFill>
                        <a:effectLst/>
                        <a:latin typeface="+mj-lt"/>
                      </a:endParaRP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1000" b="1" i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All other pharmaceutical forms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pl-PL" sz="1000" b="1" i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pl-PL" sz="1000" b="1" i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>
                        <a:latin typeface="+mj-lt"/>
                      </a:endParaRPr>
                    </a:p>
                  </a:txBody>
                  <a:tcPr marL="33137" marR="33137" marT="16568" marB="16568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31">
                <a:tc>
                  <a:txBody>
                    <a:bodyPr/>
                    <a:lstStyle/>
                    <a:p>
                      <a:pPr algn="ctr"/>
                      <a:r>
                        <a:rPr lang="pl-PL" sz="1000" b="1" i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Country</a:t>
                      </a:r>
                    </a:p>
                  </a:txBody>
                  <a:tcPr marL="6904" marR="10355" marT="3452" marB="3452" anchor="ctr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i="0" dirty="0" err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Tonnes</a:t>
                      </a:r>
                      <a:endParaRPr lang="pl-PL" sz="1000" b="1" i="0" dirty="0">
                        <a:solidFill>
                          <a:srgbClr val="333399"/>
                        </a:solidFill>
                        <a:effectLst/>
                        <a:latin typeface="+mj-lt"/>
                      </a:endParaRPr>
                    </a:p>
                  </a:txBody>
                  <a:tcPr marL="6904" marR="10355" marT="3452" marB="3452" anchor="ctr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i="0" dirty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% of </a:t>
                      </a:r>
                      <a:r>
                        <a:rPr lang="pl-PL" sz="1000" b="1" i="0" dirty="0" err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overall</a:t>
                      </a:r>
                      <a:r>
                        <a:rPr lang="pl-PL" sz="1000" b="1" i="0" dirty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000" b="1" i="0" dirty="0" err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sales</a:t>
                      </a:r>
                      <a:endParaRPr lang="pl-PL" sz="1000" b="1" i="0" dirty="0">
                        <a:solidFill>
                          <a:srgbClr val="333399"/>
                        </a:solidFill>
                        <a:effectLst/>
                        <a:latin typeface="+mj-lt"/>
                      </a:endParaRPr>
                    </a:p>
                  </a:txBody>
                  <a:tcPr marL="6904" marR="10355" marT="3452" marB="3452" anchor="ctr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i="0" dirty="0" err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Tonnes</a:t>
                      </a:r>
                      <a:endParaRPr lang="pl-PL" sz="1000" b="1" i="0" dirty="0">
                        <a:solidFill>
                          <a:srgbClr val="333399"/>
                        </a:solidFill>
                        <a:effectLst/>
                        <a:latin typeface="+mj-lt"/>
                      </a:endParaRPr>
                    </a:p>
                  </a:txBody>
                  <a:tcPr marL="6904" marR="10355" marT="3452" marB="3452" anchor="ctr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i="0" dirty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% of </a:t>
                      </a:r>
                      <a:r>
                        <a:rPr lang="pl-PL" sz="1000" b="1" i="0" dirty="0" err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overall</a:t>
                      </a:r>
                      <a:r>
                        <a:rPr lang="pl-PL" sz="1000" b="1" i="0" dirty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000" b="1" i="0" dirty="0" err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sales</a:t>
                      </a:r>
                      <a:endParaRPr lang="pl-PL" sz="1000" b="1" i="0" dirty="0">
                        <a:solidFill>
                          <a:srgbClr val="333399"/>
                        </a:solidFill>
                        <a:effectLst/>
                        <a:latin typeface="+mj-lt"/>
                      </a:endParaRPr>
                    </a:p>
                  </a:txBody>
                  <a:tcPr marL="6904" marR="10355" marT="3452" marB="3452" anchor="ctr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Austria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0.61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43.66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98.6%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44.27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Belgium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2.19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1.2%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180.42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98.8%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182.61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Bulgaria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0.2%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44.55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99.8%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44.64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Croatia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0.14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22.58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22.72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Cyprus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0.04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0.1%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48.28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99.9%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48.32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332696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Czech Republic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1.13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39.35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97.2%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40.47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Denmark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0.76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0.9%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88.75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99.1%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89.51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Estonia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0.15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5.71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97.4%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5.86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Finland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0.91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10.2%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8.03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89.8%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8.93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France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16.54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394.37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96.0%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410.91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Germany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10.76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1.5%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684.59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98.5%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695.36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Greece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0.47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108.38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108.85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Hungary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0.31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0.2%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136.12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99.8%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136.43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Iceland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9.5%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0.52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90.5%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0.57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Ireland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0.96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0.9%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102.94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99.1%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103.90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7.37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1.1%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689.29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98.9%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696.65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Latvia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0.10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4.85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98.0%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4.95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Lithuania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6.20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98.6%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6.29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Luxembourg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0.10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5.8%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1.58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94.2%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1.68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Malta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4.9%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1.71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95.1%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1.79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Netherlands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2.94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1.8%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156.38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98.2%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159.32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Norway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0.38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7.5%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4.68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92.5%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5.06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Poland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3.45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853.23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856.68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Portugal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1.17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0.7%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177.89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99.3%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179.06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Romania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4.18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2.3%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173.73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97.7%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177.90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Slovakia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0.32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11.84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97.4%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12.16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Slovenia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0.46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7.3%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5.86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92.7%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6.31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Spain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1.71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0.1%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1244.52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99.9%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1246.23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Sweden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0.69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7.3%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8.72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92.7%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9.41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Switzerland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0.69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2.4%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27.66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97.6%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28.35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 dirty="0">
                          <a:solidFill>
                            <a:srgbClr val="333399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6904" marR="10355" marT="3452" marB="3452">
                    <a:lnL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A"/>
                    </a:solidFill>
                  </a:tcPr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61012"/>
            <a:ext cx="10058400" cy="5374663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W </a:t>
            </a:r>
            <a:r>
              <a:rPr lang="pl-PL" dirty="0"/>
              <a:t>związku z licznymi zapytaniami zarówno ze strony osób prywatnych, jak i lekarzy weterynarii wolnej praktyki, dotyczącymi możliwości podjęcia działań pomocowych służbom weterynaryjnym Ukrainy w celu zachowania zdrowia zwierząt oraz bezpieczeństwa publicznego poprzez m.in. zapewnienie dostaw weterynaryjnych produktów </a:t>
            </a:r>
            <a:r>
              <a:rPr lang="pl-PL" dirty="0" smtClean="0"/>
              <a:t>leczniczych lub pasz, </a:t>
            </a:r>
            <a:r>
              <a:rPr lang="pl-PL" dirty="0"/>
              <a:t>Główny Inspektorat Weterynarii zwrócił się do Departamentu </a:t>
            </a:r>
            <a:r>
              <a:rPr lang="pl-PL" dirty="0" smtClean="0"/>
              <a:t>Bezpieczeństwa </a:t>
            </a:r>
            <a:r>
              <a:rPr lang="pl-PL" dirty="0"/>
              <a:t>Żywności i Weterynarii Ministerstwa Rolnictwa i Rozwoju Wsi z prośbą o wskazanie rozwiązań umożliwiających realizację ww. działań.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38978"/>
            <a:ext cx="10058400" cy="539669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 odpowiedzi na zapytanie przekazano do Głównego Inspektoratu Weterynarii informację, że zgodnie z przepisami ustawy </a:t>
            </a:r>
            <a:r>
              <a:rPr lang="pl-PL" i="1" dirty="0"/>
              <a:t>o działach administracji rządowej </a:t>
            </a:r>
            <a:r>
              <a:rPr lang="pl-PL" dirty="0"/>
              <a:t>i ustawy </a:t>
            </a:r>
            <a:r>
              <a:rPr lang="pl-PL" i="1" dirty="0"/>
              <a:t>o współpracy rozwojowej </a:t>
            </a:r>
            <a:r>
              <a:rPr lang="pl-PL" dirty="0"/>
              <a:t>– koordynację w zakresie pomocy humanitarnej na rzecz Ukrainy realizuje </a:t>
            </a:r>
            <a:r>
              <a:rPr lang="pl-PL" u="sng" dirty="0"/>
              <a:t>Minister Spraw Zagranicznych</a:t>
            </a:r>
            <a:r>
              <a:rPr lang="pl-PL" dirty="0"/>
              <a:t>. </a:t>
            </a: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Ministerstwo </a:t>
            </a:r>
            <a:r>
              <a:rPr lang="pl-PL" dirty="0"/>
              <a:t>Spraw Zagranicznych (MSZ) działa w tym zakresie wspólnie z innymi instytucjami państwa, w szczególności Kancelarią Prezesa Rady Ministrów (KPRM), Ministerstwem Spraw Wewnętrznych i Administracji (MSWiA) oraz Rządową Agencją Rezerw Strategicznych (RARS). Aby usprawnić i skoordynować zbieranie zgłoszeń pomocy humanitarnej, utworzone zostały dwa kanały komunikacji:</a:t>
            </a:r>
          </a:p>
          <a:p>
            <a:pPr marL="0" indent="0" algn="ctr">
              <a:buNone/>
            </a:pPr>
            <a:r>
              <a:rPr lang="pl-PL" dirty="0"/>
              <a:t>1. </a:t>
            </a:r>
            <a:r>
              <a:rPr lang="pl-PL" b="1" dirty="0"/>
              <a:t>dla darczyńców krajowych</a:t>
            </a:r>
            <a:r>
              <a:rPr lang="pl-PL" dirty="0"/>
              <a:t> - strona </a:t>
            </a:r>
            <a:r>
              <a:rPr lang="pl-PL" dirty="0" smtClean="0">
                <a:hlinkClick r:id="rId2"/>
              </a:rPr>
              <a:t>www.pomagamukrainie.gov.pl</a:t>
            </a:r>
            <a:r>
              <a:rPr lang="pl-PL" dirty="0" smtClean="0"/>
              <a:t> (</a:t>
            </a:r>
            <a:r>
              <a:rPr lang="pl-PL" dirty="0"/>
              <a:t>i dostępny na niej formularz zgłoszeniowy)</a:t>
            </a:r>
          </a:p>
          <a:p>
            <a:pPr marL="0" indent="0" algn="ctr">
              <a:buNone/>
            </a:pPr>
            <a:r>
              <a:rPr lang="pl-PL" dirty="0"/>
              <a:t>2. </a:t>
            </a:r>
            <a:r>
              <a:rPr lang="pl-PL" b="1" dirty="0"/>
              <a:t>dla darczyńców zagranicznych </a:t>
            </a:r>
            <a:r>
              <a:rPr lang="pl-PL" dirty="0"/>
              <a:t>- adres mailowy </a:t>
            </a:r>
            <a:r>
              <a:rPr lang="pl-PL" dirty="0" smtClean="0">
                <a:hlinkClick r:id="rId3"/>
              </a:rPr>
              <a:t>InternationalAidUA@msz.gov.pl</a:t>
            </a:r>
            <a:r>
              <a:rPr lang="pl-PL" dirty="0" smtClean="0"/>
              <a:t>  </a:t>
            </a:r>
            <a:r>
              <a:rPr lang="pl-PL" dirty="0"/>
              <a:t>Skrzynka ta służyć ma zbieraniu informacji o wszelkich planowanych transportach humanitarnych, zgłaszanych przez placówki dyplomatyczne akredytowane w Polsce i inne podmioty zagraniczne.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385590"/>
            <a:ext cx="10058400" cy="565008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Przedsiębiorstwa </a:t>
            </a:r>
            <a:r>
              <a:rPr lang="pl-PL" dirty="0"/>
              <a:t>zainteresowane udzieleniem pomocy stronie ukraińskiej w zakresie zaopatrzenia w produkty lecznicze weterynaryjne kontaktowały się bezpośrednio z instytucjami odpowiedzialnymi za organizację pomocy humanitarnej na rzecz Ukrainy poprzez dwa powyżej </a:t>
            </a:r>
            <a:r>
              <a:rPr lang="pl-PL" dirty="0" smtClean="0"/>
              <a:t>wskazane </a:t>
            </a:r>
            <a:r>
              <a:rPr lang="pl-PL" dirty="0"/>
              <a:t>kanały dystrybucji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94" y="1717254"/>
            <a:ext cx="8992212" cy="50581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38978"/>
            <a:ext cx="10058400" cy="5396697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u="sng" dirty="0"/>
              <a:t>Rządowy projekt ustawy o zmianie ustawy o Inspekcji Weterynaryjnej oraz niektórych innych </a:t>
            </a:r>
            <a:r>
              <a:rPr lang="pl-PL" u="sng" dirty="0" smtClean="0"/>
              <a:t>ustaw (druk nr 2152)</a:t>
            </a:r>
            <a:endParaRPr lang="pl-PL" u="sng" dirty="0"/>
          </a:p>
          <a:p>
            <a:pPr marL="0" indent="0" algn="ctr">
              <a:buNone/>
            </a:pPr>
            <a:r>
              <a:rPr lang="pl-PL" dirty="0" smtClean="0"/>
              <a:t>Inspekcja </a:t>
            </a:r>
            <a:r>
              <a:rPr lang="pl-PL" dirty="0"/>
              <a:t>pobiera opłaty w wysokości </a:t>
            </a:r>
            <a:r>
              <a:rPr lang="pl-PL" dirty="0" smtClean="0"/>
              <a:t>(…) za sprawowanie nadzoru nad: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- obrotem </a:t>
            </a:r>
            <a:r>
              <a:rPr lang="pl-PL" dirty="0"/>
              <a:t>hurtowym produktami leczniczymi weterynaryjnymi prowadzonym w hurtowniach farmaceutycznych tych produktów,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- obrotem </a:t>
            </a:r>
            <a:r>
              <a:rPr lang="pl-PL" dirty="0"/>
              <a:t>detalicznym produktami leczniczymi weterynaryjnymi prowadzonym w zakładach leczniczych dla zwierząt i ilością produktów leczniczych weterynaryjnych stosowanych w tych zakładach,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- obrotem </a:t>
            </a:r>
            <a:r>
              <a:rPr lang="pl-PL" dirty="0"/>
              <a:t>detalicznym produktami leczniczymi weterynaryjnymi wydawanymi bez przepisu lekarza sprawowanym u przedsiębiorców prowadzących działalność w tym zakresie po zgłoszeniu wojewódzkiemu lekarzowi weterynarii,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10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528810"/>
            <a:ext cx="10058400" cy="5506865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Nadzór </a:t>
            </a:r>
            <a:r>
              <a:rPr lang="pl-PL" dirty="0"/>
              <a:t>nad obrotem hurtowym produktami </a:t>
            </a:r>
            <a:r>
              <a:rPr lang="pl-PL" dirty="0" smtClean="0"/>
              <a:t>leczniczymi weterynaryjnymi </a:t>
            </a:r>
            <a:r>
              <a:rPr lang="pl-PL" dirty="0"/>
              <a:t>prowadzonym w </a:t>
            </a:r>
            <a:r>
              <a:rPr lang="pl-PL" dirty="0" smtClean="0"/>
              <a:t>hurtowniach farmaceutycznych </a:t>
            </a:r>
            <a:r>
              <a:rPr lang="pl-PL" dirty="0"/>
              <a:t>tych produktów: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1</a:t>
            </a:r>
            <a:r>
              <a:rPr lang="pl-PL" dirty="0"/>
              <a:t>) trwający nie dłużej niż </a:t>
            </a:r>
            <a:r>
              <a:rPr lang="pl-PL" dirty="0" smtClean="0"/>
              <a:t>godzinę - </a:t>
            </a:r>
            <a:r>
              <a:rPr lang="pl-PL" dirty="0"/>
              <a:t>112,80</a:t>
            </a:r>
          </a:p>
          <a:p>
            <a:pPr marL="0" indent="0" algn="ctr">
              <a:buNone/>
            </a:pPr>
            <a:r>
              <a:rPr lang="pl-PL" dirty="0"/>
              <a:t>2) trwający dłużej niż godzinę:</a:t>
            </a:r>
          </a:p>
          <a:p>
            <a:pPr marL="0" indent="0" algn="ctr">
              <a:buNone/>
            </a:pPr>
            <a:r>
              <a:rPr lang="pl-PL" dirty="0"/>
              <a:t>a) za pierwszą </a:t>
            </a:r>
            <a:r>
              <a:rPr lang="pl-PL" dirty="0" smtClean="0"/>
              <a:t>godzinę - 112,80</a:t>
            </a: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b</a:t>
            </a:r>
            <a:r>
              <a:rPr lang="pl-PL" dirty="0"/>
              <a:t>) za każde rozpoczęte 15 minut po upływie </a:t>
            </a:r>
            <a:r>
              <a:rPr lang="pl-PL" dirty="0" smtClean="0"/>
              <a:t>pierwszej godziny - 14,10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6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539828"/>
            <a:ext cx="10058400" cy="5495848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Nadzór </a:t>
            </a:r>
            <a:r>
              <a:rPr lang="pl-PL" dirty="0"/>
              <a:t>nad obrotem detalicznym produktami </a:t>
            </a:r>
            <a:r>
              <a:rPr lang="pl-PL" dirty="0" smtClean="0"/>
              <a:t>leczniczymi weterynaryjnymi </a:t>
            </a:r>
            <a:r>
              <a:rPr lang="pl-PL" dirty="0"/>
              <a:t>prowadzonym w zakładach leczniczych </a:t>
            </a:r>
            <a:r>
              <a:rPr lang="pl-PL" dirty="0" smtClean="0"/>
              <a:t>dla zwierząt </a:t>
            </a:r>
            <a:r>
              <a:rPr lang="pl-PL" dirty="0"/>
              <a:t>i ilością produktów leczniczych stosowanych w </a:t>
            </a:r>
            <a:r>
              <a:rPr lang="pl-PL" dirty="0" smtClean="0"/>
              <a:t>tych zakładach: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1) trwający nie dłużej niż </a:t>
            </a:r>
            <a:r>
              <a:rPr lang="pl-PL" dirty="0" smtClean="0"/>
              <a:t>godzinę - 112,80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2) trwający dłużej niż godzinę:</a:t>
            </a:r>
          </a:p>
          <a:p>
            <a:pPr marL="0" indent="0" algn="ctr">
              <a:buNone/>
            </a:pPr>
            <a:r>
              <a:rPr lang="pl-PL" dirty="0"/>
              <a:t>a) za pierwszą </a:t>
            </a:r>
            <a:r>
              <a:rPr lang="pl-PL" dirty="0" smtClean="0"/>
              <a:t>godzinę - </a:t>
            </a:r>
            <a:r>
              <a:rPr lang="pl-PL" dirty="0"/>
              <a:t>112,80</a:t>
            </a:r>
          </a:p>
          <a:p>
            <a:pPr marL="0" indent="0" algn="ctr">
              <a:buNone/>
            </a:pPr>
            <a:r>
              <a:rPr lang="pl-PL" dirty="0" smtClean="0"/>
              <a:t>b</a:t>
            </a:r>
            <a:r>
              <a:rPr lang="pl-PL" dirty="0"/>
              <a:t>) za każde rozpoczęte 15 minut po upływie pierwszej </a:t>
            </a:r>
            <a:r>
              <a:rPr lang="pl-PL" dirty="0" smtClean="0"/>
              <a:t>- 14,10</a:t>
            </a:r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652" y="0"/>
            <a:ext cx="9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4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561860"/>
            <a:ext cx="10058400" cy="5473815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Nadzór </a:t>
            </a:r>
            <a:r>
              <a:rPr lang="pl-PL" dirty="0"/>
              <a:t>nad obrotem detalicznym produktami </a:t>
            </a:r>
            <a:r>
              <a:rPr lang="pl-PL" dirty="0" smtClean="0"/>
              <a:t>leczniczymi weterynaryjnymi </a:t>
            </a:r>
            <a:r>
              <a:rPr lang="pl-PL" dirty="0"/>
              <a:t>wydawanymi bez przepisu </a:t>
            </a:r>
            <a:r>
              <a:rPr lang="pl-PL" dirty="0" smtClean="0"/>
              <a:t>lekarza, sprawowanym </a:t>
            </a:r>
            <a:r>
              <a:rPr lang="pl-PL" dirty="0"/>
              <a:t>u przedsiębiorców prowadzących działalność </a:t>
            </a:r>
            <a:r>
              <a:rPr lang="pl-PL" dirty="0" smtClean="0"/>
              <a:t>w tym </a:t>
            </a:r>
            <a:r>
              <a:rPr lang="pl-PL" dirty="0"/>
              <a:t>zakresie po zgłoszeniu wojewódzkiemu </a:t>
            </a:r>
            <a:r>
              <a:rPr lang="pl-PL" dirty="0" smtClean="0"/>
              <a:t>lekarzowi weterynarii</a:t>
            </a:r>
            <a:r>
              <a:rPr lang="pl-PL" dirty="0"/>
              <a:t>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1</a:t>
            </a:r>
            <a:r>
              <a:rPr lang="pl-PL" dirty="0"/>
              <a:t>) trwający nie dłużej niż </a:t>
            </a:r>
            <a:r>
              <a:rPr lang="pl-PL" dirty="0" smtClean="0"/>
              <a:t>godzinę - 112,80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2) trwający dłużej niż godzinę:</a:t>
            </a:r>
          </a:p>
          <a:p>
            <a:pPr marL="342900" indent="-342900" algn="ctr">
              <a:buAutoNum type="alphaLcParenR"/>
            </a:pPr>
            <a:r>
              <a:rPr lang="pl-PL" dirty="0" smtClean="0"/>
              <a:t>za </a:t>
            </a:r>
            <a:r>
              <a:rPr lang="pl-PL" dirty="0"/>
              <a:t>pierwszą </a:t>
            </a:r>
            <a:r>
              <a:rPr lang="pl-PL" dirty="0" smtClean="0"/>
              <a:t>godzinę - 112,80</a:t>
            </a:r>
          </a:p>
          <a:p>
            <a:pPr marL="0" indent="0" algn="ctr">
              <a:buNone/>
            </a:pPr>
            <a:r>
              <a:rPr lang="pl-PL" dirty="0" smtClean="0"/>
              <a:t>b</a:t>
            </a:r>
            <a:r>
              <a:rPr lang="pl-PL" dirty="0"/>
              <a:t>) za każde rozpoczęte 15 minut po upływie pierwszej godziny - 14,10</a:t>
            </a:r>
          </a:p>
          <a:p>
            <a:pPr marL="342900" indent="-342900" algn="ctr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015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616946"/>
            <a:ext cx="10058400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Departament Bezpieczeństwa Żywności i Weterynarii </a:t>
            </a:r>
          </a:p>
          <a:p>
            <a:pPr marL="0" indent="0" algn="ctr">
              <a:buNone/>
            </a:pPr>
            <a:r>
              <a:rPr lang="pl-PL" dirty="0" smtClean="0"/>
              <a:t>Ministerstwo Rolnictwa i Rozwoju Wsi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97" y="3460687"/>
            <a:ext cx="5293605" cy="22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8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ymbol zastępczy zawartości 2"/>
          <p:cNvSpPr>
            <a:spLocks noGrp="1"/>
          </p:cNvSpPr>
          <p:nvPr>
            <p:ph idx="1"/>
          </p:nvPr>
        </p:nvSpPr>
        <p:spPr>
          <a:xfrm>
            <a:off x="1081088" y="2784475"/>
            <a:ext cx="10058400" cy="2132013"/>
          </a:xfrm>
        </p:spPr>
        <p:txBody>
          <a:bodyPr/>
          <a:lstStyle/>
          <a:p>
            <a:pPr algn="ctr" eaLnBrk="1" hangingPunct="1">
              <a:buFont typeface="Garamond" pitchFamily="18" charset="0"/>
              <a:buNone/>
            </a:pPr>
            <a:r>
              <a:rPr lang="pl-PL" sz="2400"/>
              <a:t>Dziękuję za uwagę.</a:t>
            </a:r>
          </a:p>
        </p:txBody>
      </p:sp>
      <p:pic>
        <p:nvPicPr>
          <p:cNvPr id="3" name="Picture 4" descr="Znalezione obrazy dla zapytania inspekcja weterynaryjn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380" y="3505983"/>
            <a:ext cx="9683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8299" y="616946"/>
            <a:ext cx="10276901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299" y="1151704"/>
            <a:ext cx="100841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art</a:t>
            </a:r>
            <a:r>
              <a:rPr lang="pl-PL" dirty="0">
                <a:latin typeface="+mn-lt"/>
              </a:rPr>
              <a:t>. 118. </a:t>
            </a:r>
            <a:r>
              <a:rPr lang="pl-PL" dirty="0" smtClean="0">
                <a:latin typeface="+mn-lt"/>
              </a:rPr>
              <a:t>ustawy z dnia 6 września 2001 roku </a:t>
            </a:r>
            <a:r>
              <a:rPr lang="pl-PL" i="1" dirty="0" smtClean="0">
                <a:latin typeface="+mn-lt"/>
              </a:rPr>
              <a:t>Prawo farmaceutyczne 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Nadzór </a:t>
            </a:r>
            <a:r>
              <a:rPr lang="pl-PL" dirty="0">
                <a:latin typeface="+mn-lt"/>
              </a:rPr>
              <a:t>nad </a:t>
            </a:r>
            <a:r>
              <a:rPr lang="pl-PL" dirty="0" smtClean="0">
                <a:latin typeface="+mn-lt"/>
              </a:rPr>
              <a:t>produktami </a:t>
            </a:r>
            <a:r>
              <a:rPr lang="pl-PL" dirty="0">
                <a:latin typeface="+mn-lt"/>
              </a:rPr>
              <a:t>leczniczymi weterynaryjnymi 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>
                <a:latin typeface="+mn-lt"/>
              </a:rPr>
              <a:t>w</a:t>
            </a:r>
            <a:r>
              <a:rPr lang="pl-PL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stosunku do produktów leczniczych weterynaryjnych nadzór </a:t>
            </a:r>
            <a:r>
              <a:rPr lang="pl-PL" u="sng" dirty="0">
                <a:latin typeface="+mn-lt"/>
              </a:rPr>
              <a:t>nad obrotem i stosowaniem produktów leczniczych weterynaryjnych </a:t>
            </a:r>
            <a:r>
              <a:rPr lang="pl-PL" dirty="0">
                <a:latin typeface="+mn-lt"/>
              </a:rPr>
              <a:t>sprawuje Główny Lekarz Weterynarii oraz wojewódzcy lekarze </a:t>
            </a:r>
            <a:r>
              <a:rPr lang="pl-PL" dirty="0" smtClean="0">
                <a:latin typeface="+mn-lt"/>
              </a:rPr>
              <a:t>weterynarii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  <a:latin typeface="+mn-lt"/>
              </a:rPr>
              <a:t>(zmiana ustawy </a:t>
            </a:r>
            <a:r>
              <a:rPr lang="pl-PL" dirty="0" err="1" smtClean="0">
                <a:solidFill>
                  <a:srgbClr val="FF0000"/>
                </a:solidFill>
                <a:latin typeface="+mn-lt"/>
              </a:rPr>
              <a:t>Pf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 bez konsultacji 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z 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GIW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 algn="ctr"/>
            <a:endParaRPr lang="pl-PL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Główny </a:t>
            </a:r>
            <a:r>
              <a:rPr lang="pl-PL" dirty="0">
                <a:latin typeface="+mn-lt"/>
              </a:rPr>
              <a:t>Lekarz Weterynarii w ramach państwowych badań jakości produktów leczniczych weterynaryjnych sprawuje nadzór nad jakością produktów leczniczych weterynaryjnych znajdujących się w </a:t>
            </a:r>
            <a:r>
              <a:rPr lang="pl-PL" dirty="0" smtClean="0">
                <a:latin typeface="+mn-lt"/>
              </a:rPr>
              <a:t>obrocie</a:t>
            </a: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64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8299" y="616946"/>
            <a:ext cx="10276901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299" y="1151704"/>
            <a:ext cx="100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1508" y="826265"/>
            <a:ext cx="7864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rozporządzenie </a:t>
            </a:r>
            <a:r>
              <a:rPr lang="pl-PL" dirty="0">
                <a:latin typeface="+mn-lt"/>
              </a:rPr>
              <a:t>Ministra Rolnictwa i Rozwoju Wsi z dnia 22 kwietnia 2008 r. w sprawie nadzoru </a:t>
            </a:r>
            <a:r>
              <a:rPr lang="pl-PL" u="sng" dirty="0">
                <a:latin typeface="+mn-lt"/>
              </a:rPr>
              <a:t>nad obrotem i ilością stosowanych</a:t>
            </a:r>
            <a:r>
              <a:rPr lang="pl-PL" dirty="0">
                <a:latin typeface="+mn-lt"/>
              </a:rPr>
              <a:t> produktów leczniczych weterynaryjnych</a:t>
            </a:r>
          </a:p>
        </p:txBody>
      </p:sp>
    </p:spTree>
    <p:extLst>
      <p:ext uri="{BB962C8B-B14F-4D97-AF65-F5344CB8AC3E}">
        <p14:creationId xmlns:p14="http://schemas.microsoft.com/office/powerpoint/2010/main" val="217753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8299" y="616946"/>
            <a:ext cx="10276901" cy="5418730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nowe przepisy krajowe?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u</a:t>
            </a:r>
            <a:r>
              <a:rPr lang="pl-PL" dirty="0" smtClean="0"/>
              <a:t>stawa „</a:t>
            </a:r>
            <a:r>
              <a:rPr lang="pl-PL" dirty="0" err="1" smtClean="0"/>
              <a:t>okołorozporządzeniowa</a:t>
            </a:r>
            <a:r>
              <a:rPr lang="pl-PL" dirty="0" smtClean="0"/>
              <a:t>” o weterynaryjnych produktach leczniczych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</a:t>
            </a:r>
            <a:r>
              <a:rPr lang="pl-PL" dirty="0" smtClean="0"/>
              <a:t>lanowany termin wejścia w życie 1 stycznia 2023 roku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u</a:t>
            </a:r>
            <a:r>
              <a:rPr lang="pl-PL" smtClean="0"/>
              <a:t>stawa </a:t>
            </a:r>
            <a:r>
              <a:rPr lang="pl-PL" dirty="0" smtClean="0"/>
              <a:t>z pewnością określi w sposób szczegółowy zasady nabywania i stosowania weterynaryjnych </a:t>
            </a:r>
            <a:r>
              <a:rPr lang="pl-PL" smtClean="0"/>
              <a:t>produktów leczniczych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74" y="285997"/>
            <a:ext cx="969348" cy="86570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299" y="1151704"/>
            <a:ext cx="100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1508" y="826265"/>
            <a:ext cx="7864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  <a:p>
            <a:pPr algn="ctr"/>
            <a:endParaRPr lang="pl-PL" dirty="0" smtClean="0">
              <a:latin typeface="+mn-lt"/>
            </a:endParaRPr>
          </a:p>
          <a:p>
            <a:pPr algn="ctr"/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241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15377</TotalTime>
  <Words>3155</Words>
  <Application>Microsoft Office PowerPoint</Application>
  <PresentationFormat>Panoramiczny</PresentationFormat>
  <Paragraphs>635</Paragraphs>
  <Slides>60</Slides>
  <Notes>36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9" baseType="lpstr">
      <vt:lpstr>Arial</vt:lpstr>
      <vt:lpstr>Calibri</vt:lpstr>
      <vt:lpstr>Century Gothic</vt:lpstr>
      <vt:lpstr>Century Schoolbook</vt:lpstr>
      <vt:lpstr>Garamond</vt:lpstr>
      <vt:lpstr>Lucida Sans Unicode</vt:lpstr>
      <vt:lpstr>Times New Roman</vt:lpstr>
      <vt:lpstr>Wingdings</vt:lpstr>
      <vt:lpstr>Mydło</vt:lpstr>
      <vt:lpstr>      Ogólnopolska Konferencja Farmaceutyczna Lekarzy Weterynarii   „Zadania i obowiązki lekarza weterynarii w świetle nowych przepisów prawa dotyczącego produktów leczniczych weterynaryjnych oraz pasz leczniczych”  lek. wet. Marta Koncewicz-Jarząb  Główny Inspektorat Weterynarii  11 czerwca 2022 r .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18 02 07 Leki cytotoksyczne i cytostatyczne  18 02 08 Inne leki niż wymienione w 18 02 07  </vt:lpstr>
      <vt:lpstr>Leki weterynaryjne w zależności od właściwości dzielą się na dwie grupy:  a) odpady weterynaryjne niebezpieczne, do których zaliczać będziemy kod 18 02 07, czyli leki stosowane w chemioterapii, podczas leczenia nowotworów oraz  b) odpady weterynaryjne, klasyfikujące leki o kodzie 18 02 08, nieposiadające właściwości niebezpiecznych, czyli wszystkie pozostałe.   Leki weterynaryjne o kodzie 18 02 07, będące odpadami weterynaryjnymi niebezpiecznymi, to odpady zawierające substancje chemiczne, o których wiadomo lub do których istnieją wiarygodne podstawy do przyjęcia, że powodują choroby niezakaźne u ludzi czy zwierząt lub mogą być źródłem skażenia środowiska.   Zgodnie z wytycznymi należy je zbierać do pojemników lub worków jednorazowego użytku w kolorze żółtym. Z kolei pozostałe leki  o kodzie 18 02 08 umieszcza się w pojemniku lub worku w kolorze innym niż czerwony czy żółty np. niebieskim.    Worki takie umieszcza się w stelażach lub pojemnikach jedno- lub wielorazowego użytku. </vt:lpstr>
      <vt:lpstr>W zakładzie leczniczym dla zwierząt należy opracować zasady postępowania z odpadami weterynaryjnymi, szczególnie gdy mamy do czynienia z tymi niebezpiecznymi.    Za kontrolę i nadzór nad ewidencjonowaniem i magazynowaniem odpadów, w tym za właściwą gospodarkę lekami weterynaryjnymi, odpowiedzialna jest osoba kierująca zakładem leczniczym dla zwierząt.    Kierownik zakładu leczniczego dla zwierząt powinien również zadbać, aby każdy pracownik mający styczność z odpadami tego typu zapoznał się z tymi procedurami, a następnie wdrożył je w swojej codziennej pracy.   Dlatego tak istotne jest, aby w placówce, w której odpady weterynaryjne powstają, została opracowana i wdrożona procedura postępowania z nimi (w tym tymi w postaci leków weterynaryjnych) dotycząca ich odpowiedniej segregacji, magazynowania i utylizacji.</vt:lpstr>
      <vt:lpstr>Jedyną dopuszczalną w naszym kraju metodą unieszkodliwiania leków weterynaryjnych (zarówno tych niebezpiecznych, jak i tych nieposiadających właściwości niebezpiecznych) jest termiczne przekształcanie na lądzie (tzw. metoda D10).     Oznacza to, że leki weterynaryjne powinny być regularnie unieszkodliwiane poprzez ich spalenie w spalarniach odpadów niebezpiecznych.    Zakłady lecznicze muszą prowadzić dokumentację przekazanych do utylizacji leków.       </vt:lpstr>
      <vt:lpstr>W Polsce dokumentację utylizacji leków prowadzi się w postaci protokołu przekazania produktu leczniczego – wyrobu medycznego do utylizacji.    Zawiera on informacje dotyczące:  a) nazwy podmiotu, który odpad przekazuje;  b) datę sporządzenia; c) nazwy produktów leczniczych/wyrobów medycznych przekazanych do utylizacji, w tym: ilość, numer serii, termin ważności, numer faktury stanowiącej dowód zakupu oraz datę jej wystawienia;  d) podpisy osób uczestniczących w obrocie przekazania ich do utylizacji: - podmiotu, który przekazuje, - osoby upoważnionej przez inspektora farmaceutycznego – dotyczy określonej grupy leków psychotropowych i odurzających oraz - przyjmującego te leki do utylizacji.      </vt:lpstr>
      <vt:lpstr>Dokumentem potwierdzającym oddanie leków odpowiednim podmiotom, mającym uprawnienia w tym zakresie, jest „karta przekazania odpadów”.   Karta taka posiada jednak tylko kod i rodzaj odpadów, zgodny z katalogiem odpadów i nie można w niej wyszczególnić rodzajów przekazanych leków.   Z tego też względu każde ich przekazanie do utylizacji powinno zostać pokwitowane sporządzeniem protokołu.            </vt:lpstr>
      <vt:lpstr>5. działania podejmowane przez Inspekcję Weterynaryjną w zakresie ochrony antybiotyków</vt:lpstr>
      <vt:lpstr>Antybiotykooporność jest obecnie uważana za jedno z najważniejszych zjawisk dotyczących zdrowia publicznego.    Proces ten jest rozpatrywany zarówno pod kątem stosowania antybiotyków u ludzi, jak i produktów leczniczych weterynaryjnych stosowanych u zwierząt. Problem walki z antybiotykoopornością dotyczy zarówno lekarzy medycyny ludzkiej, jak i lekarzy medycyny weterynaryjnej.    Obie te grupy zawodowe muszą dokonać refleksji nad stosowaniem antybiotyków. W związku z faktem, że w najbliższym czasie nie możemy spodziewać się wprowadzenia na rynek nowych generacji antybiotyków, ochrona tych, które posiadamy w chwili obecnej, jest priorytetem dla państw członkowskich Unii Europejskiej.</vt:lpstr>
      <vt:lpstr>Biorąc pod uwagę narastającą antybiotykooporność oraz mając na względzie konieczność podjęcia działań mających na celu rozważne stosowanie antybiotyków w medycynie weterynaryjnej,  Inspekcja Weterynaryjna podejmuje następujące działania:</vt:lpstr>
      <vt:lpstr>Regularny nadzór i kontrole oporności na antybiotyki w przypadku zwierząt przeznaczonych do produkcji żywności i zwierząt domowych.     Główny Lekarz Weterynarii w oparciu o współpracę z Państwowym Instytutem Weterynaryjnym- Państwowym Instytutem Badawczym w Puławach prowadzi od 2014 roku monitoring oporności bakterii występujących u zwierząt (Salmonella, E. coli, Campylobacter) na środki przeciwbakteryjne.    Od roku 2015 w proces monitoringu antybiotykooporności włączyła się również Inspekcja Sanitarna.    w roku 2021 ~ 86 000 EUR </vt:lpstr>
      <vt:lpstr>Program badania wody stosowanej do pojenia zwierząt gospodarskich na obecność pozostałości antybiotyków realizowany przez Inspekcję Weterynaryjną.     Corocznie pobieranych jest ok. 4000 próbek wody do badań laboratoryjnych. Każdorazowo w przypadku stwierdzenia pozostałości antybiotyków w wodzie powiatowi lekarze weterynarii wydają decyzje administracyjne o zablokowaniu stada zwierząt oraz nakazujące czyszczenie linii przeznaczonej do pojenia zwierząt.     Decyzja o zablokowaniu stada ma na celu uniemożliwienie wprowadzania zwierząt do obrotu, dzięki czemu istnieje możliwość kontroli, czy zwierzęta w sposób nielegalny nie zostały sprzedane do dalszej hodowli lub rzeźni.    Monitoring wody prowadzony jest w gospodarstwach utrzymujących drób (kury, indyki, kaczki) oraz trzodę chlewną.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Narada Wojewódzkich Inspektorów Weterynaryjnych ds. nadzoru farmaceutycznego</dc:title>
  <dc:creator>marta.koncewicz</dc:creator>
  <cp:lastModifiedBy>marta.koncewicz</cp:lastModifiedBy>
  <cp:revision>1436</cp:revision>
  <cp:lastPrinted>2022-06-10T07:09:47Z</cp:lastPrinted>
  <dcterms:created xsi:type="dcterms:W3CDTF">2017-03-14T07:55:45Z</dcterms:created>
  <dcterms:modified xsi:type="dcterms:W3CDTF">2022-06-10T07:12:27Z</dcterms:modified>
</cp:coreProperties>
</file>